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omments/comment1.xml" ContentType="application/vnd.openxmlformats-officedocument.presentationml.comments+xml"/>
  <Override PartName="/ppt/notesSlides/notesSlide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omments/comment2.xml" ContentType="application/vnd.openxmlformats-officedocument.presentationml.comments+xml"/>
  <Override PartName="/ppt/comments/comment3.xml" ContentType="application/vnd.openxmlformats-officedocument.presentationml.comments+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1.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7"/>
  </p:notesMasterIdLst>
  <p:sldIdLst>
    <p:sldId id="259" r:id="rId3"/>
    <p:sldId id="260" r:id="rId4"/>
    <p:sldId id="261" r:id="rId5"/>
    <p:sldId id="262" r:id="rId6"/>
    <p:sldId id="276" r:id="rId7"/>
    <p:sldId id="277" r:id="rId8"/>
    <p:sldId id="278" r:id="rId9"/>
    <p:sldId id="279" r:id="rId10"/>
    <p:sldId id="302" r:id="rId11"/>
    <p:sldId id="280" r:id="rId12"/>
    <p:sldId id="281" r:id="rId13"/>
    <p:sldId id="282" r:id="rId14"/>
    <p:sldId id="283" r:id="rId15"/>
    <p:sldId id="284" r:id="rId16"/>
    <p:sldId id="285" r:id="rId17"/>
    <p:sldId id="286" r:id="rId18"/>
    <p:sldId id="287" r:id="rId19"/>
    <p:sldId id="288" r:id="rId20"/>
    <p:sldId id="289" r:id="rId21"/>
    <p:sldId id="290" r:id="rId22"/>
    <p:sldId id="291" r:id="rId23"/>
    <p:sldId id="292" r:id="rId24"/>
    <p:sldId id="293" r:id="rId25"/>
    <p:sldId id="303" r:id="rId26"/>
    <p:sldId id="304" r:id="rId27"/>
    <p:sldId id="305" r:id="rId28"/>
    <p:sldId id="306" r:id="rId29"/>
    <p:sldId id="307" r:id="rId30"/>
    <p:sldId id="308" r:id="rId31"/>
    <p:sldId id="309" r:id="rId32"/>
    <p:sldId id="310" r:id="rId33"/>
    <p:sldId id="312" r:id="rId34"/>
    <p:sldId id="353" r:id="rId35"/>
    <p:sldId id="354" r:id="rId36"/>
    <p:sldId id="355" r:id="rId37"/>
    <p:sldId id="356" r:id="rId38"/>
    <p:sldId id="357" r:id="rId39"/>
    <p:sldId id="358" r:id="rId40"/>
    <p:sldId id="359" r:id="rId41"/>
    <p:sldId id="360" r:id="rId42"/>
    <p:sldId id="361" r:id="rId43"/>
    <p:sldId id="362" r:id="rId44"/>
    <p:sldId id="363" r:id="rId45"/>
    <p:sldId id="364" r:id="rId46"/>
    <p:sldId id="365" r:id="rId47"/>
    <p:sldId id="366" r:id="rId48"/>
    <p:sldId id="367" r:id="rId49"/>
    <p:sldId id="297" r:id="rId50"/>
    <p:sldId id="298" r:id="rId51"/>
    <p:sldId id="299" r:id="rId52"/>
    <p:sldId id="315" r:id="rId53"/>
    <p:sldId id="316" r:id="rId54"/>
    <p:sldId id="317" r:id="rId55"/>
    <p:sldId id="318" r:id="rId56"/>
    <p:sldId id="319" r:id="rId57"/>
    <p:sldId id="320" r:id="rId58"/>
    <p:sldId id="321" r:id="rId59"/>
    <p:sldId id="322" r:id="rId60"/>
    <p:sldId id="323" r:id="rId61"/>
    <p:sldId id="328" r:id="rId62"/>
    <p:sldId id="329"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8" r:id="rId80"/>
    <p:sldId id="349" r:id="rId81"/>
    <p:sldId id="350" r:id="rId82"/>
    <p:sldId id="351" r:id="rId83"/>
    <p:sldId id="352" r:id="rId84"/>
    <p:sldId id="263" r:id="rId85"/>
    <p:sldId id="264" r:id="rId86"/>
    <p:sldId id="265" r:id="rId87"/>
    <p:sldId id="266" r:id="rId88"/>
    <p:sldId id="267" r:id="rId89"/>
    <p:sldId id="268" r:id="rId90"/>
    <p:sldId id="269" r:id="rId91"/>
    <p:sldId id="270" r:id="rId92"/>
    <p:sldId id="273" r:id="rId93"/>
    <p:sldId id="271" r:id="rId94"/>
    <p:sldId id="272" r:id="rId95"/>
    <p:sldId id="274" r:id="rId9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30552E8-4AC0-4930-97E4-3C04553F947E}">
          <p14:sldIdLst>
            <p14:sldId id="259"/>
            <p14:sldId id="260"/>
            <p14:sldId id="261"/>
            <p14:sldId id="262"/>
            <p14:sldId id="276"/>
            <p14:sldId id="277"/>
            <p14:sldId id="278"/>
            <p14:sldId id="279"/>
            <p14:sldId id="302"/>
            <p14:sldId id="280"/>
            <p14:sldId id="281"/>
            <p14:sldId id="282"/>
            <p14:sldId id="283"/>
            <p14:sldId id="284"/>
            <p14:sldId id="285"/>
            <p14:sldId id="286"/>
            <p14:sldId id="287"/>
            <p14:sldId id="288"/>
            <p14:sldId id="289"/>
            <p14:sldId id="290"/>
            <p14:sldId id="291"/>
            <p14:sldId id="292"/>
            <p14:sldId id="293"/>
            <p14:sldId id="303"/>
            <p14:sldId id="304"/>
            <p14:sldId id="305"/>
            <p14:sldId id="306"/>
            <p14:sldId id="307"/>
            <p14:sldId id="308"/>
            <p14:sldId id="309"/>
            <p14:sldId id="310"/>
            <p14:sldId id="312"/>
            <p14:sldId id="353"/>
            <p14:sldId id="354"/>
            <p14:sldId id="355"/>
            <p14:sldId id="356"/>
            <p14:sldId id="357"/>
            <p14:sldId id="358"/>
            <p14:sldId id="359"/>
            <p14:sldId id="360"/>
            <p14:sldId id="361"/>
            <p14:sldId id="362"/>
            <p14:sldId id="363"/>
            <p14:sldId id="364"/>
            <p14:sldId id="365"/>
            <p14:sldId id="366"/>
            <p14:sldId id="367"/>
            <p14:sldId id="297"/>
            <p14:sldId id="298"/>
            <p14:sldId id="299"/>
            <p14:sldId id="315"/>
            <p14:sldId id="316"/>
            <p14:sldId id="317"/>
            <p14:sldId id="318"/>
            <p14:sldId id="319"/>
            <p14:sldId id="320"/>
            <p14:sldId id="321"/>
            <p14:sldId id="322"/>
            <p14:sldId id="323"/>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8"/>
            <p14:sldId id="349"/>
            <p14:sldId id="350"/>
            <p14:sldId id="351"/>
            <p14:sldId id="352"/>
          </p14:sldIdLst>
        </p14:section>
        <p14:section name="part.2" id="{14428028-8EAA-4E96-B49B-288F909E2921}">
          <p14:sldIdLst>
            <p14:sldId id="263"/>
            <p14:sldId id="264"/>
            <p14:sldId id="265"/>
            <p14:sldId id="266"/>
            <p14:sldId id="267"/>
            <p14:sldId id="268"/>
            <p14:sldId id="269"/>
            <p14:sldId id="270"/>
            <p14:sldId id="273"/>
            <p14:sldId id="271"/>
            <p14:sldId id="272"/>
            <p14:sldId id="2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磨文傑" initials="磨文傑" lastIdx="14" clrIdx="0">
    <p:extLst>
      <p:ext uri="{19B8F6BF-5375-455C-9EA6-DF929625EA0E}">
        <p15:presenceInfo xmlns:p15="http://schemas.microsoft.com/office/powerpoint/2012/main" userId="S-1-5-21-1138987375-959486581-3784192830-211144" providerId="AD"/>
      </p:ext>
    </p:extLst>
  </p:cmAuthor>
  <p:cmAuthor id="3" name="江宜宸" initials="江宜宸" lastIdx="17" clrIdx="1">
    <p:extLst>
      <p:ext uri="{19B8F6BF-5375-455C-9EA6-DF929625EA0E}">
        <p15:presenceInfo xmlns:p15="http://schemas.microsoft.com/office/powerpoint/2012/main" userId="江宜宸"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C0000"/>
    <a:srgbClr val="EBF0FA"/>
    <a:srgbClr val="FDF3F3"/>
    <a:srgbClr val="FFDCDC"/>
    <a:srgbClr val="0000FF"/>
    <a:srgbClr val="FFEBEB"/>
    <a:srgbClr val="FFE6E6"/>
    <a:srgbClr val="006600"/>
    <a:srgbClr val="FF5050"/>
    <a:srgbClr val="EBF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86" autoAdjust="0"/>
    <p:restoredTop sz="96400" autoAdjust="0"/>
  </p:normalViewPr>
  <p:slideViewPr>
    <p:cSldViewPr snapToGrid="0">
      <p:cViewPr varScale="1">
        <p:scale>
          <a:sx n="79" d="100"/>
          <a:sy n="79" d="100"/>
        </p:scale>
        <p:origin x="378"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9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final\Result_0&#39511;&#35657;_HFCBGA%20&#21512;&#20341;_0925_04_Tt_02_(Security%20C).csv"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35347;&#32244;_HFC_BGA_UD04_Tn_02_2_(Security%20C).csv"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35347;&#32244;_HFC_BGA_UD04_Tn_02_2_(Security%20C).csv"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khfs3\asek_pub$\Assy3%20PE\01%20BB00%20&#34389;\Jay%20Mo\IAI%20&#25976;&#20540;&#22411;\&#27169;&#22411;&#35347;&#32244;&#36039;&#26009;\&#31532;&#19977;&#29256;&#36039;&#26009;\Result_&#39511;&#35657;_HFCBGA%20&#21512;&#20341;_0925_04_Tt_02_(Security%20C).csv"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K17808\Desktop\Case_(Security%20C).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K19137\Desktop\test_(Security%20C).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___9.xlsx"/></Relationships>
</file>

<file path=ppt/charts/_rels/chart23.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H0362\1.Project\IAI%20platform\IAI%20level%203\&#22238;&#23478;&#20316;&#26989;\&#26399;&#26411;&#22577;&#21578;&#20351;&#29992;&#34920;&#26684;raw%20data_(Security%20C).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扣量</c:v>
                </c:pt>
              </c:strCache>
            </c:strRef>
          </c:tx>
          <c:spPr>
            <a:solidFill>
              <a:srgbClr val="FFDC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38A9-462A-BA87-174888B13627}"/>
            </c:ext>
          </c:extLst>
        </c:ser>
        <c:dLbls>
          <c:dLblPos val="outEnd"/>
          <c:showLegendKey val="0"/>
          <c:showVal val="1"/>
          <c:showCatName val="0"/>
          <c:showSerName val="0"/>
          <c:showPercent val="0"/>
          <c:showBubbleSize val="0"/>
        </c:dLbls>
        <c:gapWidth val="219"/>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sz="2400" dirty="0"/>
              <a:t>人工預測誤差現況</a:t>
            </a:r>
            <a:endParaRPr lang="en-US" sz="2400" dirty="0"/>
          </a:p>
        </c:rich>
      </c:tx>
      <c:layout>
        <c:manualLayout>
          <c:xMode val="edge"/>
          <c:yMode val="edge"/>
          <c:x val="0.28299918647504813"/>
          <c:y val="0"/>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3019284047827362"/>
        </c:manualLayout>
      </c:layout>
      <c:barChart>
        <c:barDir val="col"/>
        <c:grouping val="clustered"/>
        <c:varyColors val="0"/>
        <c:ser>
          <c:idx val="1"/>
          <c:order val="0"/>
          <c:tx>
            <c:strRef>
              <c:f>工作表1!$C$9</c:f>
              <c:strCache>
                <c:ptCount val="1"/>
                <c:pt idx="0">
                  <c:v>工程經驗預測</c:v>
                </c:pt>
              </c:strCache>
            </c:strRef>
          </c:tx>
          <c:spPr>
            <a:solidFill>
              <a:srgbClr val="00206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1132-4F04-86F1-7F0144C9A624}"/>
            </c:ext>
          </c:extLst>
        </c:ser>
        <c:dLbls>
          <c:showLegendKey val="0"/>
          <c:showVal val="0"/>
          <c:showCatName val="0"/>
          <c:showSerName val="0"/>
          <c:showPercent val="0"/>
          <c:showBubbleSize val="0"/>
        </c:dLbls>
        <c:gapWidth val="100"/>
        <c:overlap val="-24"/>
        <c:axId val="280603696"/>
        <c:axId val="280160096"/>
      </c:barChart>
      <c:catAx>
        <c:axId val="280603696"/>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ltLang="en-US" dirty="0"/>
                  <a:t>平均</a:t>
                </a:r>
                <a:r>
                  <a:rPr lang="zh-TW" dirty="0"/>
                  <a:t>預測誤差值 </a:t>
                </a:r>
                <a:r>
                  <a:rPr lang="en-US" dirty="0"/>
                  <a:t>(µm)</a:t>
                </a:r>
                <a:endParaRPr lang="zh-TW" dirty="0"/>
              </a:p>
            </c:rich>
          </c:tx>
          <c:layout>
            <c:manualLayout>
              <c:xMode val="edge"/>
              <c:yMode val="edge"/>
              <c:x val="0.45224140722564105"/>
              <c:y val="0.88240725807017117"/>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160096"/>
        <c:crosses val="autoZero"/>
        <c:auto val="1"/>
        <c:lblAlgn val="ctr"/>
        <c:lblOffset val="100"/>
        <c:noMultiLvlLbl val="0"/>
      </c:catAx>
      <c:valAx>
        <c:axId val="280160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dirty="0"/>
                  <a:t>件數</a:t>
                </a:r>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603696"/>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1325396225604019"/>
          <c:y val="0"/>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279302896"/>
        <c:axId val="279305248"/>
      </c:barChart>
      <c:catAx>
        <c:axId val="2793028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279305248"/>
        <c:crosses val="autoZero"/>
        <c:auto val="1"/>
        <c:lblAlgn val="ctr"/>
        <c:lblOffset val="100"/>
        <c:tickLblSkip val="1"/>
        <c:tickMarkSkip val="1"/>
        <c:noMultiLvlLbl val="0"/>
      </c:catAx>
      <c:valAx>
        <c:axId val="27930524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279302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800" b="1" baseline="0" dirty="0" smtClean="0">
                <a:effectLst/>
                <a:latin typeface="Times New Roman" panose="02020603050405020304" pitchFamily="18" charset="0"/>
                <a:ea typeface="標楷體" panose="03000509000000000000" pitchFamily="65" charset="-120"/>
              </a:rPr>
              <a:t>Coplanarity</a:t>
            </a:r>
            <a:r>
              <a:rPr lang="zh-TW" altLang="zh-TW" sz="1800" b="1" baseline="0" dirty="0" smtClean="0">
                <a:effectLst/>
                <a:latin typeface="Times New Roman" panose="02020603050405020304" pitchFamily="18" charset="0"/>
                <a:ea typeface="標楷體" panose="03000509000000000000" pitchFamily="65" charset="-120"/>
              </a:rPr>
              <a:t> </a:t>
            </a:r>
            <a:r>
              <a:rPr lang="en-US" altLang="zh-TW" sz="1800" b="1" baseline="0" dirty="0" smtClean="0">
                <a:effectLst/>
                <a:latin typeface="Times New Roman" panose="02020603050405020304" pitchFamily="18" charset="0"/>
                <a:ea typeface="標楷體" panose="03000509000000000000" pitchFamily="65" charset="-120"/>
              </a:rPr>
              <a:t>(um)</a:t>
            </a:r>
            <a:endParaRPr lang="zh-TW" altLang="zh-TW" sz="1800" baseline="0" dirty="0">
              <a:effectLst/>
              <a:latin typeface="Times New Roman" panose="02020603050405020304" pitchFamily="18" charset="0"/>
              <a:ea typeface="標楷體" panose="03000509000000000000" pitchFamily="65" charset="-120"/>
            </a:endParaRP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Count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accent5">
                        <a:lumMod val="7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工作表1!$B$2:$B$16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1470-490E-80C6-9BD3FB7F8D8D}"/>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[Result_0驗證_HFCBGA 合併_0925_04_Tt_02_(Security C).csv]工作表6!樞紐分析表5</c:name>
    <c:fmtId val="4"/>
  </c:pivotSource>
  <c:chart>
    <c:autoTitleDeleted val="1"/>
    <c:pivotFmts>
      <c:pivotFmt>
        <c:idx val="0"/>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solidFill>
              <a:schemeClr val="accent2"/>
            </a:solidFill>
          </a:ln>
          <a:effectLst/>
        </c:spPr>
      </c:pivotFmt>
      <c:pivotFmt>
        <c:idx val="2"/>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2"/>
          </a:solidFill>
          <a:ln>
            <a:solidFill>
              <a:schemeClr val="accent2"/>
            </a:solidFill>
          </a:ln>
          <a:effectLst/>
        </c:spPr>
      </c:pivotFmt>
      <c:pivotFmt>
        <c:idx val="4"/>
        <c:spPr>
          <a:solidFill>
            <a:schemeClr val="bg1">
              <a:lumMod val="65000"/>
            </a:schemeClr>
          </a:solidFill>
          <a:ln>
            <a:solidFill>
              <a:schemeClr val="bg1">
                <a:lumMod val="65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2"/>
          </a:solidFill>
          <a:ln>
            <a:solidFill>
              <a:schemeClr val="accent2"/>
            </a:solidFill>
          </a:ln>
          <a:effectLst/>
        </c:spPr>
      </c:pivotFmt>
    </c:pivotFmts>
    <c:plotArea>
      <c:layout>
        <c:manualLayout>
          <c:layoutTarget val="inner"/>
          <c:xMode val="edge"/>
          <c:yMode val="edge"/>
          <c:x val="6.0843710327929533E-2"/>
          <c:y val="0.23442223098262716"/>
          <c:w val="0.92951783237925889"/>
          <c:h val="0.52134064892993681"/>
        </c:manualLayout>
      </c:layout>
      <c:barChart>
        <c:barDir val="col"/>
        <c:grouping val="clustered"/>
        <c:varyColors val="0"/>
        <c:ser>
          <c:idx val="0"/>
          <c:order val="0"/>
          <c:tx>
            <c:strRef>
              <c:f>工作表6!$B$1</c:f>
              <c:strCache>
                <c:ptCount val="1"/>
                <c:pt idx="0">
                  <c:v>合計</c:v>
                </c:pt>
              </c:strCache>
            </c:strRef>
          </c:tx>
          <c:spPr>
            <a:solidFill>
              <a:schemeClr val="accent1">
                <a:lumMod val="50000"/>
              </a:schemeClr>
            </a:solidFill>
            <a:ln>
              <a:solidFill>
                <a:schemeClr val="accent1">
                  <a:lumMod val="50000"/>
                </a:schemeClr>
              </a:solidFill>
            </a:ln>
            <a:effectLst/>
          </c:spPr>
          <c:invertIfNegative val="0"/>
          <c:dPt>
            <c:idx val="0"/>
            <c:invertIfNegative val="0"/>
            <c:bubble3D val="0"/>
            <c:spPr>
              <a:solidFill>
                <a:schemeClr val="accent1">
                  <a:lumMod val="50000"/>
                </a:schemeClr>
              </a:solidFill>
              <a:ln>
                <a:solidFill>
                  <a:schemeClr val="accent1">
                    <a:lumMod val="50000"/>
                  </a:schemeClr>
                </a:solidFill>
              </a:ln>
              <a:effectLst/>
            </c:spPr>
            <c:extLst>
              <c:ext xmlns:c16="http://schemas.microsoft.com/office/drawing/2014/chart" uri="{C3380CC4-5D6E-409C-BE32-E72D297353CC}">
                <c16:uniqueId val="{00000001-85E0-4A71-89AB-58B26D0C1A24}"/>
              </c:ext>
            </c:extLst>
          </c:dPt>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工作表6!$A$2:$A$15</c:f>
              <c:strCache>
                <c:ptCount val="13"/>
                <c:pt idx="0">
                  <c:v>30*32</c:v>
                </c:pt>
                <c:pt idx="1">
                  <c:v>31*31</c:v>
                </c:pt>
                <c:pt idx="2">
                  <c:v>33*33</c:v>
                </c:pt>
                <c:pt idx="3">
                  <c:v>35*35</c:v>
                </c:pt>
                <c:pt idx="4">
                  <c:v>37.5*37.5</c:v>
                </c:pt>
                <c:pt idx="5">
                  <c:v>40*40</c:v>
                </c:pt>
                <c:pt idx="6">
                  <c:v>42.5*42.5</c:v>
                </c:pt>
                <c:pt idx="7">
                  <c:v>45*45</c:v>
                </c:pt>
                <c:pt idx="8">
                  <c:v>50*50</c:v>
                </c:pt>
                <c:pt idx="9">
                  <c:v>52.5*52.5</c:v>
                </c:pt>
                <c:pt idx="10">
                  <c:v>55*55</c:v>
                </c:pt>
                <c:pt idx="11">
                  <c:v>65*65</c:v>
                </c:pt>
                <c:pt idx="12">
                  <c:v>67.5*67.5</c:v>
                </c:pt>
              </c:strCache>
            </c:strRef>
          </c:cat>
          <c:val>
            <c:numRef>
              <c:f>工作表6!$B$2:$B$15</c:f>
              <c:numCache>
                <c:formatCode>General</c:formatCode>
                <c:ptCount val="13"/>
                <c:pt idx="0">
                  <c:v>1</c:v>
                </c:pt>
                <c:pt idx="1">
                  <c:v>8</c:v>
                </c:pt>
                <c:pt idx="2">
                  <c:v>1</c:v>
                </c:pt>
                <c:pt idx="3">
                  <c:v>5</c:v>
                </c:pt>
                <c:pt idx="4">
                  <c:v>1</c:v>
                </c:pt>
                <c:pt idx="5">
                  <c:v>7</c:v>
                </c:pt>
                <c:pt idx="6">
                  <c:v>2</c:v>
                </c:pt>
                <c:pt idx="7">
                  <c:v>5</c:v>
                </c:pt>
                <c:pt idx="8">
                  <c:v>1</c:v>
                </c:pt>
                <c:pt idx="9">
                  <c:v>3</c:v>
                </c:pt>
                <c:pt idx="10">
                  <c:v>1</c:v>
                </c:pt>
                <c:pt idx="11">
                  <c:v>1</c:v>
                </c:pt>
                <c:pt idx="12">
                  <c:v>1</c:v>
                </c:pt>
              </c:numCache>
            </c:numRef>
          </c:val>
          <c:extLst>
            <c:ext xmlns:c16="http://schemas.microsoft.com/office/drawing/2014/chart" uri="{C3380CC4-5D6E-409C-BE32-E72D297353CC}">
              <c16:uniqueId val="{00000002-85E0-4A71-89AB-58B26D0C1A24}"/>
            </c:ext>
          </c:extLst>
        </c:ser>
        <c:dLbls>
          <c:dLblPos val="outEnd"/>
          <c:showLegendKey val="0"/>
          <c:showVal val="1"/>
          <c:showCatName val="0"/>
          <c:showSerName val="0"/>
          <c:showPercent val="0"/>
          <c:showBubbleSize val="0"/>
        </c:dLbls>
        <c:gapWidth val="219"/>
        <c:overlap val="-27"/>
        <c:axId val="469375408"/>
        <c:axId val="469367960"/>
      </c:barChart>
      <c:catAx>
        <c:axId val="46937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469367960"/>
        <c:crosses val="autoZero"/>
        <c:auto val="1"/>
        <c:lblAlgn val="ctr"/>
        <c:lblOffset val="100"/>
        <c:noMultiLvlLbl val="0"/>
      </c:catAx>
      <c:valAx>
        <c:axId val="469367960"/>
        <c:scaling>
          <c:orientation val="minMax"/>
          <c:max val="8"/>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en-US" sz="900" dirty="0">
                    <a:solidFill>
                      <a:schemeClr val="tx1"/>
                    </a:solidFill>
                  </a:rPr>
                  <a:t>Total</a:t>
                </a:r>
                <a:endParaRPr lang="zh-TW" sz="900">
                  <a:solidFill>
                    <a:schemeClr val="tx1"/>
                  </a:solidFill>
                </a:endParaRPr>
              </a:p>
            </c:rich>
          </c:tx>
          <c:layout>
            <c:manualLayout>
              <c:xMode val="edge"/>
              <c:yMode val="edge"/>
              <c:x val="2.8915371878434768E-2"/>
              <c:y val="2.3230289255127001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8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46937540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1">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[訓練_HFC_BGA_UD04_Tn_02_2_(Security C).csv]工作表6!樞紐分析表5</c:name>
    <c:fmtId val="3"/>
  </c:pivotSource>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zh-TW"/>
              <a:t>各資料集 </a:t>
            </a:r>
            <a:r>
              <a:rPr lang="en-US" dirty="0"/>
              <a:t>PKG</a:t>
            </a:r>
            <a:r>
              <a:rPr lang="zh-TW"/>
              <a:t> </a:t>
            </a:r>
            <a:r>
              <a:rPr lang="en-US" dirty="0"/>
              <a:t>Size</a:t>
            </a:r>
            <a:r>
              <a:rPr lang="zh-TW"/>
              <a:t> 區間統計</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761118274849792"/>
          <c:y val="0.20467592592592593"/>
          <c:w val="0.77212635005990105"/>
          <c:h val="0.58758632668277866"/>
        </c:manualLayout>
      </c:layout>
      <c:barChart>
        <c:barDir val="col"/>
        <c:grouping val="clustered"/>
        <c:varyColors val="0"/>
        <c:ser>
          <c:idx val="0"/>
          <c:order val="0"/>
          <c:tx>
            <c:strRef>
              <c:f>工作表6!$B$1</c:f>
              <c:strCache>
                <c:ptCount val="1"/>
                <c:pt idx="0">
                  <c:v>訓練</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工作表6!$A$2:$A$6</c:f>
              <c:strCache>
                <c:ptCount val="4"/>
                <c:pt idx="0">
                  <c:v>30-40</c:v>
                </c:pt>
                <c:pt idx="1">
                  <c:v>40-50</c:v>
                </c:pt>
                <c:pt idx="2">
                  <c:v>50-60</c:v>
                </c:pt>
                <c:pt idx="3">
                  <c:v>60-70</c:v>
                </c:pt>
              </c:strCache>
            </c:strRef>
          </c:cat>
          <c:val>
            <c:numRef>
              <c:f>工作表6!$B$2:$B$6</c:f>
              <c:numCache>
                <c:formatCode>General</c:formatCode>
                <c:ptCount val="4"/>
                <c:pt idx="0">
                  <c:v>106</c:v>
                </c:pt>
                <c:pt idx="1">
                  <c:v>46</c:v>
                </c:pt>
                <c:pt idx="2">
                  <c:v>50</c:v>
                </c:pt>
                <c:pt idx="3">
                  <c:v>15</c:v>
                </c:pt>
              </c:numCache>
            </c:numRef>
          </c:val>
          <c:extLst>
            <c:ext xmlns:c16="http://schemas.microsoft.com/office/drawing/2014/chart" uri="{C3380CC4-5D6E-409C-BE32-E72D297353CC}">
              <c16:uniqueId val="{00000000-06D1-4620-B5B6-98118EFE9B9D}"/>
            </c:ext>
          </c:extLst>
        </c:ser>
        <c:ser>
          <c:idx val="1"/>
          <c:order val="1"/>
          <c:tx>
            <c:strRef>
              <c:f>工作表6!$C$1</c:f>
              <c:strCache>
                <c:ptCount val="1"/>
                <c:pt idx="0">
                  <c:v>驗證</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工作表6!$A$2:$A$6</c:f>
              <c:strCache>
                <c:ptCount val="4"/>
                <c:pt idx="0">
                  <c:v>30-40</c:v>
                </c:pt>
                <c:pt idx="1">
                  <c:v>40-50</c:v>
                </c:pt>
                <c:pt idx="2">
                  <c:v>50-60</c:v>
                </c:pt>
                <c:pt idx="3">
                  <c:v>60-70</c:v>
                </c:pt>
              </c:strCache>
            </c:strRef>
          </c:cat>
          <c:val>
            <c:numRef>
              <c:f>工作表6!$C$2:$C$6</c:f>
              <c:numCache>
                <c:formatCode>General</c:formatCode>
                <c:ptCount val="4"/>
                <c:pt idx="0">
                  <c:v>23</c:v>
                </c:pt>
                <c:pt idx="1">
                  <c:v>8</c:v>
                </c:pt>
                <c:pt idx="2">
                  <c:v>4</c:v>
                </c:pt>
                <c:pt idx="3">
                  <c:v>2</c:v>
                </c:pt>
              </c:numCache>
            </c:numRef>
          </c:val>
          <c:extLst>
            <c:ext xmlns:c16="http://schemas.microsoft.com/office/drawing/2014/chart" uri="{C3380CC4-5D6E-409C-BE32-E72D297353CC}">
              <c16:uniqueId val="{00000001-06D1-4620-B5B6-98118EFE9B9D}"/>
            </c:ext>
          </c:extLst>
        </c:ser>
        <c:dLbls>
          <c:showLegendKey val="0"/>
          <c:showVal val="0"/>
          <c:showCatName val="0"/>
          <c:showSerName val="0"/>
          <c:showPercent val="0"/>
          <c:showBubbleSize val="0"/>
        </c:dLbls>
        <c:gapWidth val="219"/>
        <c:overlap val="-27"/>
        <c:axId val="469368352"/>
        <c:axId val="469368744"/>
      </c:barChart>
      <c:catAx>
        <c:axId val="469368352"/>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a:t>
                </a:r>
                <a:r>
                  <a:rPr lang="zh-TW"/>
                  <a:t> 區間 </a:t>
                </a:r>
                <a:r>
                  <a:rPr lang="en-US" dirty="0"/>
                  <a:t>(um)</a:t>
                </a:r>
                <a:endParaRPr lang="zh-TW"/>
              </a:p>
            </c:rich>
          </c:tx>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68744"/>
        <c:crosses val="autoZero"/>
        <c:auto val="1"/>
        <c:lblAlgn val="ctr"/>
        <c:lblOffset val="100"/>
        <c:noMultiLvlLbl val="0"/>
      </c:catAx>
      <c:valAx>
        <c:axId val="469368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Total</a:t>
                </a:r>
                <a:endParaRPr lang="zh-TW"/>
              </a:p>
            </c:rich>
          </c:tx>
          <c:layout>
            <c:manualLayout>
              <c:xMode val="edge"/>
              <c:yMode val="edge"/>
              <c:x val="3.2520325203252036E-2"/>
              <c:y val="6.1821230679498393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68352"/>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solidFill>
        <a:schemeClr val="bg1">
          <a:lumMod val="95000"/>
        </a:schemeClr>
      </a:solidFill>
    </a:ln>
    <a:effectLst/>
  </c:spPr>
  <c:txPr>
    <a:bodyPr/>
    <a:lstStyle/>
    <a:p>
      <a:pPr>
        <a:defRPr b="1">
          <a:solidFill>
            <a:schemeClr val="tx1">
              <a:lumMod val="75000"/>
              <a:lumOff val="25000"/>
            </a:schemeClr>
          </a:solidFill>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[訓練_HFC_BGA_UD04_Tn_02_2_(Security C).csv]工作表2!樞紐分析表1</c:name>
    <c:fmtId val="3"/>
  </c:pivotSource>
  <c:chart>
    <c:title>
      <c:tx>
        <c:rich>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 </a:t>
            </a:r>
            <a:r>
              <a:rPr lang="zh-TW"/>
              <a:t>統計圖 </a:t>
            </a:r>
            <a:r>
              <a:rPr lang="en-US" dirty="0"/>
              <a:t>(</a:t>
            </a:r>
            <a:r>
              <a:rPr lang="zh-TW"/>
              <a:t>訓練資料</a:t>
            </a:r>
            <a:r>
              <a:rPr lang="en-US" dirty="0"/>
              <a:t>)</a:t>
            </a:r>
            <a:endParaRPr lang="zh-TW"/>
          </a:p>
        </c:rich>
      </c:tx>
      <c:layout>
        <c:manualLayout>
          <c:xMode val="edge"/>
          <c:yMode val="edge"/>
          <c:x val="0.38984814578985821"/>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lumMod val="50000"/>
            </a:schemeClr>
          </a:solidFill>
          <a:ln w="57150">
            <a:solidFill>
              <a:schemeClr val="accent1">
                <a:lumMod val="50000"/>
              </a:schemeClr>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4.4886824810687079E-2"/>
          <c:y val="0.18924956369982548"/>
          <c:w val="0.93994599310626059"/>
          <c:h val="0.59701080563850251"/>
        </c:manualLayout>
      </c:layout>
      <c:barChart>
        <c:barDir val="col"/>
        <c:grouping val="clustered"/>
        <c:varyColors val="0"/>
        <c:ser>
          <c:idx val="0"/>
          <c:order val="0"/>
          <c:tx>
            <c:strRef>
              <c:f>工作表2!$B$1</c:f>
              <c:strCache>
                <c:ptCount val="1"/>
                <c:pt idx="0">
                  <c:v>合計</c:v>
                </c:pt>
              </c:strCache>
            </c:strRef>
          </c:tx>
          <c:spPr>
            <a:solidFill>
              <a:schemeClr val="accent1">
                <a:lumMod val="50000"/>
              </a:schemeClr>
            </a:solidFill>
            <a:ln w="57150">
              <a:solidFill>
                <a:schemeClr val="accent1">
                  <a:lumMod val="50000"/>
                </a:schemeClr>
              </a:solid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工作表2!$A$2:$A$20</c:f>
              <c:strCache>
                <c:ptCount val="18"/>
                <c:pt idx="0">
                  <c:v>30*30</c:v>
                </c:pt>
                <c:pt idx="1">
                  <c:v>31*31</c:v>
                </c:pt>
                <c:pt idx="2">
                  <c:v>33*33</c:v>
                </c:pt>
                <c:pt idx="3">
                  <c:v>35*35</c:v>
                </c:pt>
                <c:pt idx="4">
                  <c:v>37.5*37.5</c:v>
                </c:pt>
                <c:pt idx="5">
                  <c:v>40*40</c:v>
                </c:pt>
                <c:pt idx="6">
                  <c:v>42.5*42.5</c:v>
                </c:pt>
                <c:pt idx="7">
                  <c:v>45*45</c:v>
                </c:pt>
                <c:pt idx="8">
                  <c:v>47.5*47.5</c:v>
                </c:pt>
                <c:pt idx="9">
                  <c:v>50*50</c:v>
                </c:pt>
                <c:pt idx="10">
                  <c:v>52.5*52.5</c:v>
                </c:pt>
                <c:pt idx="11">
                  <c:v>53*53</c:v>
                </c:pt>
                <c:pt idx="12">
                  <c:v>55*55</c:v>
                </c:pt>
                <c:pt idx="13">
                  <c:v>57.5*57.5</c:v>
                </c:pt>
                <c:pt idx="14">
                  <c:v>60*60</c:v>
                </c:pt>
                <c:pt idx="15">
                  <c:v>61*61</c:v>
                </c:pt>
                <c:pt idx="16">
                  <c:v>65*65</c:v>
                </c:pt>
                <c:pt idx="17">
                  <c:v>70*70</c:v>
                </c:pt>
              </c:strCache>
            </c:strRef>
          </c:cat>
          <c:val>
            <c:numRef>
              <c:f>工作表2!$B$2:$B$20</c:f>
              <c:numCache>
                <c:formatCode>General</c:formatCode>
                <c:ptCount val="18"/>
                <c:pt idx="0">
                  <c:v>1</c:v>
                </c:pt>
                <c:pt idx="1">
                  <c:v>28</c:v>
                </c:pt>
                <c:pt idx="2">
                  <c:v>9</c:v>
                </c:pt>
                <c:pt idx="3">
                  <c:v>35</c:v>
                </c:pt>
                <c:pt idx="4">
                  <c:v>6</c:v>
                </c:pt>
                <c:pt idx="5">
                  <c:v>27</c:v>
                </c:pt>
                <c:pt idx="6">
                  <c:v>10</c:v>
                </c:pt>
                <c:pt idx="7">
                  <c:v>20</c:v>
                </c:pt>
                <c:pt idx="8">
                  <c:v>2</c:v>
                </c:pt>
                <c:pt idx="9">
                  <c:v>14</c:v>
                </c:pt>
                <c:pt idx="10">
                  <c:v>26</c:v>
                </c:pt>
                <c:pt idx="11">
                  <c:v>1</c:v>
                </c:pt>
                <c:pt idx="12">
                  <c:v>16</c:v>
                </c:pt>
                <c:pt idx="13">
                  <c:v>6</c:v>
                </c:pt>
                <c:pt idx="14">
                  <c:v>1</c:v>
                </c:pt>
                <c:pt idx="15">
                  <c:v>1</c:v>
                </c:pt>
                <c:pt idx="16">
                  <c:v>10</c:v>
                </c:pt>
                <c:pt idx="17">
                  <c:v>4</c:v>
                </c:pt>
              </c:numCache>
            </c:numRef>
          </c:val>
          <c:extLst>
            <c:ext xmlns:c16="http://schemas.microsoft.com/office/drawing/2014/chart" uri="{C3380CC4-5D6E-409C-BE32-E72D297353CC}">
              <c16:uniqueId val="{00000000-6144-4667-AB82-72BEFB715868}"/>
            </c:ext>
          </c:extLst>
        </c:ser>
        <c:dLbls>
          <c:showLegendKey val="0"/>
          <c:showVal val="0"/>
          <c:showCatName val="0"/>
          <c:showSerName val="0"/>
          <c:showPercent val="0"/>
          <c:showBubbleSize val="0"/>
        </c:dLbls>
        <c:gapWidth val="219"/>
        <c:overlap val="-27"/>
        <c:axId val="469375016"/>
        <c:axId val="469370312"/>
      </c:barChart>
      <c:catAx>
        <c:axId val="469375016"/>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PKG Size (um)</a:t>
                </a:r>
                <a:endParaRPr lang="zh-TW"/>
              </a:p>
            </c:rich>
          </c:tx>
          <c:layout>
            <c:manualLayout>
              <c:xMode val="edge"/>
              <c:yMode val="edge"/>
              <c:x val="0.45874721099119992"/>
              <c:y val="0.90483619795086878"/>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70312"/>
        <c:crosses val="autoZero"/>
        <c:auto val="1"/>
        <c:lblAlgn val="ctr"/>
        <c:lblOffset val="100"/>
        <c:noMultiLvlLbl val="0"/>
      </c:catAx>
      <c:valAx>
        <c:axId val="469370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r>
                  <a:rPr lang="en-US" dirty="0"/>
                  <a:t>Total</a:t>
                </a:r>
                <a:endParaRPr lang="zh-TW"/>
              </a:p>
            </c:rich>
          </c:tx>
          <c:layout>
            <c:manualLayout>
              <c:xMode val="edge"/>
              <c:yMode val="edge"/>
              <c:x val="1.1685094375709729E-2"/>
              <c:y val="3.4369843254769078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75000"/>
                    <a:lumOff val="25000"/>
                  </a:schemeClr>
                </a:solidFill>
                <a:latin typeface="微軟正黑體" panose="020B0604030504040204" pitchFamily="34" charset="-120"/>
                <a:ea typeface="微軟正黑體" panose="020B0604030504040204" pitchFamily="34" charset="-120"/>
                <a:cs typeface="+mn-cs"/>
              </a:defRPr>
            </a:pPr>
            <a:endParaRPr lang="zh-TW"/>
          </a:p>
        </c:txPr>
        <c:crossAx val="46937501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solidFill>
        <a:schemeClr val="bg1">
          <a:lumMod val="95000"/>
        </a:schemeClr>
      </a:solidFill>
    </a:ln>
    <a:effectLst/>
  </c:spPr>
  <c:txPr>
    <a:bodyPr/>
    <a:lstStyle/>
    <a:p>
      <a:pPr>
        <a:defRPr b="1">
          <a:solidFill>
            <a:schemeClr val="tx1">
              <a:lumMod val="75000"/>
              <a:lumOff val="25000"/>
            </a:schemeClr>
          </a:solidFill>
          <a:latin typeface="微軟正黑體" panose="020B0604030504040204" pitchFamily="34" charset="-120"/>
          <a:ea typeface="微軟正黑體" panose="020B0604030504040204" pitchFamily="34" charset="-120"/>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3200" b="1" baseline="0" dirty="0" smtClean="0">
                <a:effectLst/>
                <a:latin typeface="Times New Roman" panose="02020603050405020304" pitchFamily="18" charset="0"/>
                <a:ea typeface="標楷體" panose="03000509000000000000" pitchFamily="65" charset="-120"/>
              </a:rPr>
              <a:t>PKG</a:t>
            </a:r>
            <a:r>
              <a:rPr lang="zh-TW" altLang="en-US" sz="3200" b="1" baseline="0" dirty="0" smtClean="0">
                <a:effectLst/>
                <a:latin typeface="Times New Roman" panose="02020603050405020304" pitchFamily="18" charset="0"/>
                <a:ea typeface="標楷體" panose="03000509000000000000" pitchFamily="65" charset="-120"/>
              </a:rPr>
              <a:t> </a:t>
            </a:r>
            <a:r>
              <a:rPr lang="en-US" altLang="zh-TW" sz="3200" b="1" baseline="0" dirty="0" smtClean="0">
                <a:effectLst/>
                <a:latin typeface="Times New Roman" panose="02020603050405020304" pitchFamily="18" charset="0"/>
                <a:ea typeface="標楷體" panose="03000509000000000000" pitchFamily="65" charset="-120"/>
              </a:rPr>
              <a:t>size </a:t>
            </a:r>
            <a:r>
              <a:rPr lang="zh-TW" altLang="en-US" sz="3200" b="1" baseline="0" dirty="0" smtClean="0">
                <a:effectLst/>
                <a:latin typeface="Times New Roman" panose="02020603050405020304" pitchFamily="18" charset="0"/>
                <a:ea typeface="標楷體" panose="03000509000000000000" pitchFamily="65" charset="-120"/>
              </a:rPr>
              <a:t>訓練資料</a:t>
            </a:r>
            <a:endParaRPr lang="zh-TW" altLang="zh-TW" sz="32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Count</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5">
                        <a:lumMod val="75000"/>
                      </a:schemeClr>
                    </a:solidFill>
                    <a:latin typeface="微軟正黑體" panose="020B0604030504040204" pitchFamily="34" charset="-120"/>
                    <a:ea typeface="微軟正黑體" panose="020B0604030504040204" pitchFamily="34"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工作表1!$A$2:$A$19</c:f>
              <c:strCache>
                <c:ptCount val="18"/>
                <c:pt idx="0">
                  <c:v>30*30</c:v>
                </c:pt>
                <c:pt idx="1">
                  <c:v>31*31</c:v>
                </c:pt>
                <c:pt idx="2">
                  <c:v>33*33</c:v>
                </c:pt>
                <c:pt idx="3">
                  <c:v>35*35</c:v>
                </c:pt>
                <c:pt idx="4">
                  <c:v>37.5*37.5</c:v>
                </c:pt>
                <c:pt idx="5">
                  <c:v>40*40</c:v>
                </c:pt>
                <c:pt idx="6">
                  <c:v>42.5*42.5</c:v>
                </c:pt>
                <c:pt idx="7">
                  <c:v>45*45</c:v>
                </c:pt>
                <c:pt idx="8">
                  <c:v>47.5*47.5</c:v>
                </c:pt>
                <c:pt idx="9">
                  <c:v>50*50</c:v>
                </c:pt>
                <c:pt idx="10">
                  <c:v>52.5*52.5</c:v>
                </c:pt>
                <c:pt idx="11">
                  <c:v>53*53</c:v>
                </c:pt>
                <c:pt idx="12">
                  <c:v>55*55</c:v>
                </c:pt>
                <c:pt idx="13">
                  <c:v>57.5*57.5</c:v>
                </c:pt>
                <c:pt idx="14">
                  <c:v>60*60</c:v>
                </c:pt>
                <c:pt idx="15">
                  <c:v>61*61</c:v>
                </c:pt>
                <c:pt idx="16">
                  <c:v>65*65</c:v>
                </c:pt>
                <c:pt idx="17">
                  <c:v>70*70</c:v>
                </c:pt>
              </c:strCache>
            </c:strRef>
          </c:cat>
          <c:val>
            <c:numRef>
              <c:f>工作表1!$B$2:$B$19</c:f>
              <c:numCache>
                <c:formatCode>General</c:formatCode>
                <c:ptCount val="18"/>
                <c:pt idx="0">
                  <c:v>1</c:v>
                </c:pt>
                <c:pt idx="1">
                  <c:v>26</c:v>
                </c:pt>
                <c:pt idx="2">
                  <c:v>9</c:v>
                </c:pt>
                <c:pt idx="3">
                  <c:v>34</c:v>
                </c:pt>
                <c:pt idx="4">
                  <c:v>6</c:v>
                </c:pt>
                <c:pt idx="5">
                  <c:v>25</c:v>
                </c:pt>
                <c:pt idx="6">
                  <c:v>10</c:v>
                </c:pt>
                <c:pt idx="7">
                  <c:v>20</c:v>
                </c:pt>
                <c:pt idx="8">
                  <c:v>2</c:v>
                </c:pt>
                <c:pt idx="9">
                  <c:v>14</c:v>
                </c:pt>
                <c:pt idx="10">
                  <c:v>24</c:v>
                </c:pt>
                <c:pt idx="11">
                  <c:v>1</c:v>
                </c:pt>
                <c:pt idx="12">
                  <c:v>16</c:v>
                </c:pt>
                <c:pt idx="13">
                  <c:v>6</c:v>
                </c:pt>
                <c:pt idx="14">
                  <c:v>1</c:v>
                </c:pt>
                <c:pt idx="15">
                  <c:v>1</c:v>
                </c:pt>
                <c:pt idx="16">
                  <c:v>10</c:v>
                </c:pt>
                <c:pt idx="17">
                  <c:v>4</c:v>
                </c:pt>
              </c:numCache>
            </c:numRef>
          </c:val>
          <c:extLst>
            <c:ext xmlns:c16="http://schemas.microsoft.com/office/drawing/2014/chart" uri="{C3380CC4-5D6E-409C-BE32-E72D297353CC}">
              <c16:uniqueId val="{00000000-4019-43A1-A7E9-86982D3B7146}"/>
            </c:ext>
          </c:extLst>
        </c:ser>
        <c:dLbls>
          <c:dLblPos val="outEnd"/>
          <c:showLegendKey val="0"/>
          <c:showVal val="1"/>
          <c:showCatName val="0"/>
          <c:showSerName val="0"/>
          <c:showPercent val="0"/>
          <c:showBubbleSize val="0"/>
        </c:dLbls>
        <c:gapWidth val="7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smtClean="0">
                <a:effectLst/>
                <a:latin typeface="Times New Roman" panose="02020603050405020304" pitchFamily="18" charset="0"/>
                <a:ea typeface="標楷體" panose="03000509000000000000" pitchFamily="65" charset="-120"/>
              </a:rPr>
              <a:t>PKG</a:t>
            </a:r>
            <a:r>
              <a:rPr lang="zh-TW" altLang="en-US" sz="1400" b="1" baseline="0" dirty="0" smtClean="0">
                <a:effectLst/>
                <a:latin typeface="Times New Roman" panose="02020603050405020304" pitchFamily="18" charset="0"/>
                <a:ea typeface="標楷體" panose="03000509000000000000" pitchFamily="65" charset="-120"/>
              </a:rPr>
              <a:t> </a:t>
            </a:r>
            <a:r>
              <a:rPr lang="en-US" altLang="zh-TW" sz="1400" b="1" baseline="0" dirty="0" smtClean="0">
                <a:effectLst/>
                <a:latin typeface="Times New Roman" panose="02020603050405020304" pitchFamily="18" charset="0"/>
                <a:ea typeface="標楷體" panose="03000509000000000000" pitchFamily="65" charset="-120"/>
              </a:rPr>
              <a:t>size </a:t>
            </a:r>
            <a:r>
              <a:rPr lang="zh-TW" altLang="en-US" sz="1400" b="1" baseline="0" dirty="0" smtClean="0">
                <a:effectLst/>
                <a:latin typeface="Times New Roman" panose="02020603050405020304" pitchFamily="18" charset="0"/>
                <a:ea typeface="標楷體" panose="03000509000000000000" pitchFamily="65" charset="-120"/>
              </a:rPr>
              <a:t>區間統計</a:t>
            </a:r>
            <a:endParaRPr lang="zh-TW" altLang="zh-TW" sz="1400" baseline="0" dirty="0">
              <a:effectLst/>
              <a:latin typeface="Times New Roman" panose="02020603050405020304" pitchFamily="18" charset="0"/>
              <a:ea typeface="標楷體" panose="03000509000000000000" pitchFamily="65" charset="-120"/>
            </a:endParaRP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訓練資料</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j-ea"/>
                    <a:ea typeface="+mj-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30~40</c:v>
                </c:pt>
                <c:pt idx="1">
                  <c:v>40~50</c:v>
                </c:pt>
                <c:pt idx="2">
                  <c:v>50~60</c:v>
                </c:pt>
                <c:pt idx="3">
                  <c:v>60~70</c:v>
                </c:pt>
              </c:strCache>
            </c:strRef>
          </c:cat>
          <c:val>
            <c:numRef>
              <c:f>工作表1!$B$2:$B$5</c:f>
              <c:numCache>
                <c:formatCode>General</c:formatCode>
                <c:ptCount val="4"/>
                <c:pt idx="0">
                  <c:v>101</c:v>
                </c:pt>
                <c:pt idx="1">
                  <c:v>46</c:v>
                </c:pt>
                <c:pt idx="2">
                  <c:v>48</c:v>
                </c:pt>
                <c:pt idx="3">
                  <c:v>15</c:v>
                </c:pt>
              </c:numCache>
            </c:numRef>
          </c:val>
          <c:extLst>
            <c:ext xmlns:c16="http://schemas.microsoft.com/office/drawing/2014/chart" uri="{C3380CC4-5D6E-409C-BE32-E72D297353CC}">
              <c16:uniqueId val="{00000000-9F03-4801-9B93-007DDDA291B3}"/>
            </c:ext>
          </c:extLst>
        </c:ser>
        <c:ser>
          <c:idx val="1"/>
          <c:order val="1"/>
          <c:tx>
            <c:strRef>
              <c:f>工作表1!$C$1</c:f>
              <c:strCache>
                <c:ptCount val="1"/>
                <c:pt idx="0">
                  <c:v>驗證資料</c:v>
                </c:pt>
              </c:strCache>
            </c:strRef>
          </c:tx>
          <c:spPr>
            <a:solidFill>
              <a:schemeClr val="accent6">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6">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工作表1!$A$2:$A$5</c:f>
              <c:strCache>
                <c:ptCount val="4"/>
                <c:pt idx="0">
                  <c:v>30~40</c:v>
                </c:pt>
                <c:pt idx="1">
                  <c:v>40~50</c:v>
                </c:pt>
                <c:pt idx="2">
                  <c:v>50~60</c:v>
                </c:pt>
                <c:pt idx="3">
                  <c:v>60~70</c:v>
                </c:pt>
              </c:strCache>
            </c:strRef>
          </c:cat>
          <c:val>
            <c:numRef>
              <c:f>工作表1!$C$2:$C$5</c:f>
              <c:numCache>
                <c:formatCode>General</c:formatCode>
                <c:ptCount val="4"/>
                <c:pt idx="0">
                  <c:v>24</c:v>
                </c:pt>
                <c:pt idx="1">
                  <c:v>13</c:v>
                </c:pt>
                <c:pt idx="2">
                  <c:v>12</c:v>
                </c:pt>
                <c:pt idx="3">
                  <c:v>4</c:v>
                </c:pt>
              </c:numCache>
            </c:numRef>
          </c:val>
          <c:extLst>
            <c:ext xmlns:c16="http://schemas.microsoft.com/office/drawing/2014/chart" uri="{C3380CC4-5D6E-409C-BE32-E72D297353CC}">
              <c16:uniqueId val="{00000001-9F03-4801-9B93-007DDDA291B3}"/>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[Result_驗證_HFCBGA 合併_0925_04_Tt_02_(Security C).csv]工作表3!樞紐分析表3</c:name>
    <c:fmtId val="-1"/>
  </c:pivotSource>
  <c:chart>
    <c:autoTitleDeleted val="1"/>
    <c:pivotFmts>
      <c:pivotFmt>
        <c:idx val="0"/>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bg2">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4905618464548368E-2"/>
          <c:y val="0.16170641918990028"/>
          <c:w val="0.91154783755612445"/>
          <c:h val="0.64041970298877715"/>
        </c:manualLayout>
      </c:layout>
      <c:barChart>
        <c:barDir val="col"/>
        <c:grouping val="clustered"/>
        <c:varyColors val="0"/>
        <c:ser>
          <c:idx val="0"/>
          <c:order val="0"/>
          <c:tx>
            <c:strRef>
              <c:f>工作表3!$B$1</c:f>
              <c:strCache>
                <c:ptCount val="1"/>
                <c:pt idx="0">
                  <c:v>AI 模型預測誤差</c:v>
                </c:pt>
              </c:strCache>
            </c:strRef>
          </c:tx>
          <c:spPr>
            <a:solidFill>
              <a:schemeClr val="accent6">
                <a:lumMod val="60000"/>
                <a:lumOff val="40000"/>
              </a:schemeClr>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工作表3!$B$2:$B$28</c:f>
              <c:numCache>
                <c:formatCode>0_);[Red]\(0\)</c:formatCode>
                <c:ptCount val="26"/>
                <c:pt idx="0">
                  <c:v>10.810810810810811</c:v>
                </c:pt>
                <c:pt idx="1">
                  <c:v>2.7027027027027026</c:v>
                </c:pt>
                <c:pt idx="2">
                  <c:v>2.7027027027027026</c:v>
                </c:pt>
                <c:pt idx="3">
                  <c:v>10.810810810810811</c:v>
                </c:pt>
                <c:pt idx="4">
                  <c:v>2.7027027027027026</c:v>
                </c:pt>
                <c:pt idx="5">
                  <c:v>8.1081081081081088</c:v>
                </c:pt>
                <c:pt idx="6">
                  <c:v>2.7027027027027026</c:v>
                </c:pt>
                <c:pt idx="7">
                  <c:v>5.4054054054054053</c:v>
                </c:pt>
                <c:pt idx="8">
                  <c:v>2.7027027027027026</c:v>
                </c:pt>
                <c:pt idx="9">
                  <c:v>5.4054054054054053</c:v>
                </c:pt>
                <c:pt idx="10">
                  <c:v>2.7027027027027026</c:v>
                </c:pt>
                <c:pt idx="11">
                  <c:v>5.4054054054054053</c:v>
                </c:pt>
                <c:pt idx="12">
                  <c:v>8.1081081081081088</c:v>
                </c:pt>
                <c:pt idx="13">
                  <c:v>0</c:v>
                </c:pt>
                <c:pt idx="14">
                  <c:v>10.810810810810811</c:v>
                </c:pt>
                <c:pt idx="15">
                  <c:v>0</c:v>
                </c:pt>
                <c:pt idx="16">
                  <c:v>2.7027027027027026</c:v>
                </c:pt>
                <c:pt idx="17">
                  <c:v>0</c:v>
                </c:pt>
                <c:pt idx="18">
                  <c:v>0</c:v>
                </c:pt>
                <c:pt idx="19">
                  <c:v>2.7027027027027026</c:v>
                </c:pt>
                <c:pt idx="20">
                  <c:v>0</c:v>
                </c:pt>
                <c:pt idx="21">
                  <c:v>5.4054054054054053</c:v>
                </c:pt>
                <c:pt idx="22">
                  <c:v>2.7027027027027026</c:v>
                </c:pt>
                <c:pt idx="23">
                  <c:v>0</c:v>
                </c:pt>
                <c:pt idx="24">
                  <c:v>0</c:v>
                </c:pt>
                <c:pt idx="25">
                  <c:v>5.4054054054054053</c:v>
                </c:pt>
              </c:numCache>
            </c:numRef>
          </c:val>
          <c:extLst>
            <c:ext xmlns:c16="http://schemas.microsoft.com/office/drawing/2014/chart" uri="{C3380CC4-5D6E-409C-BE32-E72D297353CC}">
              <c16:uniqueId val="{00000000-B6A0-4F37-B489-EE128FAD75F5}"/>
            </c:ext>
          </c:extLst>
        </c:ser>
        <c:ser>
          <c:idx val="1"/>
          <c:order val="1"/>
          <c:tx>
            <c:strRef>
              <c:f>工作表3!$C$1</c:f>
              <c:strCache>
                <c:ptCount val="1"/>
                <c:pt idx="0">
                  <c:v>人工預測誤差 </c:v>
                </c:pt>
              </c:strCache>
            </c:strRef>
          </c:tx>
          <c:spPr>
            <a:solidFill>
              <a:srgbClr val="DC0000"/>
            </a:solidFill>
            <a:ln>
              <a:noFill/>
            </a:ln>
            <a:effectLst/>
          </c:spPr>
          <c:invertIfNegative val="0"/>
          <c:cat>
            <c:strRef>
              <c:f>工作表3!$A$2:$A$28</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&gt;=25</c:v>
                </c:pt>
              </c:strCache>
            </c:strRef>
          </c:cat>
          <c:val>
            <c:numRef>
              <c:f>工作表3!$C$2:$C$28</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1-B6A0-4F37-B489-EE128FAD75F5}"/>
            </c:ext>
          </c:extLst>
        </c:ser>
        <c:dLbls>
          <c:showLegendKey val="0"/>
          <c:showVal val="0"/>
          <c:showCatName val="0"/>
          <c:showSerName val="0"/>
          <c:showPercent val="0"/>
          <c:showBubbleSize val="0"/>
        </c:dLbls>
        <c:gapWidth val="180"/>
        <c:overlap val="-27"/>
        <c:axId val="469373448"/>
        <c:axId val="469369528"/>
      </c:barChart>
      <c:catAx>
        <c:axId val="46937344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r>
                  <a:rPr lang="zh-TW"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預測</a:t>
                </a:r>
                <a:r>
                  <a:rPr lang="zh-TW"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誤差值 </a:t>
                </a:r>
                <a:r>
                  <a:rPr lang="en-US"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(µm)</a:t>
                </a:r>
                <a:endParaRPr lang="zh-TW" altLang="zh-TW" sz="1200" dirty="0">
                  <a:solidFill>
                    <a:schemeClr val="tx1">
                      <a:lumMod val="85000"/>
                      <a:lumOff val="15000"/>
                    </a:schemeClr>
                  </a:solidFill>
                  <a:effectLst/>
                  <a:latin typeface="微軟正黑體" panose="020B0604030504040204" pitchFamily="34" charset="-120"/>
                  <a:ea typeface="微軟正黑體" panose="020B0604030504040204" pitchFamily="34" charset="-120"/>
                </a:endParaRPr>
              </a:p>
            </c:rich>
          </c:tx>
          <c:layout>
            <c:manualLayout>
              <c:xMode val="edge"/>
              <c:yMode val="edge"/>
              <c:x val="0.44987927870889249"/>
              <c:y val="0.9007145960183851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85000"/>
                    <a:lumOff val="15000"/>
                  </a:schemeClr>
                </a:solidFill>
                <a:latin typeface="+mn-lt"/>
                <a:ea typeface="+mn-ea"/>
                <a:cs typeface="+mn-cs"/>
              </a:defRPr>
            </a:pPr>
            <a:endParaRPr lang="zh-TW"/>
          </a:p>
        </c:txPr>
        <c:crossAx val="469369528"/>
        <c:crosses val="autoZero"/>
        <c:auto val="1"/>
        <c:lblAlgn val="ctr"/>
        <c:lblOffset val="100"/>
        <c:noMultiLvlLbl val="0"/>
      </c:catAx>
      <c:valAx>
        <c:axId val="469369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0"/>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r>
                  <a:rPr lang="zh-TW" altLang="zh-TW" sz="1200" b="1" i="0" baseline="0" dirty="0">
                    <a:solidFill>
                      <a:schemeClr val="tx1">
                        <a:lumMod val="85000"/>
                        <a:lumOff val="15000"/>
                      </a:schemeClr>
                    </a:solidFill>
                    <a:effectLst/>
                    <a:latin typeface="微軟正黑體" panose="020B0604030504040204" pitchFamily="34" charset="-120"/>
                    <a:ea typeface="微軟正黑體" panose="020B0604030504040204" pitchFamily="34" charset="-120"/>
                  </a:rPr>
                  <a:t>件</a:t>
                </a:r>
                <a:r>
                  <a:rPr lang="zh-TW"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數</a:t>
                </a:r>
                <a:r>
                  <a:rPr lang="en-US" altLang="zh-TW" sz="1200" b="1" i="0" baseline="0" dirty="0" smtClean="0">
                    <a:solidFill>
                      <a:schemeClr val="tx1">
                        <a:lumMod val="85000"/>
                        <a:lumOff val="15000"/>
                      </a:schemeClr>
                    </a:solidFill>
                    <a:effectLst/>
                    <a:latin typeface="微軟正黑體" panose="020B0604030504040204" pitchFamily="34" charset="-120"/>
                    <a:ea typeface="微軟正黑體" panose="020B0604030504040204" pitchFamily="34" charset="-120"/>
                  </a:rPr>
                  <a:t>%</a:t>
                </a:r>
                <a:endParaRPr lang="zh-TW" altLang="zh-TW" sz="1200" dirty="0">
                  <a:solidFill>
                    <a:schemeClr val="tx1">
                      <a:lumMod val="85000"/>
                      <a:lumOff val="15000"/>
                    </a:schemeClr>
                  </a:solidFill>
                  <a:effectLst/>
                  <a:latin typeface="微軟正黑體" panose="020B0604030504040204" pitchFamily="34" charset="-120"/>
                  <a:ea typeface="微軟正黑體" panose="020B0604030504040204" pitchFamily="34" charset="-120"/>
                </a:endParaRPr>
              </a:p>
            </c:rich>
          </c:tx>
          <c:layout>
            <c:manualLayout>
              <c:xMode val="edge"/>
              <c:yMode val="edge"/>
              <c:x val="0"/>
              <c:y val="2.4025802731488608E-2"/>
            </c:manualLayout>
          </c:layout>
          <c:overlay val="0"/>
          <c:spPr>
            <a:noFill/>
            <a:ln>
              <a:noFill/>
            </a:ln>
            <a:effectLst/>
          </c:spPr>
          <c:txPr>
            <a:bodyPr rot="0" spcFirstLastPara="1" vertOverflow="ellipsis" wrap="square" anchor="ctr" anchorCtr="0"/>
            <a:lstStyle/>
            <a:p>
              <a:pPr>
                <a:defRPr sz="1200" b="0" i="0" u="none" strike="noStrike" kern="1200" baseline="0">
                  <a:solidFill>
                    <a:schemeClr val="tx1">
                      <a:lumMod val="85000"/>
                      <a:lumOff val="15000"/>
                    </a:schemeClr>
                  </a:solidFill>
                  <a:latin typeface="微軟正黑體" panose="020B0604030504040204" pitchFamily="34" charset="-120"/>
                  <a:ea typeface="微軟正黑體" panose="020B0604030504040204" pitchFamily="34" charset="-120"/>
                  <a:cs typeface="+mn-cs"/>
                </a:defRPr>
              </a:pPr>
              <a:endParaRPr lang="zh-TW"/>
            </a:p>
          </c:txPr>
        </c:title>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85000"/>
                    <a:lumOff val="15000"/>
                  </a:schemeClr>
                </a:solidFill>
                <a:latin typeface="+mn-lt"/>
                <a:ea typeface="+mn-ea"/>
                <a:cs typeface="+mn-cs"/>
              </a:defRPr>
            </a:pPr>
            <a:endParaRPr lang="zh-TW"/>
          </a:p>
        </c:txPr>
        <c:crossAx val="469373448"/>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bg1"/>
    </a:solidFill>
    <a:ln>
      <a:noFill/>
    </a:ln>
    <a:effectLst/>
  </c:spPr>
  <c:txPr>
    <a:bodyPr/>
    <a:lstStyle/>
    <a:p>
      <a:pPr>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sz="1800" b="1">
                <a:latin typeface="Microsoft YaHei" panose="020B0503020204020204" pitchFamily="34" charset="-122"/>
                <a:ea typeface="Microsoft YaHei" panose="020B0503020204020204" pitchFamily="34" charset="-122"/>
              </a:rPr>
              <a:t>分佈圖</a:t>
            </a:r>
            <a:endParaRPr lang="zh-TW" altLang="en-US" sz="1100" b="1">
              <a:latin typeface="Microsoft YaHei" panose="020B0503020204020204" pitchFamily="34" charset="-122"/>
              <a:ea typeface="Microsoft YaHei" panose="020B0503020204020204" pitchFamily="34" charset="-122"/>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col"/>
        <c:grouping val="clustered"/>
        <c:varyColors val="0"/>
        <c:ser>
          <c:idx val="0"/>
          <c:order val="0"/>
          <c:tx>
            <c:strRef>
              <c:f>CPL!$A$1</c:f>
              <c:strCache>
                <c:ptCount val="1"/>
                <c:pt idx="0">
                  <c:v>Die hypotenuse (X/Y)</c:v>
                </c:pt>
              </c:strCache>
            </c:strRef>
          </c:tx>
          <c:spPr>
            <a:solidFill>
              <a:schemeClr val="accent1"/>
            </a:solidFill>
            <a:ln w="19050">
              <a:solidFill>
                <a:schemeClr val="accent5">
                  <a:lumMod val="60000"/>
                  <a:lumOff val="40000"/>
                </a:schemeClr>
              </a:solidFill>
            </a:ln>
            <a:effectLst/>
          </c:spPr>
          <c:invertIfNegative val="0"/>
          <c:cat>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cat>
          <c:val>
            <c:numRef>
              <c:f>CPL!$A$2:$A$262</c:f>
              <c:numCache>
                <c:formatCode>General</c:formatCode>
                <c:ptCount val="261"/>
                <c:pt idx="0">
                  <c:v>15273.51</c:v>
                </c:pt>
                <c:pt idx="1">
                  <c:v>20276.84</c:v>
                </c:pt>
                <c:pt idx="2">
                  <c:v>13811.85</c:v>
                </c:pt>
                <c:pt idx="3">
                  <c:v>9185.0499999999993</c:v>
                </c:pt>
                <c:pt idx="4">
                  <c:v>15782.62</c:v>
                </c:pt>
                <c:pt idx="5">
                  <c:v>16860.02</c:v>
                </c:pt>
                <c:pt idx="6">
                  <c:v>18140.3</c:v>
                </c:pt>
                <c:pt idx="7">
                  <c:v>20468.080000000002</c:v>
                </c:pt>
                <c:pt idx="8">
                  <c:v>8344.34</c:v>
                </c:pt>
                <c:pt idx="9">
                  <c:v>7321.29</c:v>
                </c:pt>
                <c:pt idx="10">
                  <c:v>15262.9</c:v>
                </c:pt>
                <c:pt idx="11">
                  <c:v>15335.72</c:v>
                </c:pt>
                <c:pt idx="12">
                  <c:v>25142.34</c:v>
                </c:pt>
                <c:pt idx="13">
                  <c:v>15830.6</c:v>
                </c:pt>
                <c:pt idx="14">
                  <c:v>15940.09</c:v>
                </c:pt>
                <c:pt idx="15">
                  <c:v>17991.16</c:v>
                </c:pt>
                <c:pt idx="16">
                  <c:v>26554.85</c:v>
                </c:pt>
                <c:pt idx="17">
                  <c:v>15965.18</c:v>
                </c:pt>
                <c:pt idx="18">
                  <c:v>17046.650000000001</c:v>
                </c:pt>
                <c:pt idx="19">
                  <c:v>14820.92</c:v>
                </c:pt>
                <c:pt idx="20">
                  <c:v>18593.400000000001</c:v>
                </c:pt>
                <c:pt idx="21">
                  <c:v>18695.39</c:v>
                </c:pt>
                <c:pt idx="22">
                  <c:v>18954.900000000001</c:v>
                </c:pt>
                <c:pt idx="23">
                  <c:v>17241.27</c:v>
                </c:pt>
                <c:pt idx="24">
                  <c:v>15095.64</c:v>
                </c:pt>
                <c:pt idx="25">
                  <c:v>15834.67</c:v>
                </c:pt>
                <c:pt idx="26">
                  <c:v>14463.26</c:v>
                </c:pt>
                <c:pt idx="27">
                  <c:v>17891.990000000002</c:v>
                </c:pt>
                <c:pt idx="28">
                  <c:v>22769.279999999999</c:v>
                </c:pt>
                <c:pt idx="29">
                  <c:v>15260.82</c:v>
                </c:pt>
                <c:pt idx="30">
                  <c:v>16198.19</c:v>
                </c:pt>
                <c:pt idx="31">
                  <c:v>16628.419999999998</c:v>
                </c:pt>
                <c:pt idx="32">
                  <c:v>17180.45</c:v>
                </c:pt>
                <c:pt idx="33">
                  <c:v>17180.45</c:v>
                </c:pt>
                <c:pt idx="34">
                  <c:v>22304.37</c:v>
                </c:pt>
                <c:pt idx="35">
                  <c:v>18025.47</c:v>
                </c:pt>
                <c:pt idx="36">
                  <c:v>25981.71</c:v>
                </c:pt>
                <c:pt idx="37">
                  <c:v>25981.71</c:v>
                </c:pt>
                <c:pt idx="38">
                  <c:v>15788.88</c:v>
                </c:pt>
                <c:pt idx="39">
                  <c:v>21730.77</c:v>
                </c:pt>
                <c:pt idx="40">
                  <c:v>18278.849999999999</c:v>
                </c:pt>
                <c:pt idx="41">
                  <c:v>18448.419999999998</c:v>
                </c:pt>
                <c:pt idx="42">
                  <c:v>14402.81</c:v>
                </c:pt>
                <c:pt idx="43">
                  <c:v>15142.49</c:v>
                </c:pt>
                <c:pt idx="44">
                  <c:v>12454.94</c:v>
                </c:pt>
                <c:pt idx="45">
                  <c:v>15594.47</c:v>
                </c:pt>
                <c:pt idx="46">
                  <c:v>18563.29</c:v>
                </c:pt>
                <c:pt idx="47">
                  <c:v>13158.36</c:v>
                </c:pt>
                <c:pt idx="48">
                  <c:v>18343.73</c:v>
                </c:pt>
                <c:pt idx="49">
                  <c:v>23738.38</c:v>
                </c:pt>
                <c:pt idx="50">
                  <c:v>21733.39</c:v>
                </c:pt>
                <c:pt idx="51">
                  <c:v>12438.07</c:v>
                </c:pt>
                <c:pt idx="52">
                  <c:v>20068.689999999999</c:v>
                </c:pt>
                <c:pt idx="53">
                  <c:v>7736.74</c:v>
                </c:pt>
                <c:pt idx="54">
                  <c:v>21733.39</c:v>
                </c:pt>
                <c:pt idx="55">
                  <c:v>19349.12</c:v>
                </c:pt>
                <c:pt idx="56">
                  <c:v>21945.79</c:v>
                </c:pt>
                <c:pt idx="57">
                  <c:v>22593.39</c:v>
                </c:pt>
                <c:pt idx="58">
                  <c:v>18760.29</c:v>
                </c:pt>
                <c:pt idx="59">
                  <c:v>20396.080000000002</c:v>
                </c:pt>
                <c:pt idx="60">
                  <c:v>21945.79</c:v>
                </c:pt>
                <c:pt idx="61">
                  <c:v>21960.799999999999</c:v>
                </c:pt>
                <c:pt idx="62">
                  <c:v>32412.81</c:v>
                </c:pt>
                <c:pt idx="63">
                  <c:v>27458.45</c:v>
                </c:pt>
                <c:pt idx="64">
                  <c:v>32348.47</c:v>
                </c:pt>
                <c:pt idx="65">
                  <c:v>32348.47</c:v>
                </c:pt>
                <c:pt idx="66">
                  <c:v>32348.47</c:v>
                </c:pt>
                <c:pt idx="67">
                  <c:v>27494.05</c:v>
                </c:pt>
                <c:pt idx="68">
                  <c:v>15895.93</c:v>
                </c:pt>
                <c:pt idx="69">
                  <c:v>21178.26</c:v>
                </c:pt>
                <c:pt idx="70">
                  <c:v>21899.95</c:v>
                </c:pt>
                <c:pt idx="71">
                  <c:v>23082.37</c:v>
                </c:pt>
                <c:pt idx="72">
                  <c:v>17503.759999999998</c:v>
                </c:pt>
                <c:pt idx="73">
                  <c:v>28510.32</c:v>
                </c:pt>
                <c:pt idx="74">
                  <c:v>28510.32</c:v>
                </c:pt>
                <c:pt idx="75">
                  <c:v>28510.32</c:v>
                </c:pt>
                <c:pt idx="76">
                  <c:v>15867.69</c:v>
                </c:pt>
                <c:pt idx="77">
                  <c:v>16192.84</c:v>
                </c:pt>
                <c:pt idx="78">
                  <c:v>32635</c:v>
                </c:pt>
                <c:pt idx="79">
                  <c:v>27569.81</c:v>
                </c:pt>
                <c:pt idx="80">
                  <c:v>32635</c:v>
                </c:pt>
                <c:pt idx="81">
                  <c:v>32635</c:v>
                </c:pt>
                <c:pt idx="82">
                  <c:v>32635</c:v>
                </c:pt>
                <c:pt idx="83">
                  <c:v>24558.36</c:v>
                </c:pt>
                <c:pt idx="84">
                  <c:v>27314.71</c:v>
                </c:pt>
                <c:pt idx="85">
                  <c:v>17238.599999999999</c:v>
                </c:pt>
                <c:pt idx="86">
                  <c:v>24823.07</c:v>
                </c:pt>
                <c:pt idx="87">
                  <c:v>28442.12</c:v>
                </c:pt>
                <c:pt idx="88">
                  <c:v>30072.02</c:v>
                </c:pt>
                <c:pt idx="89">
                  <c:v>25604.799999999999</c:v>
                </c:pt>
                <c:pt idx="90">
                  <c:v>26706.84</c:v>
                </c:pt>
                <c:pt idx="91">
                  <c:v>28442.12</c:v>
                </c:pt>
                <c:pt idx="92">
                  <c:v>26968.16</c:v>
                </c:pt>
                <c:pt idx="93">
                  <c:v>30249.72</c:v>
                </c:pt>
                <c:pt idx="94">
                  <c:v>22699.88</c:v>
                </c:pt>
                <c:pt idx="95">
                  <c:v>19129.73</c:v>
                </c:pt>
                <c:pt idx="96">
                  <c:v>31930.9</c:v>
                </c:pt>
                <c:pt idx="97">
                  <c:v>27314.71</c:v>
                </c:pt>
                <c:pt idx="98">
                  <c:v>26108.67</c:v>
                </c:pt>
                <c:pt idx="99">
                  <c:v>21095.78</c:v>
                </c:pt>
                <c:pt idx="100">
                  <c:v>26197.02</c:v>
                </c:pt>
                <c:pt idx="101">
                  <c:v>26445.66</c:v>
                </c:pt>
                <c:pt idx="102">
                  <c:v>22295.23</c:v>
                </c:pt>
                <c:pt idx="103">
                  <c:v>38023.4</c:v>
                </c:pt>
                <c:pt idx="104">
                  <c:v>34932.82</c:v>
                </c:pt>
                <c:pt idx="105">
                  <c:v>26197.02</c:v>
                </c:pt>
                <c:pt idx="106">
                  <c:v>21921.98</c:v>
                </c:pt>
                <c:pt idx="107">
                  <c:v>32412.81</c:v>
                </c:pt>
                <c:pt idx="108">
                  <c:v>32412.81</c:v>
                </c:pt>
                <c:pt idx="109">
                  <c:v>32412.81</c:v>
                </c:pt>
                <c:pt idx="110">
                  <c:v>32412.81</c:v>
                </c:pt>
                <c:pt idx="111">
                  <c:v>20807.650000000001</c:v>
                </c:pt>
                <c:pt idx="112">
                  <c:v>36443.4</c:v>
                </c:pt>
                <c:pt idx="113">
                  <c:v>29375.88</c:v>
                </c:pt>
                <c:pt idx="114">
                  <c:v>23826.2</c:v>
                </c:pt>
                <c:pt idx="115">
                  <c:v>27314.71</c:v>
                </c:pt>
                <c:pt idx="116">
                  <c:v>27314.71</c:v>
                </c:pt>
                <c:pt idx="117">
                  <c:v>27314.71</c:v>
                </c:pt>
                <c:pt idx="118">
                  <c:v>27314.71</c:v>
                </c:pt>
                <c:pt idx="119">
                  <c:v>24339.27</c:v>
                </c:pt>
                <c:pt idx="120">
                  <c:v>22242.21</c:v>
                </c:pt>
                <c:pt idx="121">
                  <c:v>33265.18</c:v>
                </c:pt>
                <c:pt idx="122">
                  <c:v>17085.689999999999</c:v>
                </c:pt>
                <c:pt idx="123">
                  <c:v>33578.44</c:v>
                </c:pt>
                <c:pt idx="124">
                  <c:v>26610.44</c:v>
                </c:pt>
                <c:pt idx="125">
                  <c:v>26610.44</c:v>
                </c:pt>
                <c:pt idx="126">
                  <c:v>26610.44</c:v>
                </c:pt>
                <c:pt idx="127">
                  <c:v>26610.44</c:v>
                </c:pt>
                <c:pt idx="128">
                  <c:v>19486.38</c:v>
                </c:pt>
                <c:pt idx="129">
                  <c:v>23975.74</c:v>
                </c:pt>
                <c:pt idx="130">
                  <c:v>20645.21</c:v>
                </c:pt>
                <c:pt idx="131">
                  <c:v>24878.76</c:v>
                </c:pt>
                <c:pt idx="132">
                  <c:v>28548.39</c:v>
                </c:pt>
                <c:pt idx="133">
                  <c:v>15132.09</c:v>
                </c:pt>
                <c:pt idx="134">
                  <c:v>21921.98</c:v>
                </c:pt>
                <c:pt idx="135">
                  <c:v>22669.27</c:v>
                </c:pt>
                <c:pt idx="136">
                  <c:v>26610.44</c:v>
                </c:pt>
                <c:pt idx="137">
                  <c:v>26610.44</c:v>
                </c:pt>
                <c:pt idx="138">
                  <c:v>26757.68</c:v>
                </c:pt>
                <c:pt idx="139">
                  <c:v>19992.830000000002</c:v>
                </c:pt>
                <c:pt idx="140">
                  <c:v>35238.589999999997</c:v>
                </c:pt>
                <c:pt idx="141">
                  <c:v>29730.52</c:v>
                </c:pt>
                <c:pt idx="142">
                  <c:v>29730.52</c:v>
                </c:pt>
                <c:pt idx="143">
                  <c:v>29987.81</c:v>
                </c:pt>
                <c:pt idx="144">
                  <c:v>19460.22</c:v>
                </c:pt>
                <c:pt idx="145">
                  <c:v>19460.22</c:v>
                </c:pt>
                <c:pt idx="146">
                  <c:v>31703.64</c:v>
                </c:pt>
                <c:pt idx="147">
                  <c:v>20944.689999999999</c:v>
                </c:pt>
                <c:pt idx="148">
                  <c:v>31535.200000000001</c:v>
                </c:pt>
                <c:pt idx="149">
                  <c:v>20464.04</c:v>
                </c:pt>
                <c:pt idx="150">
                  <c:v>26147.75</c:v>
                </c:pt>
                <c:pt idx="151">
                  <c:v>27518.33</c:v>
                </c:pt>
                <c:pt idx="152">
                  <c:v>28446.94</c:v>
                </c:pt>
                <c:pt idx="153">
                  <c:v>28446.94</c:v>
                </c:pt>
                <c:pt idx="154">
                  <c:v>37206.99</c:v>
                </c:pt>
                <c:pt idx="155">
                  <c:v>29943.85</c:v>
                </c:pt>
                <c:pt idx="156">
                  <c:v>23601.21</c:v>
                </c:pt>
                <c:pt idx="157">
                  <c:v>23601.21</c:v>
                </c:pt>
                <c:pt idx="158">
                  <c:v>26059.63</c:v>
                </c:pt>
                <c:pt idx="159">
                  <c:v>31703.64</c:v>
                </c:pt>
                <c:pt idx="160">
                  <c:v>32713.64</c:v>
                </c:pt>
                <c:pt idx="161">
                  <c:v>25475.78</c:v>
                </c:pt>
                <c:pt idx="162">
                  <c:v>25201.29</c:v>
                </c:pt>
                <c:pt idx="163">
                  <c:v>37206.99</c:v>
                </c:pt>
                <c:pt idx="164">
                  <c:v>26445.66</c:v>
                </c:pt>
                <c:pt idx="165">
                  <c:v>16758.96</c:v>
                </c:pt>
                <c:pt idx="166">
                  <c:v>32929.06</c:v>
                </c:pt>
                <c:pt idx="167">
                  <c:v>32929.06</c:v>
                </c:pt>
                <c:pt idx="168">
                  <c:v>23730.33</c:v>
                </c:pt>
                <c:pt idx="169">
                  <c:v>23730.33</c:v>
                </c:pt>
                <c:pt idx="170">
                  <c:v>23229.55</c:v>
                </c:pt>
                <c:pt idx="171">
                  <c:v>23229.55</c:v>
                </c:pt>
                <c:pt idx="172">
                  <c:v>34510.74</c:v>
                </c:pt>
                <c:pt idx="173">
                  <c:v>34510.74</c:v>
                </c:pt>
                <c:pt idx="174">
                  <c:v>34510.74</c:v>
                </c:pt>
                <c:pt idx="175">
                  <c:v>34510.74</c:v>
                </c:pt>
                <c:pt idx="176">
                  <c:v>34510.74</c:v>
                </c:pt>
                <c:pt idx="177">
                  <c:v>34078.86</c:v>
                </c:pt>
                <c:pt idx="178">
                  <c:v>34078.86</c:v>
                </c:pt>
                <c:pt idx="179">
                  <c:v>31816.240000000002</c:v>
                </c:pt>
                <c:pt idx="180">
                  <c:v>31816.240000000002</c:v>
                </c:pt>
                <c:pt idx="181">
                  <c:v>32929.06</c:v>
                </c:pt>
                <c:pt idx="182">
                  <c:v>23601.18</c:v>
                </c:pt>
                <c:pt idx="183">
                  <c:v>21566.87</c:v>
                </c:pt>
                <c:pt idx="184">
                  <c:v>28344.86</c:v>
                </c:pt>
                <c:pt idx="185">
                  <c:v>31326.69</c:v>
                </c:pt>
                <c:pt idx="186">
                  <c:v>28401.68</c:v>
                </c:pt>
                <c:pt idx="187">
                  <c:v>30065.75</c:v>
                </c:pt>
                <c:pt idx="188">
                  <c:v>27291.11</c:v>
                </c:pt>
                <c:pt idx="189">
                  <c:v>31932.18</c:v>
                </c:pt>
                <c:pt idx="190">
                  <c:v>31932.18</c:v>
                </c:pt>
                <c:pt idx="191">
                  <c:v>31932.18</c:v>
                </c:pt>
                <c:pt idx="192">
                  <c:v>28401.68</c:v>
                </c:pt>
                <c:pt idx="193">
                  <c:v>31932.18</c:v>
                </c:pt>
                <c:pt idx="194">
                  <c:v>32506.5</c:v>
                </c:pt>
                <c:pt idx="195">
                  <c:v>24684.46</c:v>
                </c:pt>
                <c:pt idx="196">
                  <c:v>30065.75</c:v>
                </c:pt>
                <c:pt idx="197">
                  <c:v>23601.18</c:v>
                </c:pt>
                <c:pt idx="198">
                  <c:v>23601.18</c:v>
                </c:pt>
                <c:pt idx="199">
                  <c:v>37929.94</c:v>
                </c:pt>
                <c:pt idx="200">
                  <c:v>34707.120000000003</c:v>
                </c:pt>
                <c:pt idx="201">
                  <c:v>25443.89</c:v>
                </c:pt>
                <c:pt idx="202">
                  <c:v>34078.86</c:v>
                </c:pt>
                <c:pt idx="203">
                  <c:v>34078.86</c:v>
                </c:pt>
                <c:pt idx="204">
                  <c:v>37927.24</c:v>
                </c:pt>
                <c:pt idx="205">
                  <c:v>35726.69</c:v>
                </c:pt>
                <c:pt idx="206">
                  <c:v>23571</c:v>
                </c:pt>
                <c:pt idx="207">
                  <c:v>21360.36</c:v>
                </c:pt>
                <c:pt idx="208">
                  <c:v>33439.83</c:v>
                </c:pt>
                <c:pt idx="209">
                  <c:v>35726.69</c:v>
                </c:pt>
                <c:pt idx="210">
                  <c:v>33439.83</c:v>
                </c:pt>
                <c:pt idx="211">
                  <c:v>36461.97</c:v>
                </c:pt>
                <c:pt idx="212">
                  <c:v>35429.19</c:v>
                </c:pt>
                <c:pt idx="213">
                  <c:v>36461.97</c:v>
                </c:pt>
                <c:pt idx="214">
                  <c:v>36461.97</c:v>
                </c:pt>
                <c:pt idx="215">
                  <c:v>36461.97</c:v>
                </c:pt>
                <c:pt idx="216">
                  <c:v>36461.97</c:v>
                </c:pt>
                <c:pt idx="217">
                  <c:v>36461.97</c:v>
                </c:pt>
                <c:pt idx="218">
                  <c:v>36461.97</c:v>
                </c:pt>
                <c:pt idx="219">
                  <c:v>24673.18</c:v>
                </c:pt>
                <c:pt idx="220">
                  <c:v>24673.18</c:v>
                </c:pt>
                <c:pt idx="221">
                  <c:v>24871.4</c:v>
                </c:pt>
                <c:pt idx="222">
                  <c:v>24673.18</c:v>
                </c:pt>
                <c:pt idx="223">
                  <c:v>37930.620000000003</c:v>
                </c:pt>
                <c:pt idx="224">
                  <c:v>23522.59</c:v>
                </c:pt>
                <c:pt idx="225">
                  <c:v>37929.94</c:v>
                </c:pt>
                <c:pt idx="226">
                  <c:v>24871.4</c:v>
                </c:pt>
                <c:pt idx="227">
                  <c:v>24871.4</c:v>
                </c:pt>
                <c:pt idx="228">
                  <c:v>40445.160000000003</c:v>
                </c:pt>
                <c:pt idx="229">
                  <c:v>28319.63</c:v>
                </c:pt>
                <c:pt idx="230">
                  <c:v>36461.97</c:v>
                </c:pt>
                <c:pt idx="231">
                  <c:v>40446.57</c:v>
                </c:pt>
                <c:pt idx="232">
                  <c:v>25173.75</c:v>
                </c:pt>
                <c:pt idx="233">
                  <c:v>28236.79</c:v>
                </c:pt>
                <c:pt idx="234">
                  <c:v>35220.94</c:v>
                </c:pt>
                <c:pt idx="235">
                  <c:v>30460.41</c:v>
                </c:pt>
                <c:pt idx="236">
                  <c:v>31808.97</c:v>
                </c:pt>
                <c:pt idx="237">
                  <c:v>35220.94</c:v>
                </c:pt>
                <c:pt idx="238">
                  <c:v>37477.96</c:v>
                </c:pt>
                <c:pt idx="239">
                  <c:v>37477.96</c:v>
                </c:pt>
                <c:pt idx="240">
                  <c:v>37477.96</c:v>
                </c:pt>
                <c:pt idx="241">
                  <c:v>37477.96</c:v>
                </c:pt>
                <c:pt idx="242">
                  <c:v>24695.68</c:v>
                </c:pt>
                <c:pt idx="243">
                  <c:v>7007.72</c:v>
                </c:pt>
                <c:pt idx="244">
                  <c:v>36420.6</c:v>
                </c:pt>
                <c:pt idx="245">
                  <c:v>35220.239999999998</c:v>
                </c:pt>
                <c:pt idx="246">
                  <c:v>25278.67</c:v>
                </c:pt>
                <c:pt idx="247">
                  <c:v>35042.19</c:v>
                </c:pt>
                <c:pt idx="248">
                  <c:v>27248.69</c:v>
                </c:pt>
                <c:pt idx="249">
                  <c:v>35559.550000000003</c:v>
                </c:pt>
                <c:pt idx="250">
                  <c:v>28131.42</c:v>
                </c:pt>
                <c:pt idx="251">
                  <c:v>28131.42</c:v>
                </c:pt>
                <c:pt idx="252">
                  <c:v>28131.42</c:v>
                </c:pt>
                <c:pt idx="253">
                  <c:v>27081.43</c:v>
                </c:pt>
                <c:pt idx="254">
                  <c:v>30364.74</c:v>
                </c:pt>
                <c:pt idx="255">
                  <c:v>36465.65</c:v>
                </c:pt>
                <c:pt idx="256">
                  <c:v>40930.74</c:v>
                </c:pt>
                <c:pt idx="257">
                  <c:v>31465.68</c:v>
                </c:pt>
                <c:pt idx="258">
                  <c:v>30975.279999999999</c:v>
                </c:pt>
                <c:pt idx="259">
                  <c:v>40930.74</c:v>
                </c:pt>
                <c:pt idx="260">
                  <c:v>40930.74</c:v>
                </c:pt>
              </c:numCache>
            </c:numRef>
          </c:val>
          <c:extLst>
            <c:ext xmlns:c16="http://schemas.microsoft.com/office/drawing/2014/chart" uri="{C3380CC4-5D6E-409C-BE32-E72D297353CC}">
              <c16:uniqueId val="{00000000-10A1-44AC-A089-A3EF60433779}"/>
            </c:ext>
          </c:extLst>
        </c:ser>
        <c:ser>
          <c:idx val="1"/>
          <c:order val="1"/>
          <c:tx>
            <c:strRef>
              <c:f>CPL!$B$1</c:f>
              <c:strCache>
                <c:ptCount val="1"/>
                <c:pt idx="0">
                  <c:v>Coplanarity (um)</c:v>
                </c:pt>
              </c:strCache>
            </c:strRef>
          </c:tx>
          <c:spPr>
            <a:solidFill>
              <a:schemeClr val="accent2"/>
            </a:solidFill>
            <a:ln>
              <a:noFill/>
            </a:ln>
            <a:effectLst/>
          </c:spPr>
          <c:invertIfNegative val="0"/>
          <c:cat>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cat>
          <c:val>
            <c:numRef>
              <c:f>CPL!$B$2:$B$262</c:f>
              <c:numCache>
                <c:formatCode>General</c:formatCode>
                <c:ptCount val="261"/>
                <c:pt idx="0">
                  <c:v>50.1</c:v>
                </c:pt>
                <c:pt idx="1">
                  <c:v>50.6</c:v>
                </c:pt>
                <c:pt idx="2">
                  <c:v>51.1</c:v>
                </c:pt>
                <c:pt idx="3">
                  <c:v>51.4</c:v>
                </c:pt>
                <c:pt idx="4">
                  <c:v>51.6</c:v>
                </c:pt>
                <c:pt idx="5">
                  <c:v>52.2</c:v>
                </c:pt>
                <c:pt idx="6">
                  <c:v>52.2</c:v>
                </c:pt>
                <c:pt idx="7">
                  <c:v>52.6</c:v>
                </c:pt>
                <c:pt idx="8">
                  <c:v>53.1</c:v>
                </c:pt>
                <c:pt idx="9">
                  <c:v>53.5</c:v>
                </c:pt>
                <c:pt idx="10">
                  <c:v>57.1</c:v>
                </c:pt>
                <c:pt idx="11">
                  <c:v>57.6</c:v>
                </c:pt>
                <c:pt idx="12">
                  <c:v>59.2</c:v>
                </c:pt>
                <c:pt idx="13">
                  <c:v>60.2</c:v>
                </c:pt>
                <c:pt idx="14">
                  <c:v>61.1</c:v>
                </c:pt>
                <c:pt idx="15">
                  <c:v>61.2</c:v>
                </c:pt>
                <c:pt idx="16">
                  <c:v>61.6</c:v>
                </c:pt>
                <c:pt idx="17">
                  <c:v>61.8</c:v>
                </c:pt>
                <c:pt idx="18">
                  <c:v>61.8</c:v>
                </c:pt>
                <c:pt idx="19">
                  <c:v>62.4</c:v>
                </c:pt>
                <c:pt idx="20">
                  <c:v>62.8</c:v>
                </c:pt>
                <c:pt idx="21">
                  <c:v>63.1</c:v>
                </c:pt>
                <c:pt idx="22">
                  <c:v>63.5</c:v>
                </c:pt>
                <c:pt idx="23">
                  <c:v>65.599999999999994</c:v>
                </c:pt>
                <c:pt idx="24">
                  <c:v>66.099999999999994</c:v>
                </c:pt>
                <c:pt idx="25">
                  <c:v>66.099999999999994</c:v>
                </c:pt>
                <c:pt idx="26">
                  <c:v>66.2</c:v>
                </c:pt>
                <c:pt idx="27">
                  <c:v>66.5</c:v>
                </c:pt>
                <c:pt idx="28">
                  <c:v>67.900000000000006</c:v>
                </c:pt>
                <c:pt idx="29">
                  <c:v>68.7</c:v>
                </c:pt>
                <c:pt idx="30">
                  <c:v>68.7</c:v>
                </c:pt>
                <c:pt idx="31">
                  <c:v>69.099999999999994</c:v>
                </c:pt>
                <c:pt idx="32">
                  <c:v>69.3</c:v>
                </c:pt>
                <c:pt idx="33">
                  <c:v>69.3</c:v>
                </c:pt>
                <c:pt idx="34">
                  <c:v>70.5</c:v>
                </c:pt>
                <c:pt idx="35">
                  <c:v>71.2</c:v>
                </c:pt>
                <c:pt idx="36">
                  <c:v>71.5</c:v>
                </c:pt>
                <c:pt idx="37">
                  <c:v>71.5</c:v>
                </c:pt>
                <c:pt idx="38">
                  <c:v>71.7</c:v>
                </c:pt>
                <c:pt idx="39">
                  <c:v>72.099999999999994</c:v>
                </c:pt>
                <c:pt idx="40">
                  <c:v>72.099999999999994</c:v>
                </c:pt>
                <c:pt idx="41">
                  <c:v>72.400000000000006</c:v>
                </c:pt>
                <c:pt idx="42">
                  <c:v>72.599999999999994</c:v>
                </c:pt>
                <c:pt idx="43">
                  <c:v>73.2</c:v>
                </c:pt>
                <c:pt idx="44">
                  <c:v>73.2</c:v>
                </c:pt>
                <c:pt idx="45">
                  <c:v>73.5</c:v>
                </c:pt>
                <c:pt idx="46">
                  <c:v>74.400000000000006</c:v>
                </c:pt>
                <c:pt idx="47">
                  <c:v>74.7</c:v>
                </c:pt>
                <c:pt idx="48">
                  <c:v>75</c:v>
                </c:pt>
                <c:pt idx="49">
                  <c:v>75</c:v>
                </c:pt>
                <c:pt idx="50">
                  <c:v>76.400000000000006</c:v>
                </c:pt>
                <c:pt idx="51">
                  <c:v>77.099999999999994</c:v>
                </c:pt>
                <c:pt idx="52">
                  <c:v>77.2</c:v>
                </c:pt>
                <c:pt idx="53">
                  <c:v>77.400000000000006</c:v>
                </c:pt>
                <c:pt idx="54">
                  <c:v>77.8</c:v>
                </c:pt>
                <c:pt idx="55">
                  <c:v>78</c:v>
                </c:pt>
                <c:pt idx="56">
                  <c:v>78.8</c:v>
                </c:pt>
                <c:pt idx="57">
                  <c:v>79.2</c:v>
                </c:pt>
                <c:pt idx="58">
                  <c:v>79.2</c:v>
                </c:pt>
                <c:pt idx="59">
                  <c:v>81.3</c:v>
                </c:pt>
                <c:pt idx="60">
                  <c:v>81.8</c:v>
                </c:pt>
                <c:pt idx="61">
                  <c:v>81.900000000000006</c:v>
                </c:pt>
                <c:pt idx="62">
                  <c:v>84.4</c:v>
                </c:pt>
                <c:pt idx="63">
                  <c:v>84.4</c:v>
                </c:pt>
                <c:pt idx="64">
                  <c:v>84.91</c:v>
                </c:pt>
                <c:pt idx="65">
                  <c:v>84.91</c:v>
                </c:pt>
                <c:pt idx="66">
                  <c:v>85.5</c:v>
                </c:pt>
                <c:pt idx="67">
                  <c:v>86.7</c:v>
                </c:pt>
                <c:pt idx="68">
                  <c:v>86.8</c:v>
                </c:pt>
                <c:pt idx="69">
                  <c:v>87.3</c:v>
                </c:pt>
                <c:pt idx="70">
                  <c:v>88.1</c:v>
                </c:pt>
                <c:pt idx="71">
                  <c:v>88.5</c:v>
                </c:pt>
                <c:pt idx="72">
                  <c:v>88.7</c:v>
                </c:pt>
                <c:pt idx="73">
                  <c:v>88.8</c:v>
                </c:pt>
                <c:pt idx="74">
                  <c:v>88.8</c:v>
                </c:pt>
                <c:pt idx="75">
                  <c:v>88.8</c:v>
                </c:pt>
                <c:pt idx="76">
                  <c:v>89</c:v>
                </c:pt>
                <c:pt idx="77">
                  <c:v>89.1</c:v>
                </c:pt>
                <c:pt idx="78">
                  <c:v>89.1</c:v>
                </c:pt>
                <c:pt idx="79">
                  <c:v>89.7</c:v>
                </c:pt>
                <c:pt idx="80">
                  <c:v>89.83</c:v>
                </c:pt>
                <c:pt idx="81">
                  <c:v>89.83</c:v>
                </c:pt>
                <c:pt idx="82">
                  <c:v>89.83</c:v>
                </c:pt>
                <c:pt idx="83">
                  <c:v>90.1</c:v>
                </c:pt>
                <c:pt idx="84">
                  <c:v>90.3</c:v>
                </c:pt>
                <c:pt idx="85">
                  <c:v>90.4</c:v>
                </c:pt>
                <c:pt idx="86">
                  <c:v>91.1</c:v>
                </c:pt>
                <c:pt idx="87">
                  <c:v>91.2</c:v>
                </c:pt>
                <c:pt idx="88">
                  <c:v>91.7</c:v>
                </c:pt>
                <c:pt idx="89">
                  <c:v>91.8</c:v>
                </c:pt>
                <c:pt idx="90">
                  <c:v>92</c:v>
                </c:pt>
                <c:pt idx="91">
                  <c:v>93</c:v>
                </c:pt>
                <c:pt idx="92">
                  <c:v>93.3</c:v>
                </c:pt>
                <c:pt idx="93">
                  <c:v>93.4</c:v>
                </c:pt>
                <c:pt idx="94">
                  <c:v>94</c:v>
                </c:pt>
                <c:pt idx="95">
                  <c:v>94.8</c:v>
                </c:pt>
                <c:pt idx="96">
                  <c:v>95.5</c:v>
                </c:pt>
                <c:pt idx="97">
                  <c:v>95.6</c:v>
                </c:pt>
                <c:pt idx="98">
                  <c:v>96.1</c:v>
                </c:pt>
                <c:pt idx="99">
                  <c:v>96.6</c:v>
                </c:pt>
                <c:pt idx="100">
                  <c:v>98.5</c:v>
                </c:pt>
                <c:pt idx="101">
                  <c:v>99.1</c:v>
                </c:pt>
                <c:pt idx="102">
                  <c:v>99.1</c:v>
                </c:pt>
                <c:pt idx="103">
                  <c:v>99.8</c:v>
                </c:pt>
                <c:pt idx="104">
                  <c:v>99.8</c:v>
                </c:pt>
                <c:pt idx="105">
                  <c:v>100.3</c:v>
                </c:pt>
                <c:pt idx="106">
                  <c:v>100.3</c:v>
                </c:pt>
                <c:pt idx="107">
                  <c:v>101.48</c:v>
                </c:pt>
                <c:pt idx="108">
                  <c:v>101.48</c:v>
                </c:pt>
                <c:pt idx="109">
                  <c:v>101.48</c:v>
                </c:pt>
                <c:pt idx="110">
                  <c:v>101.48</c:v>
                </c:pt>
                <c:pt idx="111">
                  <c:v>101.6</c:v>
                </c:pt>
                <c:pt idx="112">
                  <c:v>102</c:v>
                </c:pt>
                <c:pt idx="113">
                  <c:v>102.4</c:v>
                </c:pt>
                <c:pt idx="114">
                  <c:v>103.9</c:v>
                </c:pt>
                <c:pt idx="115">
                  <c:v>104.2</c:v>
                </c:pt>
                <c:pt idx="116">
                  <c:v>104.2</c:v>
                </c:pt>
                <c:pt idx="117">
                  <c:v>104.2</c:v>
                </c:pt>
                <c:pt idx="118">
                  <c:v>104.2</c:v>
                </c:pt>
                <c:pt idx="119">
                  <c:v>104.5</c:v>
                </c:pt>
                <c:pt idx="120">
                  <c:v>104.5</c:v>
                </c:pt>
                <c:pt idx="121">
                  <c:v>104.9</c:v>
                </c:pt>
                <c:pt idx="122">
                  <c:v>105.1</c:v>
                </c:pt>
                <c:pt idx="123">
                  <c:v>105.7</c:v>
                </c:pt>
                <c:pt idx="124">
                  <c:v>105.72</c:v>
                </c:pt>
                <c:pt idx="125">
                  <c:v>105.72</c:v>
                </c:pt>
                <c:pt idx="126">
                  <c:v>105.72</c:v>
                </c:pt>
                <c:pt idx="127">
                  <c:v>105.72</c:v>
                </c:pt>
                <c:pt idx="128">
                  <c:v>105.9</c:v>
                </c:pt>
                <c:pt idx="129">
                  <c:v>106</c:v>
                </c:pt>
                <c:pt idx="130">
                  <c:v>106</c:v>
                </c:pt>
                <c:pt idx="131">
                  <c:v>106.2</c:v>
                </c:pt>
                <c:pt idx="132">
                  <c:v>106.2</c:v>
                </c:pt>
                <c:pt idx="133">
                  <c:v>107.6</c:v>
                </c:pt>
                <c:pt idx="134">
                  <c:v>107.6</c:v>
                </c:pt>
                <c:pt idx="135">
                  <c:v>108.5</c:v>
                </c:pt>
                <c:pt idx="136">
                  <c:v>108.5</c:v>
                </c:pt>
                <c:pt idx="137">
                  <c:v>108.5</c:v>
                </c:pt>
                <c:pt idx="138">
                  <c:v>109.1</c:v>
                </c:pt>
                <c:pt idx="139">
                  <c:v>109.3</c:v>
                </c:pt>
                <c:pt idx="140">
                  <c:v>111</c:v>
                </c:pt>
                <c:pt idx="141">
                  <c:v>111.2</c:v>
                </c:pt>
                <c:pt idx="142">
                  <c:v>111.2</c:v>
                </c:pt>
                <c:pt idx="143">
                  <c:v>112.7</c:v>
                </c:pt>
                <c:pt idx="144">
                  <c:v>113.2</c:v>
                </c:pt>
                <c:pt idx="145">
                  <c:v>113.2</c:v>
                </c:pt>
                <c:pt idx="146">
                  <c:v>113.5</c:v>
                </c:pt>
                <c:pt idx="147">
                  <c:v>113.5</c:v>
                </c:pt>
                <c:pt idx="148">
                  <c:v>114.1</c:v>
                </c:pt>
                <c:pt idx="149">
                  <c:v>114.6</c:v>
                </c:pt>
                <c:pt idx="150">
                  <c:v>115.5</c:v>
                </c:pt>
                <c:pt idx="151">
                  <c:v>115.9</c:v>
                </c:pt>
                <c:pt idx="152">
                  <c:v>117.3</c:v>
                </c:pt>
                <c:pt idx="153">
                  <c:v>117.3</c:v>
                </c:pt>
                <c:pt idx="154">
                  <c:v>117.4</c:v>
                </c:pt>
                <c:pt idx="155">
                  <c:v>117.8</c:v>
                </c:pt>
                <c:pt idx="156">
                  <c:v>120.2</c:v>
                </c:pt>
                <c:pt idx="157">
                  <c:v>120.2</c:v>
                </c:pt>
                <c:pt idx="158">
                  <c:v>120.6</c:v>
                </c:pt>
                <c:pt idx="159">
                  <c:v>121.4</c:v>
                </c:pt>
                <c:pt idx="160">
                  <c:v>123.2</c:v>
                </c:pt>
                <c:pt idx="161">
                  <c:v>123.4</c:v>
                </c:pt>
                <c:pt idx="162">
                  <c:v>123.7</c:v>
                </c:pt>
                <c:pt idx="163">
                  <c:v>124.4</c:v>
                </c:pt>
                <c:pt idx="164">
                  <c:v>124.9</c:v>
                </c:pt>
                <c:pt idx="165">
                  <c:v>125</c:v>
                </c:pt>
                <c:pt idx="166">
                  <c:v>126.87</c:v>
                </c:pt>
                <c:pt idx="167">
                  <c:v>126.87</c:v>
                </c:pt>
                <c:pt idx="168">
                  <c:v>127.5</c:v>
                </c:pt>
                <c:pt idx="169">
                  <c:v>127.5</c:v>
                </c:pt>
                <c:pt idx="170">
                  <c:v>128.80000000000001</c:v>
                </c:pt>
                <c:pt idx="171">
                  <c:v>128.80000000000001</c:v>
                </c:pt>
                <c:pt idx="172">
                  <c:v>129.69999999999999</c:v>
                </c:pt>
                <c:pt idx="173">
                  <c:v>131.35</c:v>
                </c:pt>
                <c:pt idx="174">
                  <c:v>131.35</c:v>
                </c:pt>
                <c:pt idx="175">
                  <c:v>131.35</c:v>
                </c:pt>
                <c:pt idx="176">
                  <c:v>131.35</c:v>
                </c:pt>
                <c:pt idx="177">
                  <c:v>131.4</c:v>
                </c:pt>
                <c:pt idx="178">
                  <c:v>131.4</c:v>
                </c:pt>
                <c:pt idx="179">
                  <c:v>132.9</c:v>
                </c:pt>
                <c:pt idx="180">
                  <c:v>132.9</c:v>
                </c:pt>
                <c:pt idx="181">
                  <c:v>133.30000000000001</c:v>
                </c:pt>
                <c:pt idx="182">
                  <c:v>133.6</c:v>
                </c:pt>
                <c:pt idx="183">
                  <c:v>133.80000000000001</c:v>
                </c:pt>
                <c:pt idx="184">
                  <c:v>134.6</c:v>
                </c:pt>
                <c:pt idx="185">
                  <c:v>134.9</c:v>
                </c:pt>
                <c:pt idx="186">
                  <c:v>135.4</c:v>
                </c:pt>
                <c:pt idx="187">
                  <c:v>136.16999999999999</c:v>
                </c:pt>
                <c:pt idx="188">
                  <c:v>136.9</c:v>
                </c:pt>
                <c:pt idx="189">
                  <c:v>137.19999999999999</c:v>
                </c:pt>
                <c:pt idx="190">
                  <c:v>137.19999999999999</c:v>
                </c:pt>
                <c:pt idx="191">
                  <c:v>137.19999999999999</c:v>
                </c:pt>
                <c:pt idx="192">
                  <c:v>137.38999999999999</c:v>
                </c:pt>
                <c:pt idx="193">
                  <c:v>138.30000000000001</c:v>
                </c:pt>
                <c:pt idx="194">
                  <c:v>138.5</c:v>
                </c:pt>
                <c:pt idx="195">
                  <c:v>138.6</c:v>
                </c:pt>
                <c:pt idx="196">
                  <c:v>139.5</c:v>
                </c:pt>
                <c:pt idx="197">
                  <c:v>140.49</c:v>
                </c:pt>
                <c:pt idx="198">
                  <c:v>140.49</c:v>
                </c:pt>
                <c:pt idx="199">
                  <c:v>140.69999999999999</c:v>
                </c:pt>
                <c:pt idx="200">
                  <c:v>142.1</c:v>
                </c:pt>
                <c:pt idx="201">
                  <c:v>143.30000000000001</c:v>
                </c:pt>
                <c:pt idx="202">
                  <c:v>144.19</c:v>
                </c:pt>
                <c:pt idx="203">
                  <c:v>144.19</c:v>
                </c:pt>
                <c:pt idx="204">
                  <c:v>144.9</c:v>
                </c:pt>
                <c:pt idx="205">
                  <c:v>144.9</c:v>
                </c:pt>
                <c:pt idx="206">
                  <c:v>145.9</c:v>
                </c:pt>
                <c:pt idx="207">
                  <c:v>145.9</c:v>
                </c:pt>
                <c:pt idx="208">
                  <c:v>147.1</c:v>
                </c:pt>
                <c:pt idx="209">
                  <c:v>147.30000000000001</c:v>
                </c:pt>
                <c:pt idx="210">
                  <c:v>147.69999999999999</c:v>
                </c:pt>
                <c:pt idx="211">
                  <c:v>148.6</c:v>
                </c:pt>
                <c:pt idx="212">
                  <c:v>148.80000000000001</c:v>
                </c:pt>
                <c:pt idx="213">
                  <c:v>149.32</c:v>
                </c:pt>
                <c:pt idx="214">
                  <c:v>149.32</c:v>
                </c:pt>
                <c:pt idx="215">
                  <c:v>149.32</c:v>
                </c:pt>
                <c:pt idx="216">
                  <c:v>149.32</c:v>
                </c:pt>
                <c:pt idx="217">
                  <c:v>149.32</c:v>
                </c:pt>
                <c:pt idx="218">
                  <c:v>149.32</c:v>
                </c:pt>
                <c:pt idx="219">
                  <c:v>150.065</c:v>
                </c:pt>
                <c:pt idx="220">
                  <c:v>150.065</c:v>
                </c:pt>
                <c:pt idx="221">
                  <c:v>150.69999999999999</c:v>
                </c:pt>
                <c:pt idx="222">
                  <c:v>153.9</c:v>
                </c:pt>
                <c:pt idx="223">
                  <c:v>154.1</c:v>
                </c:pt>
                <c:pt idx="224">
                  <c:v>155.5</c:v>
                </c:pt>
                <c:pt idx="225">
                  <c:v>155.5</c:v>
                </c:pt>
                <c:pt idx="226">
                  <c:v>155.83000000000001</c:v>
                </c:pt>
                <c:pt idx="227">
                  <c:v>155.83000000000001</c:v>
                </c:pt>
                <c:pt idx="228">
                  <c:v>156.5</c:v>
                </c:pt>
                <c:pt idx="229">
                  <c:v>157.6</c:v>
                </c:pt>
                <c:pt idx="230">
                  <c:v>158.30000000000001</c:v>
                </c:pt>
                <c:pt idx="231">
                  <c:v>159.19999999999999</c:v>
                </c:pt>
                <c:pt idx="232">
                  <c:v>159.4</c:v>
                </c:pt>
                <c:pt idx="233">
                  <c:v>159.6</c:v>
                </c:pt>
                <c:pt idx="234">
                  <c:v>159.6</c:v>
                </c:pt>
                <c:pt idx="235">
                  <c:v>161.4</c:v>
                </c:pt>
                <c:pt idx="236">
                  <c:v>161.9</c:v>
                </c:pt>
                <c:pt idx="237">
                  <c:v>163.4</c:v>
                </c:pt>
                <c:pt idx="238">
                  <c:v>167</c:v>
                </c:pt>
                <c:pt idx="239">
                  <c:v>167.84</c:v>
                </c:pt>
                <c:pt idx="240">
                  <c:v>167.84</c:v>
                </c:pt>
                <c:pt idx="241">
                  <c:v>167.84</c:v>
                </c:pt>
                <c:pt idx="242">
                  <c:v>167.9</c:v>
                </c:pt>
                <c:pt idx="243">
                  <c:v>171.5</c:v>
                </c:pt>
                <c:pt idx="244">
                  <c:v>171.7</c:v>
                </c:pt>
                <c:pt idx="245">
                  <c:v>171.9</c:v>
                </c:pt>
                <c:pt idx="246">
                  <c:v>172.2</c:v>
                </c:pt>
                <c:pt idx="247">
                  <c:v>172.8</c:v>
                </c:pt>
                <c:pt idx="248">
                  <c:v>177.4</c:v>
                </c:pt>
                <c:pt idx="249">
                  <c:v>177.8</c:v>
                </c:pt>
                <c:pt idx="250">
                  <c:v>180.6</c:v>
                </c:pt>
                <c:pt idx="251">
                  <c:v>181.88</c:v>
                </c:pt>
                <c:pt idx="252">
                  <c:v>181.88</c:v>
                </c:pt>
                <c:pt idx="253">
                  <c:v>184.2</c:v>
                </c:pt>
                <c:pt idx="254">
                  <c:v>190.9</c:v>
                </c:pt>
                <c:pt idx="255">
                  <c:v>195.8</c:v>
                </c:pt>
                <c:pt idx="256">
                  <c:v>197</c:v>
                </c:pt>
                <c:pt idx="257">
                  <c:v>202</c:v>
                </c:pt>
                <c:pt idx="258">
                  <c:v>212.2</c:v>
                </c:pt>
                <c:pt idx="259">
                  <c:v>215.8</c:v>
                </c:pt>
                <c:pt idx="260">
                  <c:v>215.8</c:v>
                </c:pt>
              </c:numCache>
            </c:numRef>
          </c:val>
          <c:extLst>
            <c:ext xmlns:c16="http://schemas.microsoft.com/office/drawing/2014/chart" uri="{C3380CC4-5D6E-409C-BE32-E72D297353CC}">
              <c16:uniqueId val="{00000001-10A1-44AC-A089-A3EF60433779}"/>
            </c:ext>
          </c:extLst>
        </c:ser>
        <c:dLbls>
          <c:showLegendKey val="0"/>
          <c:showVal val="0"/>
          <c:showCatName val="0"/>
          <c:showSerName val="0"/>
          <c:showPercent val="0"/>
          <c:showBubbleSize val="0"/>
        </c:dLbls>
        <c:gapWidth val="219"/>
        <c:overlap val="-27"/>
        <c:axId val="-524145440"/>
        <c:axId val="-524141088"/>
      </c:barChart>
      <c:catAx>
        <c:axId val="-5241454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50" b="1" dirty="0"/>
                  <a:t>Coplanarity (um)</a:t>
                </a:r>
                <a:endParaRPr lang="zh-TW" altLang="en-US" sz="1050" b="1"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524141088"/>
        <c:crosses val="autoZero"/>
        <c:auto val="1"/>
        <c:lblAlgn val="ctr"/>
        <c:lblOffset val="100"/>
        <c:noMultiLvlLbl val="0"/>
      </c:catAx>
      <c:valAx>
        <c:axId val="-524141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zh-TW" sz="1050" b="1"/>
                  <a:t>Die hypotenuse (X/Y)</a:t>
                </a:r>
                <a:endParaRPr lang="zh-TW" altLang="en-US" sz="1050"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TW"/>
          </a:p>
        </c:txPr>
        <c:crossAx val="-524145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871824962815065E-2"/>
          <c:y val="0.17543999708369787"/>
          <c:w val="0.90667784069909974"/>
          <c:h val="0.57909536183967336"/>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F550-49A5-812C-3EF52DA4203F}"/>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a:t>
                </a:r>
                <a:r>
                  <a:rPr lang="zh-TW" b="0" dirty="0" smtClean="0"/>
                  <a:t>值</a:t>
                </a:r>
                <a:r>
                  <a:rPr lang="en-US" altLang="zh-TW" b="0" dirty="0" smtClean="0"/>
                  <a:t>(</a:t>
                </a:r>
                <a:r>
                  <a:rPr lang="en-US" b="0" dirty="0" smtClean="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1004648944"/>
        <c:axId val="-1004653296"/>
      </c:barChart>
      <c:catAx>
        <c:axId val="-100464894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53296"/>
        <c:crosses val="autoZero"/>
        <c:auto val="1"/>
        <c:lblAlgn val="ctr"/>
        <c:lblOffset val="100"/>
        <c:tickLblSkip val="1"/>
        <c:tickMarkSkip val="1"/>
        <c:noMultiLvlLbl val="0"/>
      </c:catAx>
      <c:valAx>
        <c:axId val="-100465329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8944"/>
        <c:crosses val="autoZero"/>
        <c:crossBetween val="between"/>
      </c:valAx>
      <c:spPr>
        <a:noFill/>
        <a:ln>
          <a:noFill/>
        </a:ln>
        <a:effectLst/>
      </c:spPr>
    </c:plotArea>
    <c:legend>
      <c:legendPos val="b"/>
      <c:layout>
        <c:manualLayout>
          <c:xMode val="edge"/>
          <c:yMode val="edge"/>
          <c:x val="0.71787624185587295"/>
          <c:y val="8.9170453254173887E-2"/>
          <c:w val="0.27992233201242001"/>
          <c:h val="7.7950107915474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zh-TW"/>
        </a:p>
      </c:txPr>
    </c:title>
    <c:autoTitleDeleted val="0"/>
    <c:plotArea>
      <c:layout/>
      <c:barChart>
        <c:barDir val="col"/>
        <c:grouping val="clustered"/>
        <c:varyColors val="0"/>
        <c:ser>
          <c:idx val="0"/>
          <c:order val="0"/>
          <c:tx>
            <c:strRef>
              <c:f>test!$B$1</c:f>
              <c:strCache>
                <c:ptCount val="1"/>
                <c:pt idx="0">
                  <c:v>Coplanarity (um) - Count</c:v>
                </c:pt>
              </c:strCache>
            </c:strRef>
          </c:tx>
          <c:spPr>
            <a:solidFill>
              <a:srgbClr val="002060"/>
            </a:solidFill>
            <a:ln>
              <a:noFill/>
            </a:ln>
            <a:effectLst/>
          </c:spPr>
          <c:invertIfNegative val="0"/>
          <c:cat>
            <c:strRef>
              <c:f>test!$A$2:$A$16</c:f>
              <c:strCache>
                <c:ptCount val="15"/>
                <c:pt idx="0">
                  <c:v>40~50</c:v>
                </c:pt>
                <c:pt idx="1">
                  <c:v>50~60</c:v>
                </c:pt>
                <c:pt idx="2">
                  <c:v>60~70</c:v>
                </c:pt>
                <c:pt idx="3">
                  <c:v>70~80</c:v>
                </c:pt>
                <c:pt idx="4">
                  <c:v>80~90</c:v>
                </c:pt>
                <c:pt idx="5">
                  <c:v>90~100</c:v>
                </c:pt>
                <c:pt idx="6">
                  <c:v>100~110</c:v>
                </c:pt>
                <c:pt idx="7">
                  <c:v>110~120</c:v>
                </c:pt>
                <c:pt idx="8">
                  <c:v>120~130</c:v>
                </c:pt>
                <c:pt idx="9">
                  <c:v>130~140</c:v>
                </c:pt>
                <c:pt idx="10">
                  <c:v>140~150</c:v>
                </c:pt>
                <c:pt idx="11">
                  <c:v>150~160</c:v>
                </c:pt>
                <c:pt idx="12">
                  <c:v>160~170</c:v>
                </c:pt>
                <c:pt idx="13">
                  <c:v>170~180</c:v>
                </c:pt>
                <c:pt idx="14">
                  <c:v>180~190</c:v>
                </c:pt>
              </c:strCache>
            </c:strRef>
          </c:cat>
          <c:val>
            <c:numRef>
              <c:f>test!$B$2:$B$16</c:f>
              <c:numCache>
                <c:formatCode>General</c:formatCode>
                <c:ptCount val="15"/>
                <c:pt idx="0">
                  <c:v>7</c:v>
                </c:pt>
                <c:pt idx="1">
                  <c:v>13</c:v>
                </c:pt>
                <c:pt idx="2">
                  <c:v>21</c:v>
                </c:pt>
                <c:pt idx="3">
                  <c:v>28</c:v>
                </c:pt>
                <c:pt idx="4">
                  <c:v>24</c:v>
                </c:pt>
                <c:pt idx="5">
                  <c:v>22</c:v>
                </c:pt>
                <c:pt idx="6">
                  <c:v>35</c:v>
                </c:pt>
                <c:pt idx="7">
                  <c:v>16</c:v>
                </c:pt>
                <c:pt idx="8">
                  <c:v>17</c:v>
                </c:pt>
                <c:pt idx="9">
                  <c:v>25</c:v>
                </c:pt>
                <c:pt idx="10">
                  <c:v>22</c:v>
                </c:pt>
                <c:pt idx="11">
                  <c:v>18</c:v>
                </c:pt>
                <c:pt idx="12">
                  <c:v>10</c:v>
                </c:pt>
                <c:pt idx="13">
                  <c:v>6</c:v>
                </c:pt>
                <c:pt idx="14">
                  <c:v>4</c:v>
                </c:pt>
              </c:numCache>
            </c:numRef>
          </c:val>
          <c:extLst>
            <c:ext xmlns:c16="http://schemas.microsoft.com/office/drawing/2014/chart" uri="{C3380CC4-5D6E-409C-BE32-E72D297353CC}">
              <c16:uniqueId val="{00000000-3538-4BE8-BA80-D4A7D785D04E}"/>
            </c:ext>
          </c:extLst>
        </c:ser>
        <c:dLbls>
          <c:showLegendKey val="0"/>
          <c:showVal val="0"/>
          <c:showCatName val="0"/>
          <c:showSerName val="0"/>
          <c:showPercent val="0"/>
          <c:showBubbleSize val="0"/>
        </c:dLbls>
        <c:gapWidth val="75"/>
        <c:overlap val="-25"/>
        <c:axId val="-1004647856"/>
        <c:axId val="-1004642416"/>
      </c:barChart>
      <c:catAx>
        <c:axId val="-100464785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2416"/>
        <c:crosses val="autoZero"/>
        <c:auto val="1"/>
        <c:lblAlgn val="ctr"/>
        <c:lblOffset val="100"/>
        <c:tickLblSkip val="1"/>
        <c:tickMarkSkip val="1"/>
        <c:noMultiLvlLbl val="0"/>
      </c:catAx>
      <c:valAx>
        <c:axId val="-100464241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crossAx val="-1004647856"/>
        <c:crosses val="autoZero"/>
        <c:crossBetween val="between"/>
      </c:valAx>
      <c:spPr>
        <a:noFill/>
        <a:ln>
          <a:noFill/>
        </a:ln>
        <a:effectLst/>
      </c:spPr>
    </c:plotArea>
    <c:legend>
      <c:legendPos val="b"/>
      <c:layout>
        <c:manualLayout>
          <c:xMode val="edge"/>
          <c:yMode val="edge"/>
          <c:x val="0.71787624185587295"/>
          <c:y val="8.9170453254173887E-2"/>
          <c:w val="0.27992233201242001"/>
          <c:h val="7.7950107915474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cap="all" spc="15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r>
              <a:rPr lang="en-US" sz="1400"/>
              <a:t>NPI</a:t>
            </a:r>
            <a:r>
              <a:rPr lang="zh-TW" sz="1400"/>
              <a:t>平面度不良</a:t>
            </a:r>
          </a:p>
        </c:rich>
      </c:tx>
      <c:layout>
        <c:manualLayout>
          <c:xMode val="edge"/>
          <c:yMode val="edge"/>
          <c:x val="0.34363888888888888"/>
          <c:y val="0"/>
        </c:manualLayout>
      </c:layout>
      <c:overlay val="0"/>
      <c:spPr>
        <a:noFill/>
        <a:ln>
          <a:noFill/>
        </a:ln>
        <a:effectLst/>
      </c:spPr>
      <c:txPr>
        <a:bodyPr rot="0" spcFirstLastPara="1" vertOverflow="ellipsis" vert="horz" wrap="square" anchor="ctr" anchorCtr="1"/>
        <a:lstStyle/>
        <a:p>
          <a:pPr>
            <a:defRPr sz="1400" b="1" i="0" u="none" strike="noStrike" kern="1200" cap="all" spc="15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5.3914260717410324E-2"/>
          <c:y val="0.16319211632288294"/>
          <c:w val="0.9155301837270341"/>
          <c:h val="0.68794679806128534"/>
        </c:manualLayout>
      </c:layout>
      <c:barChart>
        <c:barDir val="col"/>
        <c:grouping val="stacked"/>
        <c:varyColors val="0"/>
        <c:ser>
          <c:idx val="0"/>
          <c:order val="0"/>
          <c:tx>
            <c:strRef>
              <c:f>工作表1!$A$3</c:f>
              <c:strCache>
                <c:ptCount val="1"/>
                <c:pt idx="0">
                  <c:v>Material DoE</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numRef>
              <c:f>工作表1!$B$2:$E$2</c:f>
              <c:numCache>
                <c:formatCode>General</c:formatCode>
                <c:ptCount val="4"/>
                <c:pt idx="0">
                  <c:v>2019</c:v>
                </c:pt>
                <c:pt idx="1">
                  <c:v>2020</c:v>
                </c:pt>
                <c:pt idx="2">
                  <c:v>2021</c:v>
                </c:pt>
                <c:pt idx="3">
                  <c:v>2022</c:v>
                </c:pt>
              </c:numCache>
            </c:numRef>
          </c:cat>
          <c:val>
            <c:numRef>
              <c:f>工作表1!$B$3:$E$3</c:f>
              <c:numCache>
                <c:formatCode>General</c:formatCode>
                <c:ptCount val="4"/>
                <c:pt idx="0">
                  <c:v>3</c:v>
                </c:pt>
                <c:pt idx="1">
                  <c:v>3</c:v>
                </c:pt>
                <c:pt idx="2">
                  <c:v>2</c:v>
                </c:pt>
                <c:pt idx="3">
                  <c:v>2</c:v>
                </c:pt>
              </c:numCache>
            </c:numRef>
          </c:val>
          <c:extLst>
            <c:ext xmlns:c16="http://schemas.microsoft.com/office/drawing/2014/chart" uri="{C3380CC4-5D6E-409C-BE32-E72D297353CC}">
              <c16:uniqueId val="{00000000-6CEC-494B-8AE0-7A6D23A93CEF}"/>
            </c:ext>
          </c:extLst>
        </c:ser>
        <c:ser>
          <c:idx val="1"/>
          <c:order val="1"/>
          <c:tx>
            <c:strRef>
              <c:f>工作表1!$A$4</c:f>
              <c:strCache>
                <c:ptCount val="1"/>
                <c:pt idx="0">
                  <c:v>Parameter DoE</c:v>
                </c:pt>
              </c:strCache>
            </c:strRef>
          </c:tx>
          <c:spPr>
            <a:pattFill prst="narHorz">
              <a:fgClr>
                <a:schemeClr val="accent2"/>
              </a:fgClr>
              <a:bgClr>
                <a:schemeClr val="accent2">
                  <a:lumMod val="20000"/>
                  <a:lumOff val="80000"/>
                </a:schemeClr>
              </a:bgClr>
            </a:pattFill>
            <a:ln>
              <a:noFill/>
            </a:ln>
            <a:effectLst>
              <a:innerShdw blurRad="114300">
                <a:schemeClr val="accent2"/>
              </a:innerShdw>
            </a:effectLst>
          </c:spPr>
          <c:invertIfNegative val="0"/>
          <c:cat>
            <c:numRef>
              <c:f>工作表1!$B$2:$E$2</c:f>
              <c:numCache>
                <c:formatCode>General</c:formatCode>
                <c:ptCount val="4"/>
                <c:pt idx="0">
                  <c:v>2019</c:v>
                </c:pt>
                <c:pt idx="1">
                  <c:v>2020</c:v>
                </c:pt>
                <c:pt idx="2">
                  <c:v>2021</c:v>
                </c:pt>
                <c:pt idx="3">
                  <c:v>2022</c:v>
                </c:pt>
              </c:numCache>
            </c:numRef>
          </c:cat>
          <c:val>
            <c:numRef>
              <c:f>工作表1!$B$4:$E$4</c:f>
              <c:numCache>
                <c:formatCode>General</c:formatCode>
                <c:ptCount val="4"/>
                <c:pt idx="0">
                  <c:v>1</c:v>
                </c:pt>
                <c:pt idx="1">
                  <c:v>3</c:v>
                </c:pt>
                <c:pt idx="2">
                  <c:v>4</c:v>
                </c:pt>
                <c:pt idx="3">
                  <c:v>3</c:v>
                </c:pt>
              </c:numCache>
            </c:numRef>
          </c:val>
          <c:extLst>
            <c:ext xmlns:c16="http://schemas.microsoft.com/office/drawing/2014/chart" uri="{C3380CC4-5D6E-409C-BE32-E72D297353CC}">
              <c16:uniqueId val="{00000001-6CEC-494B-8AE0-7A6D23A93CEF}"/>
            </c:ext>
          </c:extLst>
        </c:ser>
        <c:dLbls>
          <c:showLegendKey val="0"/>
          <c:showVal val="0"/>
          <c:showCatName val="0"/>
          <c:showSerName val="0"/>
          <c:showPercent val="0"/>
          <c:showBubbleSize val="0"/>
        </c:dLbls>
        <c:gapWidth val="150"/>
        <c:overlap val="100"/>
        <c:axId val="664978288"/>
        <c:axId val="2038776512"/>
      </c:barChart>
      <c:catAx>
        <c:axId val="664978288"/>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r>
                  <a:rPr lang="zh-TW"/>
                  <a:t>件數</a:t>
                </a:r>
              </a:p>
            </c:rich>
          </c:tx>
          <c:layout>
            <c:manualLayout>
              <c:xMode val="edge"/>
              <c:yMode val="edge"/>
              <c:x val="0"/>
              <c:y val="0.11435260776452023"/>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crossAx val="2038776512"/>
        <c:crosses val="autoZero"/>
        <c:auto val="1"/>
        <c:lblAlgn val="ctr"/>
        <c:lblOffset val="100"/>
        <c:noMultiLvlLbl val="0"/>
      </c:catAx>
      <c:valAx>
        <c:axId val="2038776512"/>
        <c:scaling>
          <c:orientation val="minMax"/>
          <c:max val="7"/>
          <c:min val="0"/>
        </c:scaling>
        <c:delete val="0"/>
        <c:axPos val="l"/>
        <c:majorGridlines>
          <c:spPr>
            <a:ln>
              <a:solidFill>
                <a:schemeClr val="tx1">
                  <a:lumMod val="15000"/>
                  <a:lumOff val="85000"/>
                </a:schemeClr>
              </a:solidFill>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crossAx val="664978288"/>
        <c:crosses val="autoZero"/>
        <c:crossBetween val="between"/>
        <c:majorUnit val="2"/>
      </c:valAx>
      <c:spPr>
        <a:noFill/>
        <a:ln>
          <a:noFill/>
        </a:ln>
        <a:effectLst/>
      </c:spPr>
    </c:plotArea>
    <c:legend>
      <c:legendPos val="t"/>
      <c:layout>
        <c:manualLayout>
          <c:xMode val="edge"/>
          <c:yMode val="edge"/>
          <c:x val="0.75335236220472446"/>
          <c:y val="2.6962948649823681E-2"/>
          <c:w val="0.23218416447944007"/>
          <c:h val="0.2504490926364265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solidFill>
            <a:schemeClr val="tx1">
              <a:lumMod val="95000"/>
              <a:lumOff val="5000"/>
            </a:schemeClr>
          </a:solidFill>
          <a:latin typeface="微軟正黑體" panose="020B0604030504040204" pitchFamily="34" charset="-120"/>
          <a:ea typeface="微軟正黑體" panose="020B0604030504040204" pitchFamily="34" charset="-120"/>
        </a:defRPr>
      </a:pPr>
      <a:endParaRPr lang="zh-TW"/>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sz="2400"/>
              <a:t>人工預測誤差現況</a:t>
            </a:r>
            <a:endParaRPr lang="en-US" sz="2400"/>
          </a:p>
        </c:rich>
      </c:tx>
      <c:layout>
        <c:manualLayout>
          <c:xMode val="edge"/>
          <c:yMode val="edge"/>
          <c:x val="0.28299918647504813"/>
          <c:y val="0"/>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3019284047827362"/>
        </c:manualLayout>
      </c:layout>
      <c:barChart>
        <c:barDir val="col"/>
        <c:grouping val="clustered"/>
        <c:varyColors val="0"/>
        <c:ser>
          <c:idx val="1"/>
          <c:order val="0"/>
          <c:tx>
            <c:strRef>
              <c:f>工作表1!$C$9</c:f>
              <c:strCache>
                <c:ptCount val="1"/>
                <c:pt idx="0">
                  <c:v>工程經驗預測</c:v>
                </c:pt>
              </c:strCache>
            </c:strRef>
          </c:tx>
          <c:spPr>
            <a:solidFill>
              <a:schemeClr val="accent1">
                <a:lumMod val="75000"/>
              </a:schemeClr>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ED57-47DA-B574-B67F69C58AE2}"/>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t>預測誤差值 </a:t>
                </a:r>
                <a:r>
                  <a:rPr lang="en-US"/>
                  <a:t>(µm)</a:t>
                </a:r>
                <a:endParaRPr lang="zh-TW"/>
              </a:p>
            </c:rich>
          </c:tx>
          <c:layout>
            <c:manualLayout>
              <c:xMode val="edge"/>
              <c:yMode val="edge"/>
              <c:x val="0.45224140722564105"/>
              <c:y val="0.88240725807017117"/>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a:t>件數</a:t>
                </a:r>
                <a:r>
                  <a:rPr lang="en-US"/>
                  <a:t>%</a:t>
                </a:r>
                <a:endParaRPr lang="zh-TW"/>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en-US"/>
              <a:t>AI</a:t>
            </a:r>
            <a:r>
              <a:rPr lang="zh-TW"/>
              <a:t>模型預測結果</a:t>
            </a:r>
            <a:endParaRPr lang="en-US"/>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autoTitleDeleted val="0"/>
    <c:plotArea>
      <c:layout>
        <c:manualLayout>
          <c:layoutTarget val="inner"/>
          <c:xMode val="edge"/>
          <c:yMode val="edge"/>
          <c:x val="7.1871824962815065E-2"/>
          <c:y val="0.17543999708369787"/>
          <c:w val="0.90667784069909974"/>
          <c:h val="0.65605641448904406"/>
        </c:manualLayout>
      </c:layout>
      <c:barChart>
        <c:barDir val="col"/>
        <c:grouping val="clustered"/>
        <c:varyColors val="0"/>
        <c:ser>
          <c:idx val="1"/>
          <c:order val="0"/>
          <c:tx>
            <c:strRef>
              <c:f>工作表1!$C$9</c:f>
              <c:strCache>
                <c:ptCount val="1"/>
                <c:pt idx="0">
                  <c:v>工程經驗預測</c:v>
                </c:pt>
              </c:strCache>
            </c:strRef>
          </c:tx>
          <c:spPr>
            <a:solidFill>
              <a:schemeClr val="bg1">
                <a:lumMod val="75000"/>
              </a:schemeClr>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3826-4994-8871-4C9863E29D06}"/>
            </c:ext>
          </c:extLst>
        </c:ser>
        <c:ser>
          <c:idx val="0"/>
          <c:order val="1"/>
          <c:tx>
            <c:strRef>
              <c:f>工作表1!$D$9</c:f>
              <c:strCache>
                <c:ptCount val="1"/>
                <c:pt idx="0">
                  <c:v>AI model預測</c:v>
                </c:pt>
              </c:strCache>
            </c:strRef>
          </c:tx>
          <c:spPr>
            <a:solidFill>
              <a:schemeClr val="accent6">
                <a:lumMod val="50000"/>
              </a:schemeClr>
            </a:solidFill>
            <a:ln>
              <a:noFill/>
            </a:ln>
            <a:effectLst/>
          </c:spPr>
          <c:invertIfNegative val="0"/>
          <c:val>
            <c:numRef>
              <c:f>工作表1!$D$10:$D$35</c:f>
              <c:numCache>
                <c:formatCode>0</c:formatCode>
                <c:ptCount val="26"/>
                <c:pt idx="0">
                  <c:v>3.75</c:v>
                </c:pt>
                <c:pt idx="1">
                  <c:v>3.75</c:v>
                </c:pt>
                <c:pt idx="2">
                  <c:v>5</c:v>
                </c:pt>
                <c:pt idx="3">
                  <c:v>7.5</c:v>
                </c:pt>
                <c:pt idx="4">
                  <c:v>2.5</c:v>
                </c:pt>
                <c:pt idx="5">
                  <c:v>7.5</c:v>
                </c:pt>
                <c:pt idx="6">
                  <c:v>5</c:v>
                </c:pt>
                <c:pt idx="7">
                  <c:v>8.75</c:v>
                </c:pt>
                <c:pt idx="8">
                  <c:v>2.5</c:v>
                </c:pt>
                <c:pt idx="9">
                  <c:v>5</c:v>
                </c:pt>
                <c:pt idx="10">
                  <c:v>2.5</c:v>
                </c:pt>
                <c:pt idx="11">
                  <c:v>3.75</c:v>
                </c:pt>
                <c:pt idx="12">
                  <c:v>6.25</c:v>
                </c:pt>
                <c:pt idx="13">
                  <c:v>1</c:v>
                </c:pt>
                <c:pt idx="14">
                  <c:v>2</c:v>
                </c:pt>
                <c:pt idx="15">
                  <c:v>0</c:v>
                </c:pt>
                <c:pt idx="16">
                  <c:v>2</c:v>
                </c:pt>
                <c:pt idx="17">
                  <c:v>0</c:v>
                </c:pt>
                <c:pt idx="18">
                  <c:v>3.75</c:v>
                </c:pt>
                <c:pt idx="19">
                  <c:v>1.25</c:v>
                </c:pt>
                <c:pt idx="20">
                  <c:v>0</c:v>
                </c:pt>
                <c:pt idx="21">
                  <c:v>3.75</c:v>
                </c:pt>
                <c:pt idx="22">
                  <c:v>6.25</c:v>
                </c:pt>
                <c:pt idx="23">
                  <c:v>0</c:v>
                </c:pt>
                <c:pt idx="24">
                  <c:v>3.75</c:v>
                </c:pt>
                <c:pt idx="25">
                  <c:v>12.5</c:v>
                </c:pt>
              </c:numCache>
            </c:numRef>
          </c:val>
          <c:extLst>
            <c:ext xmlns:c16="http://schemas.microsoft.com/office/drawing/2014/chart" uri="{C3380CC4-5D6E-409C-BE32-E72D297353CC}">
              <c16:uniqueId val="{00000001-3826-4994-8871-4C9863E29D06}"/>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t>預測誤差值 </a:t>
                </a:r>
                <a:r>
                  <a:rPr lang="en-US"/>
                  <a:t>(µm)</a:t>
                </a:r>
                <a:endParaRPr lang="zh-TW"/>
              </a:p>
            </c:rich>
          </c:tx>
          <c:layout>
            <c:manualLayout>
              <c:xMode val="edge"/>
              <c:yMode val="edge"/>
              <c:x val="0.45013457512906668"/>
              <c:y val="0.9144677748614756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tickMarkSkip val="1"/>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r>
                  <a:rPr lang="zh-TW"/>
                  <a:t>件數</a:t>
                </a:r>
                <a:r>
                  <a:rPr lang="en-US"/>
                  <a:t>%</a:t>
                </a:r>
                <a:endParaRPr lang="zh-TW"/>
              </a:p>
            </c:rich>
          </c:tx>
          <c:layout>
            <c:manualLayout>
              <c:xMode val="edge"/>
              <c:yMode val="edge"/>
              <c:x val="1.1700182366228299E-2"/>
              <c:y val="7.0825678040244963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legend>
      <c:legendPos val="b"/>
      <c:layout>
        <c:manualLayout>
          <c:xMode val="edge"/>
          <c:yMode val="edge"/>
          <c:x val="0.67134638739168995"/>
          <c:y val="8.8541452121080458E-2"/>
          <c:w val="0.30704509790543766"/>
          <c:h val="7.812551832694723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extLst/>
  </c:chart>
  <c:spPr>
    <a:noFill/>
    <a:ln>
      <a:noFill/>
    </a:ln>
    <a:effectLst/>
  </c:spPr>
  <c:txPr>
    <a:bodyPr/>
    <a:lstStyle/>
    <a:p>
      <a:pPr>
        <a:defRPr>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工作表1!$B$1</c:f>
              <c:strCache>
                <c:ptCount val="1"/>
                <c:pt idx="0">
                  <c:v>扣量</c:v>
                </c:pt>
              </c:strCache>
            </c:strRef>
          </c:tx>
          <c:spPr>
            <a:solidFill>
              <a:srgbClr val="FFDC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C3CC-4C77-9DF2-BB159235EBC7}"/>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6971-4BB0-91EF-5204C220C13F}"/>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2-6971-4BB0-91EF-5204C220C13F}"/>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6971-4BB0-91EF-5204C220C13F}"/>
              </c:ext>
            </c:extLst>
          </c:dPt>
          <c:dPt>
            <c:idx val="3"/>
            <c:bubble3D val="0"/>
            <c:spPr>
              <a:solidFill>
                <a:srgbClr val="FFDCDC"/>
              </a:solidFill>
              <a:ln w="19050">
                <a:solidFill>
                  <a:schemeClr val="lt1"/>
                </a:solidFill>
              </a:ln>
              <a:effectLst/>
            </c:spPr>
            <c:extLst>
              <c:ext xmlns:c16="http://schemas.microsoft.com/office/drawing/2014/chart" uri="{C3380CC4-5D6E-409C-BE32-E72D297353CC}">
                <c16:uniqueId val="{00000004-6971-4BB0-91EF-5204C220C13F}"/>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6971-4BB0-91EF-5204C220C13F}"/>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6-6971-4BB0-91EF-5204C220C13F}"/>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7-6971-4BB0-91EF-5204C220C13F}"/>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B61-44BF-AA1D-B7523A2D340A}"/>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B61-44BF-AA1D-B7523A2D340A}"/>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B61-44BF-AA1D-B7523A2D340A}"/>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B61-44BF-AA1D-B7523A2D340A}"/>
              </c:ext>
            </c:extLst>
          </c:dPt>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00-6971-4BB0-91EF-5204C220C1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14666388178107"/>
          <c:y val="0.22834717584632638"/>
          <c:w val="0.86160519072862229"/>
          <c:h val="0.52906544515324694"/>
        </c:manualLayout>
      </c:layout>
      <c:barChart>
        <c:barDir val="col"/>
        <c:grouping val="clustered"/>
        <c:varyColors val="0"/>
        <c:ser>
          <c:idx val="1"/>
          <c:order val="0"/>
          <c:tx>
            <c:strRef>
              <c:f>工作表1!$C$9</c:f>
              <c:strCache>
                <c:ptCount val="1"/>
                <c:pt idx="0">
                  <c:v>工程經驗預測</c:v>
                </c:pt>
              </c:strCache>
            </c:strRef>
          </c:tx>
          <c:spPr>
            <a:solidFill>
              <a:srgbClr val="DC0000"/>
            </a:solidFill>
            <a:ln>
              <a:noFill/>
            </a:ln>
            <a:effectLst/>
          </c:spPr>
          <c:invertIfNegative val="0"/>
          <c:cat>
            <c:strRef>
              <c:f>工作表1!$B$10:$B$35</c:f>
              <c:strCache>
                <c:ptCount val="26"/>
                <c:pt idx="0">
                  <c:v>&lt;1</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strCache>
            </c:strRef>
          </c:cat>
          <c:val>
            <c:numRef>
              <c:f>工作表1!$C$10:$C$35</c:f>
              <c:numCache>
                <c:formatCode>General</c:formatCode>
                <c:ptCount val="26"/>
                <c:pt idx="0">
                  <c:v>0</c:v>
                </c:pt>
                <c:pt idx="1">
                  <c:v>0</c:v>
                </c:pt>
                <c:pt idx="2">
                  <c:v>0</c:v>
                </c:pt>
                <c:pt idx="3">
                  <c:v>0</c:v>
                </c:pt>
                <c:pt idx="4">
                  <c:v>1</c:v>
                </c:pt>
                <c:pt idx="5">
                  <c:v>1</c:v>
                </c:pt>
                <c:pt idx="6">
                  <c:v>0</c:v>
                </c:pt>
                <c:pt idx="7">
                  <c:v>1</c:v>
                </c:pt>
                <c:pt idx="8">
                  <c:v>0</c:v>
                </c:pt>
                <c:pt idx="9">
                  <c:v>0</c:v>
                </c:pt>
                <c:pt idx="10">
                  <c:v>3</c:v>
                </c:pt>
                <c:pt idx="11">
                  <c:v>2</c:v>
                </c:pt>
                <c:pt idx="12">
                  <c:v>0</c:v>
                </c:pt>
                <c:pt idx="13">
                  <c:v>0</c:v>
                </c:pt>
                <c:pt idx="14">
                  <c:v>0</c:v>
                </c:pt>
                <c:pt idx="15">
                  <c:v>3</c:v>
                </c:pt>
                <c:pt idx="16">
                  <c:v>4</c:v>
                </c:pt>
                <c:pt idx="17">
                  <c:v>5</c:v>
                </c:pt>
                <c:pt idx="18">
                  <c:v>1</c:v>
                </c:pt>
                <c:pt idx="19">
                  <c:v>5</c:v>
                </c:pt>
                <c:pt idx="20">
                  <c:v>6</c:v>
                </c:pt>
                <c:pt idx="21">
                  <c:v>1</c:v>
                </c:pt>
                <c:pt idx="22">
                  <c:v>8</c:v>
                </c:pt>
                <c:pt idx="23">
                  <c:v>7</c:v>
                </c:pt>
                <c:pt idx="24">
                  <c:v>10</c:v>
                </c:pt>
                <c:pt idx="25">
                  <c:v>42</c:v>
                </c:pt>
              </c:numCache>
            </c:numRef>
          </c:val>
          <c:extLst>
            <c:ext xmlns:c16="http://schemas.microsoft.com/office/drawing/2014/chart" uri="{C3380CC4-5D6E-409C-BE32-E72D297353CC}">
              <c16:uniqueId val="{00000000-6EAA-4B6A-BFED-1AA8E40C4727}"/>
            </c:ext>
          </c:extLst>
        </c:ser>
        <c:dLbls>
          <c:showLegendKey val="0"/>
          <c:showVal val="0"/>
          <c:showCatName val="0"/>
          <c:showSerName val="0"/>
          <c:showPercent val="0"/>
          <c:showBubbleSize val="0"/>
        </c:dLbls>
        <c:gapWidth val="100"/>
        <c:overlap val="-24"/>
        <c:axId val="851445792"/>
        <c:axId val="930945376"/>
      </c:barChart>
      <c:catAx>
        <c:axId val="851445792"/>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dirty="0"/>
                  <a:t>預測誤差</a:t>
                </a:r>
                <a:r>
                  <a:rPr lang="zh-TW" b="0" dirty="0" smtClean="0"/>
                  <a:t>值</a:t>
                </a:r>
                <a:r>
                  <a:rPr lang="en-US" altLang="zh-TW" b="0" dirty="0" smtClean="0"/>
                  <a:t>(</a:t>
                </a:r>
                <a:r>
                  <a:rPr lang="en-US" b="0" dirty="0" smtClean="0"/>
                  <a:t>µm)</a:t>
                </a:r>
                <a:endParaRPr lang="zh-TW" b="0" dirty="0"/>
              </a:p>
            </c:rich>
          </c:tx>
          <c:layout>
            <c:manualLayout>
              <c:xMode val="edge"/>
              <c:yMode val="edge"/>
              <c:x val="0.43117336707758736"/>
              <c:y val="0.8814536453034245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55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930945376"/>
        <c:crosses val="autoZero"/>
        <c:auto val="1"/>
        <c:lblAlgn val="ctr"/>
        <c:lblOffset val="100"/>
        <c:noMultiLvlLbl val="0"/>
      </c:catAx>
      <c:valAx>
        <c:axId val="93094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zh-TW" b="0"/>
                  <a:t>件數</a:t>
                </a:r>
                <a:r>
                  <a:rPr lang="en-US" b="0" dirty="0"/>
                  <a:t>%</a:t>
                </a:r>
                <a:endParaRPr lang="zh-TW" b="0"/>
              </a:p>
            </c:rich>
          </c:tx>
          <c:layout>
            <c:manualLayout>
              <c:xMode val="edge"/>
              <c:yMode val="edge"/>
              <c:x val="1.1700227335765503E-2"/>
              <c:y val="1.3340689505334315E-2"/>
            </c:manualLayout>
          </c:layout>
          <c:overlay val="0"/>
          <c:spPr>
            <a:noFill/>
            <a:ln>
              <a:noFill/>
            </a:ln>
            <a:effectLst/>
          </c:spPr>
          <c:txPr>
            <a:bodyPr rot="0" spcFirstLastPara="1" vertOverflow="ellipsis" wrap="square" anchor="ctr" anchorCtr="1"/>
            <a:lstStyle/>
            <a:p>
              <a:pPr>
                <a:defRPr sz="9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851445792"/>
        <c:crosses val="autoZero"/>
        <c:crossBetween val="between"/>
        <c:majorUnit val="10"/>
      </c:valAx>
      <c:spPr>
        <a:noFill/>
        <a:ln>
          <a:noFill/>
        </a:ln>
        <a:effectLst/>
      </c:spPr>
    </c:plotArea>
    <c:plotVisOnly val="1"/>
    <c:dispBlanksAs val="gap"/>
    <c:showDLblsOverMax val="0"/>
    <c:extLst/>
  </c:chart>
  <c:spPr>
    <a:noFill/>
    <a:ln>
      <a:noFill/>
    </a:ln>
    <a:effectLst/>
  </c:spPr>
  <c:txPr>
    <a:bodyPr/>
    <a:lstStyle/>
    <a:p>
      <a:pPr>
        <a:defRPr b="1">
          <a:solidFill>
            <a:schemeClr val="tx1"/>
          </a:solidFill>
          <a:latin typeface="微軟正黑體" panose="020B0604030504040204" pitchFamily="34" charset="-120"/>
          <a:ea typeface="微軟正黑體" panose="020B0604030504040204" pitchFamily="34" charset="-120"/>
        </a:defRPr>
      </a:pPr>
      <a:endParaRPr lang="zh-TW"/>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r>
              <a:rPr lang="zh-TW" altLang="en-US" sz="1400" b="1" dirty="0" smtClean="0">
                <a:latin typeface="標楷體" panose="03000509000000000000" pitchFamily="65" charset="-120"/>
                <a:ea typeface="標楷體" panose="03000509000000000000" pitchFamily="65" charset="-120"/>
              </a:rPr>
              <a:t>後段製程重工</a:t>
            </a:r>
            <a:r>
              <a:rPr lang="en-US" altLang="zh-TW" sz="1400" b="1" dirty="0" smtClean="0">
                <a:latin typeface="Times New Roman" panose="02020603050405020304" pitchFamily="18" charset="0"/>
                <a:ea typeface="標楷體" panose="03000509000000000000" pitchFamily="65" charset="-120"/>
                <a:cs typeface="Times New Roman" panose="02020603050405020304" pitchFamily="18" charset="0"/>
              </a:rPr>
              <a:t>(%/year)</a:t>
            </a:r>
            <a:r>
              <a:rPr lang="zh-TW" altLang="en-US" sz="1400" b="1"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1400" b="1" dirty="0">
              <a:latin typeface="Times New Roman" panose="02020603050405020304" pitchFamily="18" charset="0"/>
              <a:ea typeface="標楷體" panose="03000509000000000000" pitchFamily="65" charset="-120"/>
              <a:cs typeface="Times New Roman" panose="02020603050405020304" pitchFamily="18" charset="0"/>
            </a:endParaRPr>
          </a:p>
        </c:rich>
      </c:tx>
      <c:layout>
        <c:manualLayout>
          <c:xMode val="edge"/>
          <c:yMode val="edge"/>
          <c:x val="0.21926260234196496"/>
          <c:y val="0.12523596775690965"/>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標楷體" panose="03000509000000000000" pitchFamily="65" charset="-120"/>
              <a:ea typeface="標楷體" panose="03000509000000000000" pitchFamily="65" charset="-120"/>
              <a:cs typeface="+mn-cs"/>
            </a:defRPr>
          </a:pPr>
          <a:endParaRPr lang="zh-TW"/>
        </a:p>
      </c:txPr>
    </c:title>
    <c:autoTitleDeleted val="0"/>
    <c:plotArea>
      <c:layout/>
      <c:pieChart>
        <c:varyColors val="1"/>
        <c:ser>
          <c:idx val="0"/>
          <c:order val="0"/>
          <c:tx>
            <c:strRef>
              <c:f>工作表1!$B$1</c:f>
              <c:strCache>
                <c:ptCount val="1"/>
                <c:pt idx="0">
                  <c:v>欄1</c:v>
                </c:pt>
              </c:strCache>
            </c:strRef>
          </c:tx>
          <c:dPt>
            <c:idx val="0"/>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1-3273-451A-B6F3-2D4417D6B9A4}"/>
              </c:ext>
            </c:extLst>
          </c:dPt>
          <c:dPt>
            <c:idx val="1"/>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3-3273-451A-B6F3-2D4417D6B9A4}"/>
              </c:ext>
            </c:extLst>
          </c:dPt>
          <c:dPt>
            <c:idx val="2"/>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5-3273-451A-B6F3-2D4417D6B9A4}"/>
              </c:ext>
            </c:extLst>
          </c:dPt>
          <c:dPt>
            <c:idx val="3"/>
            <c:bubble3D val="0"/>
            <c:explosion val="6"/>
            <c:spPr>
              <a:solidFill>
                <a:schemeClr val="accent5">
                  <a:lumMod val="75000"/>
                </a:schemeClr>
              </a:solidFill>
              <a:ln w="19050">
                <a:solidFill>
                  <a:schemeClr val="lt1"/>
                </a:solidFill>
              </a:ln>
              <a:effectLst/>
            </c:spPr>
            <c:extLst>
              <c:ext xmlns:c16="http://schemas.microsoft.com/office/drawing/2014/chart" uri="{C3380CC4-5D6E-409C-BE32-E72D297353CC}">
                <c16:uniqueId val="{00000007-3273-451A-B6F3-2D4417D6B9A4}"/>
              </c:ext>
            </c:extLst>
          </c:dPt>
          <c:dPt>
            <c:idx val="4"/>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9-3273-451A-B6F3-2D4417D6B9A4}"/>
              </c:ext>
            </c:extLst>
          </c:dPt>
          <c:dPt>
            <c:idx val="5"/>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B-3273-451A-B6F3-2D4417D6B9A4}"/>
              </c:ext>
            </c:extLst>
          </c:dPt>
          <c:dPt>
            <c:idx val="6"/>
            <c:bubble3D val="0"/>
            <c:spPr>
              <a:solidFill>
                <a:schemeClr val="accent3">
                  <a:lumMod val="60000"/>
                  <a:lumOff val="40000"/>
                </a:schemeClr>
              </a:solidFill>
              <a:ln w="19050">
                <a:solidFill>
                  <a:schemeClr val="lt1"/>
                </a:solidFill>
              </a:ln>
              <a:effectLst/>
            </c:spPr>
            <c:extLst>
              <c:ext xmlns:c16="http://schemas.microsoft.com/office/drawing/2014/chart" uri="{C3380CC4-5D6E-409C-BE32-E72D297353CC}">
                <c16:uniqueId val="{0000000D-3273-451A-B6F3-2D4417D6B9A4}"/>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3273-451A-B6F3-2D4417D6B9A4}"/>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3273-451A-B6F3-2D4417D6B9A4}"/>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3273-451A-B6F3-2D4417D6B9A4}"/>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3273-451A-B6F3-2D4417D6B9A4}"/>
              </c:ext>
            </c:extLst>
          </c:dPt>
          <c:dLbls>
            <c:dLbl>
              <c:idx val="0"/>
              <c:delete val="1"/>
              <c:extLst>
                <c:ext xmlns:c15="http://schemas.microsoft.com/office/drawing/2012/chart" uri="{CE6537A1-D6FC-4f65-9D91-7224C49458BB}"/>
                <c:ext xmlns:c16="http://schemas.microsoft.com/office/drawing/2014/chart" uri="{C3380CC4-5D6E-409C-BE32-E72D297353CC}">
                  <c16:uniqueId val="{00000001-3273-451A-B6F3-2D4417D6B9A4}"/>
                </c:ext>
              </c:extLst>
            </c:dLbl>
            <c:dLbl>
              <c:idx val="1"/>
              <c:delete val="1"/>
              <c:extLst>
                <c:ext xmlns:c15="http://schemas.microsoft.com/office/drawing/2012/chart" uri="{CE6537A1-D6FC-4f65-9D91-7224C49458BB}"/>
                <c:ext xmlns:c16="http://schemas.microsoft.com/office/drawing/2014/chart" uri="{C3380CC4-5D6E-409C-BE32-E72D297353CC}">
                  <c16:uniqueId val="{00000003-3273-451A-B6F3-2D4417D6B9A4}"/>
                </c:ext>
              </c:extLst>
            </c:dLbl>
            <c:dLbl>
              <c:idx val="2"/>
              <c:delete val="1"/>
              <c:extLst>
                <c:ext xmlns:c15="http://schemas.microsoft.com/office/drawing/2012/chart" uri="{CE6537A1-D6FC-4f65-9D91-7224C49458BB}"/>
                <c:ext xmlns:c16="http://schemas.microsoft.com/office/drawing/2014/chart" uri="{C3380CC4-5D6E-409C-BE32-E72D297353CC}">
                  <c16:uniqueId val="{00000005-3273-451A-B6F3-2D4417D6B9A4}"/>
                </c:ext>
              </c:extLst>
            </c:dLbl>
            <c:dLbl>
              <c:idx val="3"/>
              <c:layout>
                <c:manualLayout>
                  <c:x val="1.3493414502573591E-2"/>
                  <c:y val="-6.9186068433697715E-4"/>
                </c:manualLayout>
              </c:layout>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accent5">
                          <a:lumMod val="75000"/>
                        </a:schemeClr>
                      </a:solidFill>
                      <a:latin typeface="+mn-lt"/>
                      <a:ea typeface="+mn-ea"/>
                      <a:cs typeface="+mn-cs"/>
                    </a:defRPr>
                  </a:pPr>
                  <a:endParaRPr lang="zh-TW"/>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273-451A-B6F3-2D4417D6B9A4}"/>
                </c:ext>
              </c:extLst>
            </c:dLbl>
            <c:dLbl>
              <c:idx val="4"/>
              <c:delete val="1"/>
              <c:extLst>
                <c:ext xmlns:c15="http://schemas.microsoft.com/office/drawing/2012/chart" uri="{CE6537A1-D6FC-4f65-9D91-7224C49458BB}"/>
                <c:ext xmlns:c16="http://schemas.microsoft.com/office/drawing/2014/chart" uri="{C3380CC4-5D6E-409C-BE32-E72D297353CC}">
                  <c16:uniqueId val="{00000009-3273-451A-B6F3-2D4417D6B9A4}"/>
                </c:ext>
              </c:extLst>
            </c:dLbl>
            <c:dLbl>
              <c:idx val="5"/>
              <c:delete val="1"/>
              <c:extLst>
                <c:ext xmlns:c15="http://schemas.microsoft.com/office/drawing/2012/chart" uri="{CE6537A1-D6FC-4f65-9D91-7224C49458BB}"/>
                <c:ext xmlns:c16="http://schemas.microsoft.com/office/drawing/2014/chart" uri="{C3380CC4-5D6E-409C-BE32-E72D297353CC}">
                  <c16:uniqueId val="{0000000B-3273-451A-B6F3-2D4417D6B9A4}"/>
                </c:ext>
              </c:extLst>
            </c:dLbl>
            <c:dLbl>
              <c:idx val="6"/>
              <c:delete val="1"/>
              <c:extLst>
                <c:ext xmlns:c15="http://schemas.microsoft.com/office/drawing/2012/chart" uri="{CE6537A1-D6FC-4f65-9D91-7224C49458BB}"/>
                <c:ext xmlns:c16="http://schemas.microsoft.com/office/drawing/2014/chart" uri="{C3380CC4-5D6E-409C-BE32-E72D297353CC}">
                  <c16:uniqueId val="{0000000D-3273-451A-B6F3-2D4417D6B9A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TW"/>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工作表1!$A$2:$A$12</c:f>
              <c:numCache>
                <c:formatCode>General</c:formatCode>
                <c:ptCount val="11"/>
                <c:pt idx="0">
                  <c:v>1</c:v>
                </c:pt>
                <c:pt idx="1">
                  <c:v>2</c:v>
                </c:pt>
                <c:pt idx="2">
                  <c:v>3</c:v>
                </c:pt>
                <c:pt idx="3">
                  <c:v>4</c:v>
                </c:pt>
                <c:pt idx="4">
                  <c:v>5</c:v>
                </c:pt>
                <c:pt idx="5">
                  <c:v>6</c:v>
                </c:pt>
                <c:pt idx="6">
                  <c:v>7</c:v>
                </c:pt>
              </c:numCache>
            </c:numRef>
          </c:cat>
          <c:val>
            <c:numRef>
              <c:f>工作表1!$B$2:$B$12</c:f>
              <c:numCache>
                <c:formatCode>General</c:formatCode>
                <c:ptCount val="11"/>
                <c:pt idx="0">
                  <c:v>38.6</c:v>
                </c:pt>
                <c:pt idx="1">
                  <c:v>22.7</c:v>
                </c:pt>
                <c:pt idx="2">
                  <c:v>9.3000000000000007</c:v>
                </c:pt>
                <c:pt idx="3">
                  <c:v>6.8</c:v>
                </c:pt>
                <c:pt idx="4">
                  <c:v>6.3</c:v>
                </c:pt>
                <c:pt idx="5">
                  <c:v>6</c:v>
                </c:pt>
                <c:pt idx="6">
                  <c:v>4.3</c:v>
                </c:pt>
              </c:numCache>
            </c:numRef>
          </c:val>
          <c:extLst>
            <c:ext xmlns:c16="http://schemas.microsoft.com/office/drawing/2014/chart" uri="{C3380CC4-5D6E-409C-BE32-E72D297353CC}">
              <c16:uniqueId val="{00000016-3273-451A-B6F3-2D4417D6B9A4}"/>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r>
              <a:rPr lang="en-US" altLang="zh-TW" sz="1400" b="1" baseline="0" dirty="0" smtClean="0">
                <a:effectLst/>
                <a:latin typeface="Times New Roman" panose="02020603050405020304" pitchFamily="18" charset="0"/>
                <a:ea typeface="標楷體" panose="03000509000000000000" pitchFamily="65" charset="-120"/>
              </a:rPr>
              <a:t>Coplanarity</a:t>
            </a:r>
            <a:r>
              <a:rPr lang="zh-TW" altLang="zh-TW" sz="1400" b="1" baseline="0" dirty="0" smtClean="0">
                <a:effectLst/>
                <a:latin typeface="Times New Roman" panose="02020603050405020304" pitchFamily="18" charset="0"/>
                <a:ea typeface="標楷體" panose="03000509000000000000" pitchFamily="65" charset="-120"/>
              </a:rPr>
              <a:t> </a:t>
            </a:r>
            <a:r>
              <a:rPr lang="en-US" altLang="zh-TW" sz="1400" b="1" baseline="0" dirty="0" smtClean="0">
                <a:effectLst/>
                <a:latin typeface="Times New Roman" panose="02020603050405020304" pitchFamily="18" charset="0"/>
                <a:ea typeface="標楷體" panose="03000509000000000000" pitchFamily="65" charset="-120"/>
              </a:rPr>
              <a:t>fail</a:t>
            </a:r>
            <a:r>
              <a:rPr lang="zh-TW" altLang="zh-TW" sz="1400" b="1" baseline="0" dirty="0" smtClean="0">
                <a:effectLst/>
                <a:latin typeface="Times New Roman" panose="02020603050405020304" pitchFamily="18" charset="0"/>
                <a:ea typeface="標楷體" panose="03000509000000000000" pitchFamily="65" charset="-120"/>
              </a:rPr>
              <a:t> 導致的扣量</a:t>
            </a:r>
            <a:endParaRPr lang="zh-TW" altLang="zh-TW" sz="1400" baseline="0" dirty="0">
              <a:effectLst/>
              <a:latin typeface="Times New Roman" panose="02020603050405020304" pitchFamily="18" charset="0"/>
              <a:ea typeface="標楷體" panose="03000509000000000000" pitchFamily="65" charset="-12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標楷體" panose="03000509000000000000" pitchFamily="65" charset="-120"/>
              <a:cs typeface="+mn-cs"/>
            </a:defRPr>
          </a:pPr>
          <a:endParaRPr lang="zh-TW"/>
        </a:p>
      </c:txPr>
    </c:title>
    <c:autoTitleDeleted val="0"/>
    <c:plotArea>
      <c:layout/>
      <c:barChart>
        <c:barDir val="col"/>
        <c:grouping val="clustered"/>
        <c:varyColors val="0"/>
        <c:ser>
          <c:idx val="0"/>
          <c:order val="0"/>
          <c:tx>
            <c:strRef>
              <c:f>工作表1!$B$1</c:f>
              <c:strCache>
                <c:ptCount val="1"/>
                <c:pt idx="0">
                  <c:v>扣量</c:v>
                </c:pt>
              </c:strCache>
            </c:strRef>
          </c:tx>
          <c:spPr>
            <a:solidFill>
              <a:schemeClr val="accent5">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5">
                        <a:lumMod val="7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工作表1!$A$2:$A$5</c:f>
              <c:numCache>
                <c:formatCode>General</c:formatCode>
                <c:ptCount val="4"/>
                <c:pt idx="0">
                  <c:v>2021</c:v>
                </c:pt>
                <c:pt idx="1">
                  <c:v>2022</c:v>
                </c:pt>
                <c:pt idx="2">
                  <c:v>2023</c:v>
                </c:pt>
                <c:pt idx="3">
                  <c:v>2024</c:v>
                </c:pt>
              </c:numCache>
            </c:numRef>
          </c:cat>
          <c:val>
            <c:numRef>
              <c:f>工作表1!$B$2:$B$5</c:f>
              <c:numCache>
                <c:formatCode>General</c:formatCode>
                <c:ptCount val="4"/>
                <c:pt idx="0">
                  <c:v>560</c:v>
                </c:pt>
                <c:pt idx="1">
                  <c:v>2118</c:v>
                </c:pt>
                <c:pt idx="2">
                  <c:v>259</c:v>
                </c:pt>
                <c:pt idx="3">
                  <c:v>38</c:v>
                </c:pt>
              </c:numCache>
            </c:numRef>
          </c:val>
          <c:extLst>
            <c:ext xmlns:c16="http://schemas.microsoft.com/office/drawing/2014/chart" uri="{C3380CC4-5D6E-409C-BE32-E72D297353CC}">
              <c16:uniqueId val="{00000000-F1DE-417F-95EA-148C9125913E}"/>
            </c:ext>
          </c:extLst>
        </c:ser>
        <c:dLbls>
          <c:dLblPos val="outEnd"/>
          <c:showLegendKey val="0"/>
          <c:showVal val="1"/>
          <c:showCatName val="0"/>
          <c:showSerName val="0"/>
          <c:showPercent val="0"/>
          <c:showBubbleSize val="0"/>
        </c:dLbls>
        <c:gapWidth val="120"/>
        <c:overlap val="-27"/>
        <c:axId val="714213160"/>
        <c:axId val="714213488"/>
      </c:barChart>
      <c:catAx>
        <c:axId val="7142131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zh-TW"/>
          </a:p>
        </c:txPr>
        <c:crossAx val="714213488"/>
        <c:crosses val="autoZero"/>
        <c:auto val="1"/>
        <c:lblAlgn val="ctr"/>
        <c:lblOffset val="100"/>
        <c:noMultiLvlLbl val="0"/>
      </c:catAx>
      <c:valAx>
        <c:axId val="7142134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42131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pivotSource>
    <c:name>[活頁簿1]工作表2!樞紐分析表1</c:name>
    <c:fmtId val="20"/>
  </c:pivotSource>
  <c:chart>
    <c:title>
      <c:tx>
        <c:rich>
          <a:bodyPr rot="0" spcFirstLastPara="1" vertOverflow="ellipsis" vert="horz" wrap="square" anchor="ctr" anchorCtr="1"/>
          <a:lstStyle/>
          <a:p>
            <a:pPr>
              <a:defRPr sz="1600" b="0" i="0" u="none" strike="noStrike" kern="1200" spc="0" baseline="0">
                <a:solidFill>
                  <a:schemeClr val="tx1"/>
                </a:solidFill>
                <a:latin typeface="微軟正黑體" panose="020B0604030504040204" pitchFamily="34" charset="-120"/>
                <a:ea typeface="微軟正黑體" panose="020B0604030504040204" pitchFamily="34" charset="-120"/>
                <a:cs typeface="+mn-cs"/>
              </a:defRPr>
            </a:pPr>
            <a:r>
              <a:rPr lang="en-US" altLang="zh-TW" sz="1600" b="1" i="0" baseline="0" dirty="0">
                <a:solidFill>
                  <a:schemeClr val="tx1"/>
                </a:solidFill>
                <a:effectLst/>
                <a:latin typeface="微軟正黑體" panose="020B0604030504040204" pitchFamily="34" charset="-120"/>
                <a:ea typeface="微軟正黑體" panose="020B0604030504040204" pitchFamily="34" charset="-120"/>
              </a:rPr>
              <a:t>NPI </a:t>
            </a:r>
            <a:r>
              <a:rPr lang="zh-TW" altLang="en-US" sz="1600" b="1" i="0" baseline="0" dirty="0">
                <a:solidFill>
                  <a:schemeClr val="tx1"/>
                </a:solidFill>
                <a:effectLst/>
                <a:latin typeface="微軟正黑體" panose="020B0604030504040204" pitchFamily="34" charset="-120"/>
                <a:ea typeface="微軟正黑體" panose="020B0604030504040204" pitchFamily="34" charset="-120"/>
              </a:rPr>
              <a:t>平面度</a:t>
            </a:r>
            <a:r>
              <a:rPr lang="en-US" altLang="zh-TW" sz="1600" b="1" i="0" baseline="0" dirty="0">
                <a:solidFill>
                  <a:schemeClr val="tx1"/>
                </a:solidFill>
                <a:effectLst/>
                <a:latin typeface="微軟正黑體" panose="020B0604030504040204" pitchFamily="34" charset="-120"/>
                <a:ea typeface="微軟正黑體" panose="020B0604030504040204" pitchFamily="34" charset="-120"/>
              </a:rPr>
              <a:t>不</a:t>
            </a:r>
            <a:r>
              <a:rPr lang="zh-TW" altLang="en-US" sz="1600" b="1" i="0" baseline="0" dirty="0">
                <a:solidFill>
                  <a:schemeClr val="tx1"/>
                </a:solidFill>
                <a:effectLst/>
                <a:latin typeface="微軟正黑體" panose="020B0604030504040204" pitchFamily="34" charset="-120"/>
                <a:ea typeface="微軟正黑體" panose="020B0604030504040204" pitchFamily="34" charset="-120"/>
              </a:rPr>
              <a:t>良</a:t>
            </a:r>
            <a:endParaRPr lang="zh-TW" altLang="zh-TW" sz="1600" dirty="0">
              <a:solidFill>
                <a:schemeClr val="tx1"/>
              </a:solidFill>
              <a:effectLst/>
              <a:latin typeface="微軟正黑體" panose="020B0604030504040204" pitchFamily="34" charset="-120"/>
              <a:ea typeface="微軟正黑體" panose="020B0604030504040204" pitchFamily="34" charset="-120"/>
            </a:endParaRPr>
          </a:p>
        </c:rich>
      </c:tx>
      <c:layout>
        <c:manualLayout>
          <c:xMode val="edge"/>
          <c:yMode val="edge"/>
          <c:x val="0.38297347728511594"/>
          <c:y val="4.2735042735042736E-2"/>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4"/>
          </a:solidFill>
          <a:ln w="38100">
            <a:solidFill>
              <a:schemeClr val="accent4"/>
            </a:solidFill>
          </a:ln>
          <a:effectLst/>
        </c:spPr>
        <c:marker>
          <c:symbol val="none"/>
        </c:marker>
      </c:pivotFmt>
      <c:pivotFmt>
        <c:idx val="4"/>
        <c:spPr>
          <a:solidFill>
            <a:schemeClr val="accent4"/>
          </a:solidFill>
          <a:ln w="38100">
            <a:solidFill>
              <a:schemeClr val="accent4"/>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4"/>
          </a:solidFill>
          <a:ln w="38100">
            <a:solidFill>
              <a:schemeClr val="accent4"/>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2550799557863713E-2"/>
          <c:y val="0.23423043273436975"/>
          <c:w val="0.90564825508947522"/>
          <c:h val="0.63238214176511975"/>
        </c:manualLayout>
      </c:layout>
      <c:barChart>
        <c:barDir val="col"/>
        <c:grouping val="clustered"/>
        <c:varyColors val="0"/>
        <c:ser>
          <c:idx val="0"/>
          <c:order val="0"/>
          <c:tx>
            <c:strRef>
              <c:f>工作表2!$B$1</c:f>
              <c:strCache>
                <c:ptCount val="1"/>
                <c:pt idx="0">
                  <c:v>合計</c:v>
                </c:pt>
              </c:strCache>
            </c:strRef>
          </c:tx>
          <c:spPr>
            <a:solidFill>
              <a:srgbClr val="FFB13F"/>
            </a:solidFill>
            <a:ln w="38100">
              <a:solidFill>
                <a:srgbClr val="FFB13F"/>
              </a:solidFill>
            </a:ln>
            <a:effectLst/>
          </c:spPr>
          <c:invertIfNegative val="0"/>
          <c:dLbls>
            <c:delete val="1"/>
          </c:dLbls>
          <c:cat>
            <c:strRef>
              <c:f>工作表2!$A$2:$A$8</c:f>
              <c:strCache>
                <c:ptCount val="6"/>
                <c:pt idx="0">
                  <c:v>2019</c:v>
                </c:pt>
                <c:pt idx="1">
                  <c:v>2020</c:v>
                </c:pt>
                <c:pt idx="2">
                  <c:v>2021</c:v>
                </c:pt>
                <c:pt idx="3">
                  <c:v>2022</c:v>
                </c:pt>
                <c:pt idx="4">
                  <c:v>2023</c:v>
                </c:pt>
                <c:pt idx="5">
                  <c:v>2024</c:v>
                </c:pt>
              </c:strCache>
            </c:strRef>
          </c:cat>
          <c:val>
            <c:numRef>
              <c:f>工作表2!$B$2:$B$8</c:f>
              <c:numCache>
                <c:formatCode>General</c:formatCode>
                <c:ptCount val="6"/>
                <c:pt idx="0">
                  <c:v>4</c:v>
                </c:pt>
                <c:pt idx="1">
                  <c:v>6</c:v>
                </c:pt>
                <c:pt idx="2">
                  <c:v>5</c:v>
                </c:pt>
                <c:pt idx="3">
                  <c:v>6</c:v>
                </c:pt>
                <c:pt idx="4">
                  <c:v>5</c:v>
                </c:pt>
                <c:pt idx="5">
                  <c:v>4</c:v>
                </c:pt>
              </c:numCache>
            </c:numRef>
          </c:val>
          <c:extLst>
            <c:ext xmlns:c16="http://schemas.microsoft.com/office/drawing/2014/chart" uri="{C3380CC4-5D6E-409C-BE32-E72D297353CC}">
              <c16:uniqueId val="{00000000-EE13-4068-9F61-E1B3CB1CDCD4}"/>
            </c:ext>
          </c:extLst>
        </c:ser>
        <c:dLbls>
          <c:dLblPos val="outEnd"/>
          <c:showLegendKey val="0"/>
          <c:showVal val="1"/>
          <c:showCatName val="0"/>
          <c:showSerName val="0"/>
          <c:showPercent val="0"/>
          <c:showBubbleSize val="0"/>
        </c:dLbls>
        <c:gapWidth val="219"/>
        <c:overlap val="-27"/>
        <c:axId val="280737328"/>
        <c:axId val="279270432"/>
      </c:barChart>
      <c:catAx>
        <c:axId val="2807373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79270432"/>
        <c:crosses val="autoZero"/>
        <c:auto val="1"/>
        <c:lblAlgn val="ctr"/>
        <c:lblOffset val="100"/>
        <c:tickMarkSkip val="2"/>
        <c:noMultiLvlLbl val="0"/>
      </c:catAx>
      <c:valAx>
        <c:axId val="279270432"/>
        <c:scaling>
          <c:orientation val="minMax"/>
          <c:max val="6"/>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sz="10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r>
                  <a:rPr lang="en-US" altLang="zh-TW" b="1" dirty="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c:rich>
          </c:tx>
          <c:layout>
            <c:manualLayout>
              <c:xMode val="edge"/>
              <c:yMode val="edge"/>
              <c:x val="1.925614924768012E-2"/>
              <c:y val="9.6590954976781773E-2"/>
            </c:manualLayout>
          </c:layout>
          <c:overlay val="0"/>
          <c:spPr>
            <a:noFill/>
            <a:ln>
              <a:noFill/>
            </a:ln>
            <a:effectLst/>
          </c:spPr>
          <c:txPr>
            <a:bodyPr rot="0" spcFirstLastPara="1" vertOverflow="ellipsis" wrap="square" anchor="ctr" anchorCtr="1"/>
            <a:lstStyle/>
            <a:p>
              <a:pPr>
                <a:defRPr sz="10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crossAx val="280737328"/>
        <c:crosses val="autoZero"/>
        <c:crossBetween val="between"/>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TW"/>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0.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1.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2.xml><?xml version="1.0" encoding="utf-8"?>
<cs:chartStyle xmlns:cs="http://schemas.microsoft.com/office/drawing/2012/chartStyle" xmlns:a="http://schemas.openxmlformats.org/drawingml/2006/main" id="299">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ln w="19050" cap="flat" cmpd="sng" algn="ctr">
        <a:solidFill>
          <a:schemeClr val="tx1">
            <a:lumMod val="25000"/>
            <a:lumOff val="75000"/>
          </a:schemeClr>
        </a:solidFill>
        <a:round/>
      </a:ln>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4-10-08T07:50:20.582" idx="8">
    <p:pos x="10" y="10"/>
    <p:text>原文：當自變數之間有很強的線性關係時，這會導致模型難以準確估計每個變數對目標變數的獨立影響，從而使回歸係數不穩定，並且降低模型的解釋性和預測能力。</p:text>
    <p:extLst>
      <p:ext uri="{C676402C-5697-4E1C-873F-D02D1690AC5C}">
        <p15:threadingInfo xmlns:p15="http://schemas.microsoft.com/office/powerpoint/2012/main" timeZoneBias="-480"/>
      </p:ext>
    </p:extLst>
  </p:cm>
  <p:cm authorId="2" dt="2024-10-08T07:51:46.794" idx="9">
    <p:pos x="146" y="146"/>
    <p:text>GPT：當自變數之間存在強線性關係時，會導致模型難以準確估計每個變數對目標變數的獨立影響，從而使回歸係數不穩定，並降低模型的解釋性和預測能力。</p:text>
    <p:extLst>
      <p:ext uri="{C676402C-5697-4E1C-873F-D02D1690AC5C}">
        <p15:threadingInfo xmlns:p15="http://schemas.microsoft.com/office/powerpoint/2012/main" timeZoneBias="-480"/>
      </p:ext>
    </p:extLst>
  </p:cm>
  <p:cm authorId="2" dt="2024-10-08T07:51:54.343" idx="10">
    <p:pos x="282" y="282"/>
    <p:text>我的：X 因子的共線性，導致模型難準確評估 X 因子對 Y 因子的影響，使迴歸係數不穩定並降低解釋性與預測能力</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4-10-08T07:50:20.582" idx="11">
    <p:pos x="10" y="10"/>
    <p:text>原文：當自變數之間有很強的線性關係時，這會導致模型難以準確估計每個變數對目標變數的獨立影響，從而使回歸係數不穩定，並且降低模型的解釋性和預測能力。</p:text>
    <p:extLst>
      <p:ext uri="{C676402C-5697-4E1C-873F-D02D1690AC5C}">
        <p15:threadingInfo xmlns:p15="http://schemas.microsoft.com/office/powerpoint/2012/main" timeZoneBias="-480"/>
      </p:ext>
    </p:extLst>
  </p:cm>
  <p:cm authorId="2" dt="2024-10-08T07:51:46.794" idx="12">
    <p:pos x="146" y="146"/>
    <p:text>GPT：當自變數之間存在強線性關係時，會導致模型難以準確估計每個變數對目標變數的獨立影響，從而使回歸係數不穩定，並降低模型的解釋性和預測能力。</p:text>
    <p:extLst>
      <p:ext uri="{C676402C-5697-4E1C-873F-D02D1690AC5C}">
        <p15:threadingInfo xmlns:p15="http://schemas.microsoft.com/office/powerpoint/2012/main" timeZoneBias="-480"/>
      </p:ext>
    </p:extLst>
  </p:cm>
  <p:cm authorId="2" dt="2024-10-08T07:51:54.343" idx="13">
    <p:pos x="282" y="282"/>
    <p:text>我的：X 因子的共線性，導致模型難準確評估 X 因子對 Y 因子的影響，使迴歸係數不穩定並降低解釋性與預測能力</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4-10-07T13:49:13.062" idx="16">
    <p:pos x="10" y="10"/>
    <p:text>這邊是要寫最好的三個版本</p:text>
    <p:extLst>
      <p:ext uri="{C676402C-5697-4E1C-873F-D02D1690AC5C}">
        <p15:threadingInfo xmlns:p15="http://schemas.microsoft.com/office/powerpoint/2012/main" timeZoneBias="-480"/>
      </p:ext>
    </p:extLst>
  </p:cm>
  <p:cm authorId="3" dt="2024-10-07T13:49:28.037" idx="17">
    <p:pos x="146" y="146"/>
    <p:text>並且標示完整資料筆數</p:text>
    <p:extLst>
      <p:ext uri="{C676402C-5697-4E1C-873F-D02D1690AC5C}">
        <p15:threadingInfo xmlns:p15="http://schemas.microsoft.com/office/powerpoint/2012/main" timeZoneBias="-480"/>
      </p:ext>
    </p:extLst>
  </p:cm>
  <p:cm authorId="2" dt="2024-10-14T16:35:21.567" idx="14">
    <p:pos x="2180" y="3027"/>
    <p:text>離群值53.04的資料，本身沒什麼特別的異常，所以硬要凹理由的話，就是它的Aadhesive type、HS cure Temp.是比較少的類型，但這樣可能會被追問，其他一樣的Aadhesive type、HS cure Temp.產品的誤差如何</p:text>
    <p:extLst>
      <p:ext uri="{C676402C-5697-4E1C-873F-D02D1690AC5C}">
        <p15:threadingInfo xmlns:p15="http://schemas.microsoft.com/office/powerpoint/2012/main" timeZoneBias="-480"/>
      </p:ext>
    </p:extLst>
  </p:cm>
</p:cmLst>
</file>

<file path=ppt/drawings/drawing1.xml><?xml version="1.0" encoding="utf-8"?>
<c:userShapes xmlns:c="http://schemas.openxmlformats.org/drawingml/2006/chart">
  <cdr:relSizeAnchor xmlns:cdr="http://schemas.openxmlformats.org/drawingml/2006/chartDrawing">
    <cdr:from>
      <cdr:x>0.07008</cdr:x>
      <cdr:y>0.5972</cdr:y>
    </cdr:from>
    <cdr:to>
      <cdr:x>0.62857</cdr:x>
      <cdr:y>0.86124</cdr:y>
    </cdr:to>
    <cdr:sp macro="" textlink="">
      <cdr:nvSpPr>
        <cdr:cNvPr id="2" name="矩形 1">
          <a:extLst xmlns:a="http://schemas.openxmlformats.org/drawingml/2006/main">
            <a:ext uri="{FF2B5EF4-FFF2-40B4-BE49-F238E27FC236}">
              <a16:creationId xmlns:a16="http://schemas.microsoft.com/office/drawing/2014/main" id="{9A95D768-F7B0-4138-A281-85EE67DE16F8}"/>
            </a:ext>
          </a:extLst>
        </cdr:cNvPr>
        <cdr:cNvSpPr/>
      </cdr:nvSpPr>
      <cdr:spPr>
        <a:xfrm xmlns:a="http://schemas.openxmlformats.org/drawingml/2006/main">
          <a:off x="422464" y="2684872"/>
          <a:ext cx="3366625" cy="1187074"/>
        </a:xfrm>
        <a:prstGeom xmlns:a="http://schemas.openxmlformats.org/drawingml/2006/main" prst="rect">
          <a:avLst/>
        </a:prstGeom>
        <a:noFill xmlns:a="http://schemas.openxmlformats.org/drawingml/2006/main"/>
        <a:ln xmlns:a="http://schemas.openxmlformats.org/drawingml/2006/main" w="38100">
          <a:solidFill>
            <a:schemeClr val="accent4">
              <a:lumMod val="75000"/>
            </a:schemeClr>
          </a:solidFill>
          <a:prstDash val="sysDot"/>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xmlns:a="http://schemas.openxmlformats.org/drawingml/2006/main">
          <a:pPr algn="ctr">
            <a:defRPr/>
          </a:pPr>
          <a:endParaRPr lang="zh-TW" altLang="en-US" dirty="0">
            <a:solidFill>
              <a:prstClr val="white"/>
            </a:solidFill>
            <a:latin typeface="微軟正黑體" panose="020B0604030504040204" pitchFamily="34" charset="-120"/>
            <a:ea typeface="微軟正黑體" panose="020B0604030504040204" pitchFamily="34" charset="-12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78C73-BE96-4E3E-9573-41977F1AD6CE}" type="datetimeFigureOut">
              <a:rPr lang="zh-TW" altLang="en-US" smtClean="0"/>
              <a:t>2025/4/2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D94B4-078B-4B6E-9BF9-848C06DB9A19}" type="slidenum">
              <a:rPr lang="zh-TW" altLang="en-US" smtClean="0"/>
              <a:t>‹#›</a:t>
            </a:fld>
            <a:endParaRPr lang="zh-TW" altLang="en-US"/>
          </a:p>
        </p:txBody>
      </p:sp>
    </p:spTree>
    <p:extLst>
      <p:ext uri="{BB962C8B-B14F-4D97-AF65-F5344CB8AC3E}">
        <p14:creationId xmlns:p14="http://schemas.microsoft.com/office/powerpoint/2010/main" val="232644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2</a:t>
            </a:fld>
            <a:endParaRPr lang="zh-TW" altLang="en-US"/>
          </a:p>
        </p:txBody>
      </p:sp>
    </p:spTree>
    <p:extLst>
      <p:ext uri="{BB962C8B-B14F-4D97-AF65-F5344CB8AC3E}">
        <p14:creationId xmlns:p14="http://schemas.microsoft.com/office/powerpoint/2010/main" val="3758447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63</a:t>
            </a:fld>
            <a:endParaRPr lang="zh-TW" altLang="en-US"/>
          </a:p>
        </p:txBody>
      </p:sp>
    </p:spTree>
    <p:extLst>
      <p:ext uri="{BB962C8B-B14F-4D97-AF65-F5344CB8AC3E}">
        <p14:creationId xmlns:p14="http://schemas.microsoft.com/office/powerpoint/2010/main" val="198922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C466247-FE2B-4D70-9345-765FDEA0F165}" type="slidenum">
              <a:rPr lang="zh-TW" altLang="en-US" smtClean="0"/>
              <a:t>83</a:t>
            </a:fld>
            <a:endParaRPr lang="zh-TW" altLang="en-US"/>
          </a:p>
        </p:txBody>
      </p:sp>
    </p:spTree>
    <p:extLst>
      <p:ext uri="{BB962C8B-B14F-4D97-AF65-F5344CB8AC3E}">
        <p14:creationId xmlns:p14="http://schemas.microsoft.com/office/powerpoint/2010/main" val="3437439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https://www.ansys.com/content/dam/amp/2022/july/quick·request/2022·ansys·taiwan·brochure.pdf</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86</a:t>
            </a:fld>
            <a:endParaRPr lang="zh-TW" altLang="en-US"/>
          </a:p>
        </p:txBody>
      </p:sp>
    </p:spTree>
    <p:extLst>
      <p:ext uri="{BB962C8B-B14F-4D97-AF65-F5344CB8AC3E}">
        <p14:creationId xmlns:p14="http://schemas.microsoft.com/office/powerpoint/2010/main" val="3094789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環氧樹脂常用作電子封裝過程中的封裝材料。材料的波動會導致加工性能和品質的變化。理想情況下，應該及時識別這些變化並採取措施，以減少廢料並降低成本。機器學習模型是一種有前途的封裝過程優化方法，已在質量預測中顯示出良好的效果，尤其是在注塑方面。通過良好的質量預測模型，可以避免後續的質量測量。這類模型不僅可以進行預測，還能找到最佳的參數組合。本文建立了預測環氧成型化合物的翹曲度和剩餘焓的質量標準的模型，並進行了訓練和驗證。利用來自現場傳感器的時間序列數據提取相關特徵，並與機器參數一起構建預測數據集。最有前途的預測模型是隨機森林回歸和梯度提升回歸，前者對翹曲度的預測準確率為</a:t>
            </a:r>
            <a:r>
              <a:rPr lang="en-US" altLang="zh-TW" dirty="0" smtClean="0"/>
              <a:t>90%</a:t>
            </a:r>
            <a:r>
              <a:rPr lang="zh-TW" altLang="en-US" dirty="0" smtClean="0"/>
              <a:t>至</a:t>
            </a:r>
            <a:r>
              <a:rPr lang="en-US" altLang="zh-TW" dirty="0" smtClean="0"/>
              <a:t>91%</a:t>
            </a:r>
            <a:r>
              <a:rPr lang="zh-TW" altLang="en-US" dirty="0" smtClean="0"/>
              <a:t>，對剩餘焓的預測準確率為</a:t>
            </a:r>
            <a:r>
              <a:rPr lang="en-US" altLang="zh-TW" dirty="0" smtClean="0"/>
              <a:t>95%</a:t>
            </a:r>
            <a:r>
              <a:rPr lang="zh-TW" altLang="en-US" dirty="0" smtClean="0"/>
              <a:t>。隨後建立了機器參數的優化模型。所有相關的目標變數都被納入成本函數，通過最小化該函數找到最佳參數集。梯度提升樹和貝葉斯優化被確定為最有前途的模型，因為它們使各自的成本函數達到最低值。</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87</a:t>
            </a:fld>
            <a:endParaRPr lang="zh-TW" altLang="en-US"/>
          </a:p>
        </p:txBody>
      </p:sp>
    </p:spTree>
    <p:extLst>
      <p:ext uri="{BB962C8B-B14F-4D97-AF65-F5344CB8AC3E}">
        <p14:creationId xmlns:p14="http://schemas.microsoft.com/office/powerpoint/2010/main" val="1808690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為了獲得具有大範圍不同翹曲和熱函值的廣泛資料集，更改了機器參數。參數限制是透過實驗確定的，導致以下限制</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沒有有目的地進行統計實驗設計，因為這些通常對於機器學習模型來說並不理想。相反，每個參數單獨變化，而其他參數保持不變。總共執行了 </a:t>
            </a:r>
            <a:r>
              <a:rPr lang="en-US" altLang="zh-TW" sz="1200" b="0" i="0" kern="1200" dirty="0" smtClean="0">
                <a:solidFill>
                  <a:schemeClr val="tx1"/>
                </a:solidFill>
                <a:effectLst/>
                <a:latin typeface="+mn-lt"/>
                <a:ea typeface="+mn-ea"/>
                <a:cs typeface="+mn-cs"/>
              </a:rPr>
              <a:t>23 </a:t>
            </a:r>
            <a:r>
              <a:rPr lang="zh-TW" altLang="en-US" sz="1200" b="0" i="0" kern="1200" dirty="0" smtClean="0">
                <a:solidFill>
                  <a:schemeClr val="tx1"/>
                </a:solidFill>
                <a:effectLst/>
                <a:latin typeface="+mn-lt"/>
                <a:ea typeface="+mn-ea"/>
                <a:cs typeface="+mn-cs"/>
              </a:rPr>
              <a:t>個參數組合，每個參數組合重複 </a:t>
            </a:r>
            <a:r>
              <a:rPr lang="en-US" altLang="zh-TW" sz="1200" b="0" i="0" kern="1200" dirty="0" smtClean="0">
                <a:solidFill>
                  <a:schemeClr val="tx1"/>
                </a:solidFill>
                <a:effectLst/>
                <a:latin typeface="+mn-lt"/>
                <a:ea typeface="+mn-ea"/>
                <a:cs typeface="+mn-cs"/>
              </a:rPr>
              <a:t>5 </a:t>
            </a:r>
            <a:r>
              <a:rPr lang="zh-TW" altLang="en-US" sz="1200" b="0" i="0" kern="1200" dirty="0" smtClean="0">
                <a:solidFill>
                  <a:schemeClr val="tx1"/>
                </a:solidFill>
                <a:effectLst/>
                <a:latin typeface="+mn-lt"/>
                <a:ea typeface="+mn-ea"/>
                <a:cs typeface="+mn-cs"/>
              </a:rPr>
              <a:t>次。透過 </a:t>
            </a:r>
            <a:r>
              <a:rPr lang="en-US" altLang="zh-TW" sz="1200" b="0" i="0" kern="1200" dirty="0" smtClean="0">
                <a:solidFill>
                  <a:schemeClr val="tx1"/>
                </a:solidFill>
                <a:effectLst/>
                <a:latin typeface="+mn-lt"/>
                <a:ea typeface="+mn-ea"/>
                <a:cs typeface="+mn-cs"/>
              </a:rPr>
              <a:t>20 </a:t>
            </a:r>
            <a:r>
              <a:rPr lang="zh-TW" altLang="en-US" sz="1200" b="0" i="0" kern="1200" dirty="0" smtClean="0">
                <a:solidFill>
                  <a:schemeClr val="tx1"/>
                </a:solidFill>
                <a:effectLst/>
                <a:latin typeface="+mn-lt"/>
                <a:ea typeface="+mn-ea"/>
                <a:cs typeface="+mn-cs"/>
              </a:rPr>
              <a:t>次重複試驗更頻繁地執行 </a:t>
            </a:r>
            <a:r>
              <a:rPr lang="en-US" altLang="zh-TW" sz="1200" b="0" i="0" kern="1200" dirty="0" smtClean="0">
                <a:solidFill>
                  <a:schemeClr val="tx1"/>
                </a:solidFill>
                <a:effectLst/>
                <a:latin typeface="+mn-lt"/>
                <a:ea typeface="+mn-ea"/>
                <a:cs typeface="+mn-cs"/>
              </a:rPr>
              <a:t>170 ℃</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50 bar</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0.2 mm/s </a:t>
            </a:r>
            <a:r>
              <a:rPr lang="zh-TW" altLang="en-US" sz="1200" b="0" i="0" kern="1200" dirty="0" smtClean="0">
                <a:solidFill>
                  <a:schemeClr val="tx1"/>
                </a:solidFill>
                <a:effectLst/>
                <a:latin typeface="+mn-lt"/>
                <a:ea typeface="+mn-ea"/>
                <a:cs typeface="+mn-cs"/>
              </a:rPr>
              <a:t>和 </a:t>
            </a:r>
            <a:r>
              <a:rPr lang="en-US" altLang="zh-TW" sz="1200" b="0" i="0" kern="1200" dirty="0" smtClean="0">
                <a:solidFill>
                  <a:schemeClr val="tx1"/>
                </a:solidFill>
                <a:effectLst/>
                <a:latin typeface="+mn-lt"/>
                <a:ea typeface="+mn-ea"/>
                <a:cs typeface="+mn-cs"/>
              </a:rPr>
              <a:t>300 s </a:t>
            </a:r>
            <a:r>
              <a:rPr lang="zh-TW" altLang="en-US" sz="1200" b="0" i="0" kern="1200" dirty="0" smtClean="0">
                <a:solidFill>
                  <a:schemeClr val="tx1"/>
                </a:solidFill>
                <a:effectLst/>
                <a:latin typeface="+mn-lt"/>
                <a:ea typeface="+mn-ea"/>
                <a:cs typeface="+mn-cs"/>
              </a:rPr>
              <a:t>下的標準參數組合，從而得到 </a:t>
            </a:r>
            <a:r>
              <a:rPr lang="en-US" altLang="zh-TW" sz="1200" b="0" i="0" kern="1200" dirty="0" smtClean="0">
                <a:solidFill>
                  <a:schemeClr val="tx1"/>
                </a:solidFill>
                <a:effectLst/>
                <a:latin typeface="+mn-lt"/>
                <a:ea typeface="+mn-ea"/>
                <a:cs typeface="+mn-cs"/>
              </a:rPr>
              <a:t>135 </a:t>
            </a:r>
            <a:r>
              <a:rPr lang="zh-TW" altLang="en-US" sz="1200" b="0" i="0" kern="1200" dirty="0" smtClean="0">
                <a:solidFill>
                  <a:schemeClr val="tx1"/>
                </a:solidFill>
                <a:effectLst/>
                <a:latin typeface="+mn-lt"/>
                <a:ea typeface="+mn-ea"/>
                <a:cs typeface="+mn-cs"/>
              </a:rPr>
              <a:t>個數據點的總數據集大小。對生產的每個部件都測量並評估了翹曲度和熱函。</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3.</a:t>
            </a:r>
            <a:r>
              <a:rPr lang="zh-TW" altLang="en-US" sz="1200" b="0" i="0" kern="1200" dirty="0" smtClean="0">
                <a:solidFill>
                  <a:schemeClr val="tx1"/>
                </a:solidFill>
                <a:effectLst/>
                <a:latin typeface="+mn-lt"/>
                <a:ea typeface="+mn-ea"/>
                <a:cs typeface="+mn-cs"/>
              </a:rPr>
              <a:t>首先，提取測量的時間序列的特徵。計算了常見的統計參數，例如最小值</a:t>
            </a:r>
            <a:r>
              <a:rPr lang="en-US" altLang="zh-TW" sz="1200" b="0" i="0" kern="1200" dirty="0" smtClean="0">
                <a:solidFill>
                  <a:schemeClr val="tx1"/>
                </a:solidFill>
                <a:effectLst/>
                <a:latin typeface="+mn-lt"/>
                <a:ea typeface="+mn-ea"/>
                <a:cs typeface="+mn-cs"/>
              </a:rPr>
              <a:t>(min)</a:t>
            </a:r>
            <a:r>
              <a:rPr lang="zh-TW" altLang="en-US" sz="1200" b="0" i="0" kern="1200" dirty="0" smtClean="0">
                <a:solidFill>
                  <a:schemeClr val="tx1"/>
                </a:solidFill>
                <a:effectLst/>
                <a:latin typeface="+mn-lt"/>
                <a:ea typeface="+mn-ea"/>
                <a:cs typeface="+mn-cs"/>
              </a:rPr>
              <a:t>、最大值</a:t>
            </a:r>
            <a:r>
              <a:rPr lang="en-US" altLang="zh-TW" sz="1200" b="0" i="0" kern="1200" dirty="0" smtClean="0">
                <a:solidFill>
                  <a:schemeClr val="tx1"/>
                </a:solidFill>
                <a:effectLst/>
                <a:latin typeface="+mn-lt"/>
                <a:ea typeface="+mn-ea"/>
                <a:cs typeface="+mn-cs"/>
              </a:rPr>
              <a:t>(max)</a:t>
            </a:r>
            <a:r>
              <a:rPr lang="zh-TW" altLang="en-US" sz="1200" b="0" i="0" kern="1200" dirty="0" smtClean="0">
                <a:solidFill>
                  <a:schemeClr val="tx1"/>
                </a:solidFill>
                <a:effectLst/>
                <a:latin typeface="+mn-lt"/>
                <a:ea typeface="+mn-ea"/>
                <a:cs typeface="+mn-cs"/>
              </a:rPr>
              <a:t>或平均值，以及</a:t>
            </a:r>
            <a:r>
              <a:rPr lang="zh-TW" altLang="en-US" sz="1200" b="0" i="0" u="none" strike="noStrike" kern="1200" dirty="0" smtClean="0">
                <a:solidFill>
                  <a:schemeClr val="tx1"/>
                </a:solidFill>
                <a:effectLst/>
                <a:latin typeface="+mn-lt"/>
                <a:ea typeface="+mn-ea"/>
                <a:cs typeface="+mn-cs"/>
              </a:rPr>
              <a:t>表</a:t>
            </a:r>
            <a:r>
              <a:rPr lang="en-US" altLang="zh-TW" sz="1200" b="0" i="0" u="none" strike="noStrike" kern="1200" dirty="0" smtClean="0">
                <a:solidFill>
                  <a:schemeClr val="tx1"/>
                </a:solidFill>
                <a:effectLst/>
                <a:latin typeface="+mn-lt"/>
                <a:ea typeface="+mn-ea"/>
                <a:cs typeface="+mn-cs"/>
              </a:rPr>
              <a:t>I</a:t>
            </a:r>
            <a:r>
              <a:rPr lang="zh-TW" altLang="en-US" sz="1200" b="0" i="0" kern="1200" dirty="0" smtClean="0">
                <a:solidFill>
                  <a:schemeClr val="tx1"/>
                </a:solidFill>
                <a:effectLst/>
                <a:latin typeface="+mn-lt"/>
                <a:ea typeface="+mn-ea"/>
                <a:cs typeface="+mn-cs"/>
              </a:rPr>
              <a:t>中列出的其他關鍵特徵。除了 </a:t>
            </a:r>
            <a:r>
              <a:rPr lang="en-US" altLang="zh-TW" sz="1200" b="0" i="0" kern="1200" dirty="0" smtClean="0">
                <a:solidFill>
                  <a:schemeClr val="tx1"/>
                </a:solidFill>
                <a:effectLst/>
                <a:latin typeface="+mn-lt"/>
                <a:ea typeface="+mn-ea"/>
                <a:cs typeface="+mn-cs"/>
              </a:rPr>
              <a:t>4 </a:t>
            </a:r>
            <a:r>
              <a:rPr lang="zh-TW" altLang="en-US" sz="1200" b="0" i="0" kern="1200" dirty="0" smtClean="0">
                <a:solidFill>
                  <a:schemeClr val="tx1"/>
                </a:solidFill>
                <a:effectLst/>
                <a:latin typeface="+mn-lt"/>
                <a:ea typeface="+mn-ea"/>
                <a:cs typeface="+mn-cs"/>
              </a:rPr>
              <a:t>個機器參數之外，它還會從時間序列中提取 </a:t>
            </a:r>
            <a:r>
              <a:rPr lang="en-US" altLang="zh-TW" sz="1200" b="0" i="0" kern="1200" dirty="0" smtClean="0">
                <a:solidFill>
                  <a:schemeClr val="tx1"/>
                </a:solidFill>
                <a:effectLst/>
                <a:latin typeface="+mn-lt"/>
                <a:ea typeface="+mn-ea"/>
                <a:cs typeface="+mn-cs"/>
              </a:rPr>
              <a:t>29 </a:t>
            </a:r>
            <a:r>
              <a:rPr lang="zh-TW" altLang="en-US" sz="1200" b="0" i="0" kern="1200" dirty="0" smtClean="0">
                <a:solidFill>
                  <a:schemeClr val="tx1"/>
                </a:solidFill>
                <a:effectLst/>
                <a:latin typeface="+mn-lt"/>
                <a:ea typeface="+mn-ea"/>
                <a:cs typeface="+mn-cs"/>
              </a:rPr>
              <a:t>個特徵。</a:t>
            </a:r>
            <a:endParaRPr lang="zh-TW" altLang="en-US" dirty="0"/>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88</a:t>
            </a:fld>
            <a:endParaRPr lang="zh-TW" altLang="en-US"/>
          </a:p>
        </p:txBody>
      </p:sp>
    </p:spTree>
    <p:extLst>
      <p:ext uri="{BB962C8B-B14F-4D97-AF65-F5344CB8AC3E}">
        <p14:creationId xmlns:p14="http://schemas.microsoft.com/office/powerpoint/2010/main" val="3355666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Random forest</a:t>
            </a:r>
            <a:r>
              <a:rPr lang="zh-TW" altLang="en-US" sz="1200" b="0" i="0" kern="1200" dirty="0" smtClean="0">
                <a:solidFill>
                  <a:schemeClr val="tx1"/>
                </a:solidFill>
                <a:effectLst/>
                <a:latin typeface="+mn-lt"/>
                <a:ea typeface="+mn-ea"/>
                <a:cs typeface="+mn-cs"/>
              </a:rPr>
              <a:t>、向量回歸、梯度回歸</a:t>
            </a:r>
            <a:endParaRPr lang="en-US" altLang="zh-TW" sz="1200" b="0" i="0" kern="1200" dirty="0" smtClean="0">
              <a:solidFill>
                <a:schemeClr val="tx1"/>
              </a:solidFill>
              <a:effectLst/>
              <a:latin typeface="+mn-lt"/>
              <a:ea typeface="+mn-ea"/>
              <a:cs typeface="+mn-cs"/>
            </a:endParaRPr>
          </a:p>
          <a:p>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為了預測成型材料的翹曲和殘餘焓，訓練了不同的機器學習模型。應用了 </a:t>
            </a:r>
            <a:r>
              <a:rPr lang="en-US" altLang="zh-TW" sz="1200" b="0" i="0" kern="1200" dirty="0" smtClean="0">
                <a:solidFill>
                  <a:schemeClr val="tx1"/>
                </a:solidFill>
                <a:effectLst/>
                <a:latin typeface="+mn-lt"/>
                <a:ea typeface="+mn-ea"/>
                <a:cs typeface="+mn-cs"/>
              </a:rPr>
              <a:t>scikit·learn </a:t>
            </a:r>
            <a:r>
              <a:rPr lang="zh-TW" altLang="en-US" sz="1200" b="0" i="0" kern="1200" dirty="0" smtClean="0">
                <a:solidFill>
                  <a:schemeClr val="tx1"/>
                </a:solidFill>
                <a:effectLst/>
                <a:latin typeface="+mn-lt"/>
                <a:ea typeface="+mn-ea"/>
                <a:cs typeface="+mn-cs"/>
              </a:rPr>
              <a:t>函式庫中的現有模型。使用先前提供的資料集對隨機森林回歸、支持向量回歸、梯度提升回歸和 </a:t>
            </a:r>
            <a:r>
              <a:rPr lang="en-US" altLang="zh-TW" sz="1200" b="0" i="0" kern="1200" dirty="0" smtClean="0">
                <a:solidFill>
                  <a:schemeClr val="tx1"/>
                </a:solidFill>
                <a:effectLst/>
                <a:latin typeface="+mn-lt"/>
                <a:ea typeface="+mn-ea"/>
                <a:cs typeface="+mn-cs"/>
              </a:rPr>
              <a:t>k </a:t>
            </a:r>
            <a:r>
              <a:rPr lang="zh-TW" altLang="en-US" sz="1200" b="0" i="0" kern="1200" dirty="0" smtClean="0">
                <a:solidFill>
                  <a:schemeClr val="tx1"/>
                </a:solidFill>
                <a:effectLst/>
                <a:latin typeface="+mn-lt"/>
                <a:ea typeface="+mn-ea"/>
                <a:cs typeface="+mn-cs"/>
              </a:rPr>
              <a:t>最近鄰進行訓練和測試。由於模型應用了標準超參數，因此沒有執行超參數最佳化。</a:t>
            </a:r>
          </a:p>
          <a:p>
            <a:r>
              <a:rPr lang="zh-TW" altLang="en-US" sz="1200" b="0" i="0" kern="1200" dirty="0" smtClean="0">
                <a:solidFill>
                  <a:schemeClr val="tx1"/>
                </a:solidFill>
                <a:effectLst/>
                <a:latin typeface="+mn-lt"/>
                <a:ea typeface="+mn-ea"/>
                <a:cs typeface="+mn-cs"/>
              </a:rPr>
              <a:t>以下最佳化模型需要每種情況下的最佳品質預測模型。應用來自 </a:t>
            </a:r>
            <a:r>
              <a:rPr lang="en-US" altLang="zh-TW" sz="1200" b="0" i="0" kern="1200" dirty="0" smtClean="0">
                <a:solidFill>
                  <a:schemeClr val="tx1"/>
                </a:solidFill>
                <a:effectLst/>
                <a:latin typeface="+mn-lt"/>
                <a:ea typeface="+mn-ea"/>
                <a:cs typeface="+mn-cs"/>
              </a:rPr>
              <a:t>scikit·learn </a:t>
            </a:r>
            <a:r>
              <a:rPr lang="zh-TW" altLang="en-US" sz="1200" b="0" i="0" kern="1200" dirty="0" smtClean="0">
                <a:solidFill>
                  <a:schemeClr val="tx1"/>
                </a:solidFill>
                <a:effectLst/>
                <a:latin typeface="+mn-lt"/>
                <a:ea typeface="+mn-ea"/>
                <a:cs typeface="+mn-cs"/>
              </a:rPr>
              <a:t>庫的隨機搜尋</a:t>
            </a:r>
            <a:r>
              <a:rPr lang="en-US" altLang="zh-TW" sz="1200" b="0" i="0" kern="1200" dirty="0" smtClean="0">
                <a:solidFill>
                  <a:schemeClr val="tx1"/>
                </a:solidFill>
                <a:effectLst/>
                <a:latin typeface="+mn-lt"/>
                <a:ea typeface="+mn-ea"/>
                <a:cs typeface="+mn-cs"/>
              </a:rPr>
              <a:t>(RS)</a:t>
            </a:r>
            <a:r>
              <a:rPr lang="zh-TW" altLang="en-US" sz="1200" b="0" i="0" kern="1200" dirty="0" smtClean="0">
                <a:solidFill>
                  <a:schemeClr val="tx1"/>
                </a:solidFill>
                <a:effectLst/>
                <a:latin typeface="+mn-lt"/>
                <a:ea typeface="+mn-ea"/>
                <a:cs typeface="+mn-cs"/>
              </a:rPr>
              <a:t>、梯度提升樹</a:t>
            </a:r>
            <a:r>
              <a:rPr lang="en-US" altLang="zh-TW" sz="1200" b="0" i="0" kern="1200" dirty="0" smtClean="0">
                <a:solidFill>
                  <a:schemeClr val="tx1"/>
                </a:solidFill>
                <a:effectLst/>
                <a:latin typeface="+mn-lt"/>
                <a:ea typeface="+mn-ea"/>
                <a:cs typeface="+mn-cs"/>
              </a:rPr>
              <a:t>(GBT)</a:t>
            </a:r>
            <a:r>
              <a:rPr lang="zh-TW" altLang="en-US" sz="1200" b="0" i="0" kern="1200" dirty="0" smtClean="0">
                <a:solidFill>
                  <a:schemeClr val="tx1"/>
                </a:solidFill>
                <a:effectLst/>
                <a:latin typeface="+mn-lt"/>
                <a:ea typeface="+mn-ea"/>
                <a:cs typeface="+mn-cs"/>
              </a:rPr>
              <a:t>和貝葉斯優化</a:t>
            </a:r>
            <a:r>
              <a:rPr lang="en-US" altLang="zh-TW" sz="1200" b="0" i="0" kern="1200" dirty="0" smtClean="0">
                <a:solidFill>
                  <a:schemeClr val="tx1"/>
                </a:solidFill>
                <a:effectLst/>
                <a:latin typeface="+mn-lt"/>
                <a:ea typeface="+mn-ea"/>
                <a:cs typeface="+mn-cs"/>
              </a:rPr>
              <a:t>(BO)</a:t>
            </a:r>
            <a:r>
              <a:rPr lang="zh-TW" altLang="en-US" sz="1200" b="0" i="0" kern="1200" dirty="0" smtClean="0">
                <a:solidFill>
                  <a:schemeClr val="tx1"/>
                </a:solidFill>
                <a:effectLst/>
                <a:latin typeface="+mn-lt"/>
                <a:ea typeface="+mn-ea"/>
                <a:cs typeface="+mn-cs"/>
              </a:rPr>
              <a:t>模型並進行最佳化訓練。優化目標被定義為品質標準翹曲和殘餘焓。選擇機器參數作為待優化參數。</a:t>
            </a:r>
          </a:p>
          <a:p>
            <a:r>
              <a:rPr lang="en-US" altLang="zh-TW" dirty="0" smtClean="0"/>
              <a:t>2.</a:t>
            </a:r>
            <a:r>
              <a:rPr lang="zh-TW" altLang="en-US" sz="1200" b="0" i="0" kern="1200" dirty="0" smtClean="0">
                <a:solidFill>
                  <a:schemeClr val="tx1"/>
                </a:solidFill>
                <a:effectLst/>
                <a:latin typeface="+mn-lt"/>
                <a:ea typeface="+mn-ea"/>
                <a:cs typeface="+mn-cs"/>
              </a:rPr>
              <a:t>為了比較預測模型，透過計算</a:t>
            </a:r>
            <a:r>
              <a:rPr lang="zh-TW" altLang="en-US" sz="1200" b="0" i="0" u="none" strike="noStrike" kern="1200" dirty="0" smtClean="0">
                <a:solidFill>
                  <a:schemeClr val="tx1"/>
                </a:solidFill>
                <a:effectLst/>
                <a:latin typeface="+mn-lt"/>
                <a:ea typeface="+mn-ea"/>
                <a:cs typeface="+mn-cs"/>
              </a:rPr>
              <a:t>右</a:t>
            </a:r>
            <a:r>
              <a:rPr lang="en-US" altLang="zh-TW" sz="1200" b="0" i="0" u="none" strike="noStrike"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值和平均絕對誤差</a:t>
            </a:r>
            <a:r>
              <a:rPr lang="en-US" altLang="zh-TW" sz="1200" b="0" i="0" kern="1200" dirty="0" smtClean="0">
                <a:solidFill>
                  <a:schemeClr val="tx1"/>
                </a:solidFill>
                <a:effectLst/>
                <a:latin typeface="+mn-lt"/>
                <a:ea typeface="+mn-ea"/>
                <a:cs typeface="+mn-cs"/>
              </a:rPr>
              <a:t>(MAE)</a:t>
            </a:r>
            <a:r>
              <a:rPr lang="zh-TW" altLang="en-US" sz="1200" b="0" i="0" kern="1200" dirty="0" smtClean="0">
                <a:solidFill>
                  <a:schemeClr val="tx1"/>
                </a:solidFill>
                <a:effectLst/>
                <a:latin typeface="+mn-lt"/>
                <a:ea typeface="+mn-ea"/>
                <a:cs typeface="+mn-cs"/>
              </a:rPr>
              <a:t>。此外，還計算了特徵重要性，以確定與預測最相關的特徵。然後，針對具有最高準確度的模型，更詳細地考慮預測值與實際值的關係圖。</a:t>
            </a:r>
          </a:p>
          <a:p>
            <a:r>
              <a:rPr lang="zh-TW" altLang="en-US" sz="1200" b="0" i="0" kern="1200" dirty="0" smtClean="0">
                <a:solidFill>
                  <a:schemeClr val="tx1"/>
                </a:solidFill>
                <a:effectLst/>
                <a:latin typeface="+mn-lt"/>
                <a:ea typeface="+mn-ea"/>
                <a:cs typeface="+mn-cs"/>
              </a:rPr>
              <a:t>對於最佳化模型，將預測的製程參數和各自成本函數的值進行比較。此外，還繪製並評估了所有提出的最佳化模型的訓練歷史。</a:t>
            </a:r>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89</a:t>
            </a:fld>
            <a:endParaRPr lang="zh-TW" altLang="en-US"/>
          </a:p>
        </p:txBody>
      </p:sp>
    </p:spTree>
    <p:extLst>
      <p:ext uri="{BB962C8B-B14F-4D97-AF65-F5344CB8AC3E}">
        <p14:creationId xmlns:p14="http://schemas.microsoft.com/office/powerpoint/2010/main" val="405217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smtClean="0">
                <a:solidFill>
                  <a:schemeClr val="tx1"/>
                </a:solidFill>
                <a:effectLst/>
                <a:latin typeface="+mn-lt"/>
                <a:ea typeface="+mn-ea"/>
                <a:cs typeface="+mn-cs"/>
              </a:rPr>
              <a:t>這項工作中提出的模型可以對翹曲和殘餘焓進行準確的品質預測。對幾種預測模型進行了測試和比較，梯度增強回歸和隨機森林回歸對這兩個品質標準都實現了有希望的預測。可以測試其他模型</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例如神經網路</a:t>
            </a:r>
            <a:r>
              <a:rPr lang="en-US" altLang="zh-TW" sz="1200" b="0" i="0" kern="1200" dirty="0" smtClean="0">
                <a:solidFill>
                  <a:schemeClr val="tx1"/>
                </a:solidFill>
                <a:effectLst/>
                <a:latin typeface="+mn-lt"/>
                <a:ea typeface="+mn-ea"/>
                <a:cs typeface="+mn-cs"/>
              </a:rPr>
              <a:t>)</a:t>
            </a:r>
            <a:r>
              <a:rPr lang="zh-TW" altLang="en-US" sz="1200" b="0" i="0" kern="1200" dirty="0" smtClean="0">
                <a:solidFill>
                  <a:schemeClr val="tx1"/>
                </a:solidFill>
                <a:effectLst/>
                <a:latin typeface="+mn-lt"/>
                <a:ea typeface="+mn-ea"/>
                <a:cs typeface="+mn-cs"/>
              </a:rPr>
              <a:t>以便做出更好的預測。此外，還可以擴展資料集以獲得更好的預測，因為許多機器學習模型往往在大型資料集上表現更好。使用機器參數和感測器數據來預測翹曲似乎是有用且有前途的。</a:t>
            </a:r>
          </a:p>
          <a:p>
            <a:r>
              <a:rPr lang="zh-TW" altLang="en-US" sz="1200" b="0" i="0" kern="1200" dirty="0" smtClean="0">
                <a:solidFill>
                  <a:schemeClr val="tx1"/>
                </a:solidFill>
                <a:effectLst/>
                <a:latin typeface="+mn-lt"/>
                <a:ea typeface="+mn-ea"/>
                <a:cs typeface="+mn-cs"/>
              </a:rPr>
              <a:t>此外，還實施並驗證了不同的最佳化模型，以找到最佳化的製程參數。所有相關標準都在成本函數中考慮。最佳最佳化模型可在成本函數</a:t>
            </a:r>
            <a:r>
              <a:rPr lang="en-US" altLang="zh-TW" sz="1200" b="0" i="0" kern="1200" dirty="0" smtClean="0">
                <a:solidFill>
                  <a:schemeClr val="tx1"/>
                </a:solidFill>
                <a:effectLst/>
                <a:latin typeface="+mn-lt"/>
                <a:ea typeface="+mn-ea"/>
                <a:cs typeface="+mn-cs"/>
              </a:rPr>
              <a:t>(1)</a:t>
            </a:r>
            <a:r>
              <a:rPr lang="zh-TW" altLang="en-US" sz="1200" b="0" i="0" kern="1200" dirty="0" smtClean="0">
                <a:solidFill>
                  <a:schemeClr val="tx1"/>
                </a:solidFill>
                <a:effectLst/>
                <a:latin typeface="+mn-lt"/>
                <a:ea typeface="+mn-ea"/>
                <a:cs typeface="+mn-cs"/>
              </a:rPr>
              <a:t>的梯度提升樹模型和成本函數</a:t>
            </a:r>
            <a:r>
              <a:rPr lang="en-US" altLang="zh-TW" sz="1200" b="0" i="0" kern="1200" dirty="0" smtClean="0">
                <a:solidFill>
                  <a:schemeClr val="tx1"/>
                </a:solidFill>
                <a:effectLst/>
                <a:latin typeface="+mn-lt"/>
                <a:ea typeface="+mn-ea"/>
                <a:cs typeface="+mn-cs"/>
              </a:rPr>
              <a:t>(2)</a:t>
            </a:r>
            <a:r>
              <a:rPr lang="zh-TW" altLang="en-US" sz="1200" b="0" i="0" kern="1200" dirty="0" smtClean="0">
                <a:solidFill>
                  <a:schemeClr val="tx1"/>
                </a:solidFill>
                <a:effectLst/>
                <a:latin typeface="+mn-lt"/>
                <a:ea typeface="+mn-ea"/>
                <a:cs typeface="+mn-cs"/>
              </a:rPr>
              <a:t>的貝葉斯最佳化中找到。這些模型實現每個成本函數的最低值並預測合理的製程參數。所提出模型的缺點是它們不一定能夠預測資料範圍之外的值。對於未來的最佳化，還可以使用另一種模型，例如強化學習模型。這些模型一開始不需要很大的資料集，而是不斷學習。這可能是優化成型製程的全新方法。</a:t>
            </a:r>
          </a:p>
        </p:txBody>
      </p:sp>
      <p:sp>
        <p:nvSpPr>
          <p:cNvPr id="4" name="投影片編號版面配置區 3"/>
          <p:cNvSpPr>
            <a:spLocks noGrp="1"/>
          </p:cNvSpPr>
          <p:nvPr>
            <p:ph type="sldNum" sz="quarter" idx="10"/>
          </p:nvPr>
        </p:nvSpPr>
        <p:spPr/>
        <p:txBody>
          <a:bodyPr/>
          <a:lstStyle/>
          <a:p>
            <a:fld id="{595D94B4-078B-4B6E-9BF9-848C06DB9A19}" type="slidenum">
              <a:rPr lang="zh-TW" altLang="en-US" smtClean="0"/>
              <a:t>90</a:t>
            </a:fld>
            <a:endParaRPr lang="zh-TW" altLang="en-US"/>
          </a:p>
        </p:txBody>
      </p:sp>
    </p:spTree>
    <p:extLst>
      <p:ext uri="{BB962C8B-B14F-4D97-AF65-F5344CB8AC3E}">
        <p14:creationId xmlns:p14="http://schemas.microsoft.com/office/powerpoint/2010/main" val="3698058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216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39302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0642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93995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660205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66247-FE2B-4D70-9345-765FDEA0F165}"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08245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C466247-FE2B-4D70-9345-765FDEA0F165}" type="slidenum">
              <a:rPr lang="zh-TW" altLang="en-US" smtClean="0"/>
              <a:t>44</a:t>
            </a:fld>
            <a:endParaRPr lang="zh-TW" altLang="en-US"/>
          </a:p>
        </p:txBody>
      </p:sp>
    </p:spTree>
    <p:extLst>
      <p:ext uri="{BB962C8B-B14F-4D97-AF65-F5344CB8AC3E}">
        <p14:creationId xmlns:p14="http://schemas.microsoft.com/office/powerpoint/2010/main" val="19102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DC466247-FE2B-4D70-9345-765FDEA0F165}" type="slidenum">
              <a:rPr lang="zh-TW" altLang="en-US" smtClean="0"/>
              <a:t>45</a:t>
            </a:fld>
            <a:endParaRPr lang="zh-TW" altLang="en-US"/>
          </a:p>
        </p:txBody>
      </p:sp>
    </p:spTree>
    <p:extLst>
      <p:ext uri="{BB962C8B-B14F-4D97-AF65-F5344CB8AC3E}">
        <p14:creationId xmlns:p14="http://schemas.microsoft.com/office/powerpoint/2010/main" val="181910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251304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633655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15774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842472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55238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926533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34106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頁尾版面配置區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9" name="投影片編號版面配置區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4516840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頁尾版面配置區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013961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3" name="頁尾版面配置區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4" name="投影片編號版面配置區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6934028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55703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440909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頁尾版面配置區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投影片編號版面配置區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45526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32418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172287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IAI Level 3">
    <p:spTree>
      <p:nvGrpSpPr>
        <p:cNvPr id="1" name=""/>
        <p:cNvGrpSpPr/>
        <p:nvPr/>
      </p:nvGrpSpPr>
      <p:grpSpPr>
        <a:xfrm>
          <a:off x="0" y="0"/>
          <a:ext cx="0" cy="0"/>
          <a:chOff x="0" y="0"/>
          <a:chExt cx="0" cy="0"/>
        </a:xfrm>
      </p:grpSpPr>
      <p:sp>
        <p:nvSpPr>
          <p:cNvPr id="3" name="日期版面配置區 2"/>
          <p:cNvSpPr>
            <a:spLocks noGrp="1"/>
          </p:cNvSpPr>
          <p:nvPr>
            <p:ph type="dt" sz="half" idx="10"/>
          </p:nvPr>
        </p:nvSpPr>
        <p:spPr/>
        <p:txBody>
          <a:bodyPr/>
          <a:lstStyle/>
          <a:p>
            <a:fld id="{C7A0E58C-8ADC-4034-BECF-19F9C878F515}" type="datetime1">
              <a:rPr lang="zh-TW" altLang="en-US" smtClean="0"/>
              <a:t>2025/4/2</a:t>
            </a:fld>
            <a:endParaRPr lang="zh-TW" altLang="en-US" dirty="0"/>
          </a:p>
        </p:txBody>
      </p:sp>
      <p:sp>
        <p:nvSpPr>
          <p:cNvPr id="4" name="頁尾版面配置區 3"/>
          <p:cNvSpPr>
            <a:spLocks noGrp="1"/>
          </p:cNvSpPr>
          <p:nvPr>
            <p:ph type="ftr" sz="quarter" idx="11"/>
          </p:nvPr>
        </p:nvSpPr>
        <p:spPr/>
        <p:txBody>
          <a:bodyPr/>
          <a:lstStyle/>
          <a:p>
            <a:endParaRPr lang="zh-TW" altLang="en-US" dirty="0"/>
          </a:p>
        </p:txBody>
      </p:sp>
      <p:sp>
        <p:nvSpPr>
          <p:cNvPr id="5" name="投影片編號版面配置區 4"/>
          <p:cNvSpPr>
            <a:spLocks noGrp="1"/>
          </p:cNvSpPr>
          <p:nvPr>
            <p:ph type="sldNum" sz="quarter" idx="12"/>
          </p:nvPr>
        </p:nvSpPr>
        <p:spPr/>
        <p:txBody>
          <a:bodyPr/>
          <a:lstStyle/>
          <a:p>
            <a:fld id="{A44F99DB-320F-4ACC-8745-9506986C555A}" type="slidenum">
              <a:rPr lang="zh-TW" altLang="en-US" smtClean="0"/>
              <a:t>‹#›</a:t>
            </a:fld>
            <a:endParaRPr lang="zh-TW" altLang="en-US"/>
          </a:p>
        </p:txBody>
      </p:sp>
      <p:sp>
        <p:nvSpPr>
          <p:cNvPr id="6" name="文字方塊 5"/>
          <p:cNvSpPr txBox="1"/>
          <p:nvPr userDrawn="1"/>
        </p:nvSpPr>
        <p:spPr>
          <a:xfrm>
            <a:off x="7958667" y="6350001"/>
            <a:ext cx="3386667" cy="276999"/>
          </a:xfrm>
          <a:prstGeom prst="rect">
            <a:avLst/>
          </a:prstGeom>
          <a:noFill/>
        </p:spPr>
        <p:txBody>
          <a:bodyPr vert="horz" rtlCol="0">
            <a:spAutoFit/>
          </a:bodyPr>
          <a:lstStyle/>
          <a:p>
            <a:endParaRPr lang="zh-TW" altLang="en-US" sz="1200">
              <a:solidFill>
                <a:srgbClr val="808080"/>
              </a:solidFill>
            </a:endParaRPr>
          </a:p>
        </p:txBody>
      </p:sp>
      <p:cxnSp>
        <p:nvCxnSpPr>
          <p:cNvPr id="9" name="直線接點 8"/>
          <p:cNvCxnSpPr/>
          <p:nvPr userDrawn="1"/>
        </p:nvCxnSpPr>
        <p:spPr>
          <a:xfrm>
            <a:off x="1439483" y="1268760"/>
            <a:ext cx="931303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標題 9"/>
          <p:cNvSpPr>
            <a:spLocks noGrp="1"/>
          </p:cNvSpPr>
          <p:nvPr>
            <p:ph type="title"/>
          </p:nvPr>
        </p:nvSpPr>
        <p:spPr>
          <a:xfrm>
            <a:off x="1439483" y="440760"/>
            <a:ext cx="5904656" cy="706090"/>
          </a:xfrm>
        </p:spPr>
        <p:txBody>
          <a:bodyPr anchor="b">
            <a:normAutofit/>
          </a:bodyPr>
          <a:lstStyle>
            <a:lvl1pPr algn="l">
              <a:defRPr sz="3200" b="1">
                <a:latin typeface="微軟正黑體" panose="020B0604030504040204" pitchFamily="34" charset="-120"/>
                <a:ea typeface="微軟正黑體" panose="020B0604030504040204" pitchFamily="34" charset="-120"/>
              </a:defRPr>
            </a:lvl1pPr>
          </a:lstStyle>
          <a:p>
            <a:endParaRPr lang="zh-TW" altLang="en-US" dirty="0"/>
          </a:p>
        </p:txBody>
      </p:sp>
      <p:sp>
        <p:nvSpPr>
          <p:cNvPr id="11" name="文字方塊 10"/>
          <p:cNvSpPr txBox="1"/>
          <p:nvPr userDrawn="1"/>
        </p:nvSpPr>
        <p:spPr>
          <a:xfrm>
            <a:off x="1439483" y="167302"/>
            <a:ext cx="1313812" cy="261610"/>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altLang="zh-TW" sz="1100" b="1" dirty="0">
                <a:solidFill>
                  <a:schemeClr val="tx2">
                    <a:lumMod val="40000"/>
                    <a:lumOff val="60000"/>
                  </a:schemeClr>
                </a:solidFill>
                <a:effectLst/>
              </a:rPr>
              <a:t>IAI </a:t>
            </a:r>
            <a:r>
              <a:rPr lang="en-US" altLang="zh-TW" sz="1100" b="0" dirty="0">
                <a:solidFill>
                  <a:schemeClr val="tx2">
                    <a:lumMod val="40000"/>
                    <a:lumOff val="60000"/>
                  </a:schemeClr>
                </a:solidFill>
                <a:effectLst/>
              </a:rPr>
              <a:t>Level 3</a:t>
            </a:r>
            <a:endParaRPr lang="zh-TW" altLang="en-US" sz="1100" b="0" dirty="0">
              <a:solidFill>
                <a:schemeClr val="tx2">
                  <a:lumMod val="40000"/>
                  <a:lumOff val="60000"/>
                </a:schemeClr>
              </a:solidFill>
              <a:effectLst/>
            </a:endParaRPr>
          </a:p>
        </p:txBody>
      </p:sp>
      <p:sp>
        <p:nvSpPr>
          <p:cNvPr id="2" name="文字方塊 1">
            <a:extLst>
              <a:ext uri="{FF2B5EF4-FFF2-40B4-BE49-F238E27FC236}">
                <a16:creationId xmlns:a16="http://schemas.microsoft.com/office/drawing/2014/main" id="{182CFE45-A5CA-4764-B640-699F9460375E}"/>
              </a:ext>
            </a:extLst>
          </p:cNvPr>
          <p:cNvSpPr txBox="1"/>
          <p:nvPr userDrawn="1"/>
        </p:nvSpPr>
        <p:spPr>
          <a:xfrm>
            <a:off x="9017000" y="6350000"/>
            <a:ext cx="2540000" cy="276999"/>
          </a:xfrm>
          <a:prstGeom prst="rect">
            <a:avLst/>
          </a:prstGeom>
          <a:noFill/>
        </p:spPr>
        <p:txBody>
          <a:bodyPr vert="horz" rtlCol="0">
            <a:spAutoFit/>
          </a:bodyPr>
          <a:lstStyle/>
          <a:p>
            <a:r>
              <a:rPr lang="en-US" altLang="zh-TW" sz="1200">
                <a:solidFill>
                  <a:srgbClr val="808080"/>
                </a:solidFill>
              </a:rPr>
              <a:t>ASE Confidential / Security-C</a:t>
            </a:r>
            <a:endParaRPr lang="zh-TW" altLang="en-US" sz="1200">
              <a:solidFill>
                <a:srgbClr val="808080"/>
              </a:solidFill>
            </a:endParaRPr>
          </a:p>
        </p:txBody>
      </p:sp>
      <p:sp>
        <p:nvSpPr>
          <p:cNvPr id="13" name="文字版面配置區 14">
            <a:extLst>
              <a:ext uri="{FF2B5EF4-FFF2-40B4-BE49-F238E27FC236}">
                <a16:creationId xmlns:a16="http://schemas.microsoft.com/office/drawing/2014/main" id="{5AF1F283-6D22-426B-8327-17BBAA166FCD}"/>
              </a:ext>
            </a:extLst>
          </p:cNvPr>
          <p:cNvSpPr>
            <a:spLocks noGrp="1"/>
          </p:cNvSpPr>
          <p:nvPr>
            <p:ph type="body" sz="quarter" idx="15"/>
          </p:nvPr>
        </p:nvSpPr>
        <p:spPr>
          <a:xfrm>
            <a:off x="2209800" y="2258365"/>
            <a:ext cx="5040560" cy="504775"/>
          </a:xfrm>
        </p:spPr>
        <p:txBody>
          <a:bodyPr anchor="ctr">
            <a:normAutofit/>
          </a:bodyPr>
          <a:lstStyle>
            <a:lvl1pPr marL="0" indent="0">
              <a:buNone/>
              <a:defRPr sz="2400" b="0">
                <a:latin typeface="微軟正黑體" panose="020B0604030504040204" pitchFamily="34" charset="-120"/>
                <a:ea typeface="微軟正黑體" panose="020B0604030504040204" pitchFamily="34" charset="-120"/>
              </a:defRPr>
            </a:lvl1pPr>
          </a:lstStyle>
          <a:p>
            <a:pPr lvl="0"/>
            <a:endParaRPr lang="en-US" altLang="zh-TW" dirty="0"/>
          </a:p>
        </p:txBody>
      </p:sp>
      <p:sp>
        <p:nvSpPr>
          <p:cNvPr id="14" name="文字版面配置區 14">
            <a:extLst>
              <a:ext uri="{FF2B5EF4-FFF2-40B4-BE49-F238E27FC236}">
                <a16:creationId xmlns:a16="http://schemas.microsoft.com/office/drawing/2014/main" id="{492B7FAB-C254-4E63-A677-F1DED8EB2A52}"/>
              </a:ext>
            </a:extLst>
          </p:cNvPr>
          <p:cNvSpPr>
            <a:spLocks noGrp="1"/>
          </p:cNvSpPr>
          <p:nvPr>
            <p:ph type="body" sz="quarter" idx="16"/>
          </p:nvPr>
        </p:nvSpPr>
        <p:spPr>
          <a:xfrm>
            <a:off x="2209800" y="4405757"/>
            <a:ext cx="5040560" cy="504775"/>
          </a:xfrm>
        </p:spPr>
        <p:txBody>
          <a:bodyPr anchor="ctr">
            <a:normAutofit/>
          </a:bodyPr>
          <a:lstStyle>
            <a:lvl1pPr marL="0" indent="0">
              <a:buNone/>
              <a:defRPr sz="2400" b="0">
                <a:latin typeface="微軟正黑體" panose="020B0604030504040204" pitchFamily="34" charset="-120"/>
                <a:ea typeface="微軟正黑體" panose="020B0604030504040204" pitchFamily="34" charset="-120"/>
              </a:defRPr>
            </a:lvl1pPr>
          </a:lstStyle>
          <a:p>
            <a:pPr lvl="0"/>
            <a:endParaRPr lang="en-US" altLang="zh-TW" dirty="0"/>
          </a:p>
        </p:txBody>
      </p:sp>
      <p:sp>
        <p:nvSpPr>
          <p:cNvPr id="16" name="文字版面配置區 14">
            <a:extLst>
              <a:ext uri="{FF2B5EF4-FFF2-40B4-BE49-F238E27FC236}">
                <a16:creationId xmlns:a16="http://schemas.microsoft.com/office/drawing/2014/main" id="{FE83AF73-2F32-4C03-9BF6-686275012D95}"/>
              </a:ext>
            </a:extLst>
          </p:cNvPr>
          <p:cNvSpPr>
            <a:spLocks noGrp="1"/>
          </p:cNvSpPr>
          <p:nvPr>
            <p:ph type="body" sz="quarter" idx="17" hasCustomPrompt="1"/>
          </p:nvPr>
        </p:nvSpPr>
        <p:spPr>
          <a:xfrm>
            <a:off x="2599049" y="1556793"/>
            <a:ext cx="5040560" cy="504775"/>
          </a:xfrm>
        </p:spPr>
        <p:txBody>
          <a:bodyPr anchor="ctr">
            <a:normAutofit/>
          </a:bodyPr>
          <a:lstStyle>
            <a:lvl1pPr marL="0" indent="0">
              <a:buNone/>
              <a:defRPr sz="2400" b="1">
                <a:latin typeface="微軟正黑體" panose="020B0604030504040204" pitchFamily="34" charset="-120"/>
                <a:ea typeface="微軟正黑體" panose="020B0604030504040204" pitchFamily="34" charset="-120"/>
              </a:defRPr>
            </a:lvl1pPr>
          </a:lstStyle>
          <a:p>
            <a:pPr lvl="0"/>
            <a:r>
              <a:rPr lang="zh-TW" altLang="en-US" dirty="0"/>
              <a:t>問題 </a:t>
            </a:r>
            <a:r>
              <a:rPr lang="en-US" altLang="zh-TW" dirty="0"/>
              <a:t>: </a:t>
            </a:r>
          </a:p>
        </p:txBody>
      </p:sp>
      <p:sp>
        <p:nvSpPr>
          <p:cNvPr id="17" name="文字版面配置區 14">
            <a:extLst>
              <a:ext uri="{FF2B5EF4-FFF2-40B4-BE49-F238E27FC236}">
                <a16:creationId xmlns:a16="http://schemas.microsoft.com/office/drawing/2014/main" id="{A990AEDD-28F1-46C0-9FBC-DC0A9B46B456}"/>
              </a:ext>
            </a:extLst>
          </p:cNvPr>
          <p:cNvSpPr>
            <a:spLocks noGrp="1"/>
          </p:cNvSpPr>
          <p:nvPr>
            <p:ph type="body" sz="quarter" idx="18" hasCustomPrompt="1"/>
          </p:nvPr>
        </p:nvSpPr>
        <p:spPr>
          <a:xfrm>
            <a:off x="2599049" y="3704182"/>
            <a:ext cx="5040560" cy="504775"/>
          </a:xfrm>
        </p:spPr>
        <p:txBody>
          <a:bodyPr anchor="ctr">
            <a:normAutofit/>
          </a:bodyPr>
          <a:lstStyle>
            <a:lvl1pPr marL="0" indent="0">
              <a:buNone/>
              <a:defRPr sz="2400" b="1">
                <a:latin typeface="微軟正黑體" panose="020B0604030504040204" pitchFamily="34" charset="-120"/>
                <a:ea typeface="微軟正黑體" panose="020B0604030504040204" pitchFamily="34" charset="-120"/>
              </a:defRPr>
            </a:lvl1pPr>
          </a:lstStyle>
          <a:p>
            <a:pPr lvl="0"/>
            <a:r>
              <a:rPr lang="zh-TW" altLang="en-US" dirty="0"/>
              <a:t>回答 </a:t>
            </a:r>
            <a:r>
              <a:rPr lang="en-US" altLang="zh-TW" dirty="0"/>
              <a:t>: </a:t>
            </a:r>
          </a:p>
        </p:txBody>
      </p:sp>
      <p:sp>
        <p:nvSpPr>
          <p:cNvPr id="18" name="文字方塊 17">
            <a:extLst>
              <a:ext uri="{FF2B5EF4-FFF2-40B4-BE49-F238E27FC236}">
                <a16:creationId xmlns:a16="http://schemas.microsoft.com/office/drawing/2014/main" id="{11E7470B-38CD-4C65-8591-E76046835CF0}"/>
              </a:ext>
            </a:extLst>
          </p:cNvPr>
          <p:cNvSpPr txBox="1"/>
          <p:nvPr userDrawn="1"/>
        </p:nvSpPr>
        <p:spPr>
          <a:xfrm>
            <a:off x="1439483" y="1596814"/>
            <a:ext cx="1313812" cy="424732"/>
          </a:xfrm>
          <a:prstGeom prst="rect">
            <a:avLst/>
          </a:prstGeom>
        </p:spPr>
        <p:txBody>
          <a:bodyPr vert="horz" lIns="91440" tIns="45720" rIns="91440" bIns="45720" rtlCol="0" anchor="ctr">
            <a:normAutofit/>
          </a:bodyPr>
          <a:lstStyle>
            <a:lvl1pPr lvl="0" indent="0">
              <a:lnSpc>
                <a:spcPct val="90000"/>
              </a:lnSpc>
              <a:spcBef>
                <a:spcPts val="1000"/>
              </a:spcBef>
              <a:buFont typeface="Arial" panose="020B0604020202020204" pitchFamily="34" charset="0"/>
              <a:buNone/>
              <a:defRPr sz="2400" b="1">
                <a:solidFill>
                  <a:schemeClr val="tx1"/>
                </a:solidFill>
                <a:latin typeface="微軟正黑體" panose="020B0604030504040204" pitchFamily="34" charset="-120"/>
                <a:ea typeface="微軟正黑體" panose="020B0604030504040204" pitchFamily="34" charset="-120"/>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lvl="0"/>
            <a:r>
              <a:rPr lang="zh-TW" altLang="en-US" dirty="0"/>
              <a:t>問題 </a:t>
            </a:r>
            <a:r>
              <a:rPr lang="en-US" altLang="zh-TW" dirty="0"/>
              <a:t>: </a:t>
            </a:r>
          </a:p>
        </p:txBody>
      </p:sp>
      <p:sp>
        <p:nvSpPr>
          <p:cNvPr id="19" name="文字方塊 18">
            <a:extLst>
              <a:ext uri="{FF2B5EF4-FFF2-40B4-BE49-F238E27FC236}">
                <a16:creationId xmlns:a16="http://schemas.microsoft.com/office/drawing/2014/main" id="{536A8BD1-3FC8-4A50-AA44-A6EF1E9362F2}"/>
              </a:ext>
            </a:extLst>
          </p:cNvPr>
          <p:cNvSpPr txBox="1"/>
          <p:nvPr userDrawn="1"/>
        </p:nvSpPr>
        <p:spPr>
          <a:xfrm>
            <a:off x="1439483" y="3744203"/>
            <a:ext cx="1313812" cy="424732"/>
          </a:xfrm>
          <a:prstGeom prst="rect">
            <a:avLst/>
          </a:prstGeom>
        </p:spPr>
        <p:txBody>
          <a:bodyPr vert="horz" lIns="91440" tIns="45720" rIns="91440" bIns="45720" rtlCol="0" anchor="ctr">
            <a:normAutofit/>
          </a:bodyPr>
          <a:lstStyle>
            <a:lvl1pPr lvl="0" indent="0">
              <a:lnSpc>
                <a:spcPct val="90000"/>
              </a:lnSpc>
              <a:spcBef>
                <a:spcPts val="1000"/>
              </a:spcBef>
              <a:buFont typeface="Arial" panose="020B0604020202020204" pitchFamily="34" charset="0"/>
              <a:buNone/>
              <a:defRPr sz="2400" b="1">
                <a:solidFill>
                  <a:schemeClr val="tx1"/>
                </a:solidFill>
                <a:latin typeface="微軟正黑體" panose="020B0604030504040204" pitchFamily="34" charset="-120"/>
                <a:ea typeface="微軟正黑體" panose="020B0604030504040204" pitchFamily="34" charset="-120"/>
              </a:defRPr>
            </a:lvl1pPr>
            <a:lvl2pPr marL="685800" indent="-228600">
              <a:lnSpc>
                <a:spcPct val="90000"/>
              </a:lnSpc>
              <a:spcBef>
                <a:spcPts val="500"/>
              </a:spcBef>
              <a:buFont typeface="Arial" panose="020B0604020202020204" pitchFamily="34" charset="0"/>
              <a:buChar char="•"/>
              <a:defRPr sz="2400">
                <a:solidFill>
                  <a:schemeClr val="tx1"/>
                </a:solidFill>
              </a:defRPr>
            </a:lvl2pPr>
            <a:lvl3pPr marL="1143000" indent="-228600">
              <a:lnSpc>
                <a:spcPct val="90000"/>
              </a:lnSpc>
              <a:spcBef>
                <a:spcPts val="500"/>
              </a:spcBef>
              <a:buFont typeface="Arial" panose="020B0604020202020204" pitchFamily="34" charset="0"/>
              <a:buChar char="•"/>
              <a:defRPr sz="2000">
                <a:solidFill>
                  <a:schemeClr val="tx1"/>
                </a:solidFill>
              </a:defRPr>
            </a:lvl3pPr>
            <a:lvl4pPr marL="1600200" indent="-228600">
              <a:lnSpc>
                <a:spcPct val="90000"/>
              </a:lnSpc>
              <a:spcBef>
                <a:spcPts val="500"/>
              </a:spcBef>
              <a:buFont typeface="Arial" panose="020B0604020202020204" pitchFamily="34" charset="0"/>
              <a:buChar char="•"/>
              <a:defRPr>
                <a:solidFill>
                  <a:schemeClr val="tx1"/>
                </a:solidFill>
              </a:defRPr>
            </a:lvl4pPr>
            <a:lvl5pPr marL="2057400" indent="-228600">
              <a:lnSpc>
                <a:spcPct val="90000"/>
              </a:lnSpc>
              <a:spcBef>
                <a:spcPts val="500"/>
              </a:spcBef>
              <a:buFont typeface="Arial" panose="020B0604020202020204" pitchFamily="34" charset="0"/>
              <a:buChar char="•"/>
              <a:defRPr>
                <a:solidFill>
                  <a:schemeClr val="tx1"/>
                </a:solidFill>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pPr lvl="0"/>
            <a:r>
              <a:rPr lang="zh-TW" altLang="en-US" dirty="0"/>
              <a:t>回答 </a:t>
            </a:r>
            <a:r>
              <a:rPr lang="en-US" altLang="zh-TW" dirty="0"/>
              <a:t>: </a:t>
            </a:r>
          </a:p>
        </p:txBody>
      </p:sp>
    </p:spTree>
    <p:extLst>
      <p:ext uri="{BB962C8B-B14F-4D97-AF65-F5344CB8AC3E}">
        <p14:creationId xmlns:p14="http://schemas.microsoft.com/office/powerpoint/2010/main" val="3057213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日期版面配置區 3"/>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172660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694450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10" name="文字方塊 9"/>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557658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6" name="文字方塊 5"/>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251893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5" name="文字方塊 4"/>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4271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258214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日期版面配置區 4"/>
          <p:cNvSpPr>
            <a:spLocks noGrp="1"/>
          </p:cNvSpPr>
          <p:nvPr>
            <p:ph type="dt" sz="half" idx="10"/>
          </p:nvPr>
        </p:nvSpPr>
        <p:spPr/>
        <p:txBody>
          <a:bodyPr/>
          <a:lstStyle/>
          <a:p>
            <a:fld id="{9E47364B-587A-4010-BE86-7E9427D2B87D}" type="datetimeFigureOut">
              <a:rPr lang="zh-TW" altLang="en-US" smtClean="0"/>
              <a:t>2025/4/2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092EBBFF-03E0-4478-8E44-72F2129E7E0F}" type="slidenum">
              <a:rPr lang="zh-TW" altLang="en-US" smtClean="0"/>
              <a:t>‹#›</a:t>
            </a:fld>
            <a:endParaRPr lang="zh-TW" altLang="en-US"/>
          </a:p>
        </p:txBody>
      </p:sp>
      <p:sp>
        <p:nvSpPr>
          <p:cNvPr id="8" name="文字方塊 7"/>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1946856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7364B-587A-4010-BE86-7E9427D2B87D}" type="datetimeFigureOut">
              <a:rPr lang="zh-TW" altLang="en-US" smtClean="0"/>
              <a:t>2025/4/2</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2EBBFF-03E0-4478-8E44-72F2129E7E0F}" type="slidenum">
              <a:rPr lang="zh-TW" altLang="en-US" smtClean="0"/>
              <a:t>‹#›</a:t>
            </a:fld>
            <a:endParaRPr lang="zh-TW" altLang="en-US"/>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r>
              <a:rPr lang="en-US" altLang="zh-TW" sz="1200" dirty="0" smtClean="0">
                <a:solidFill>
                  <a:srgbClr val="808080"/>
                </a:solidFill>
              </a:rPr>
              <a:t>ASE Confidential / Security·C</a:t>
            </a:r>
            <a:endParaRPr lang="zh-TW" altLang="en-US" sz="1200" dirty="0">
              <a:solidFill>
                <a:srgbClr val="808080"/>
              </a:solidFill>
            </a:endParaRPr>
          </a:p>
        </p:txBody>
      </p:sp>
    </p:spTree>
    <p:extLst>
      <p:ext uri="{BB962C8B-B14F-4D97-AF65-F5344CB8AC3E}">
        <p14:creationId xmlns:p14="http://schemas.microsoft.com/office/powerpoint/2010/main" val="38329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EEBFB6EA-2FD6-41FB-8EEC-1788B9622A61}" type="datetimeFigureOut">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l" defTabSz="914400" rtl="0" eaLnBrk="1" fontAlgn="auto" latinLnBrk="0" hangingPunct="1">
                <a:lnSpc>
                  <a:spcPct val="100000"/>
                </a:lnSpc>
                <a:spcBef>
                  <a:spcPts val="0"/>
                </a:spcBef>
                <a:spcAft>
                  <a:spcPts val="0"/>
                </a:spcAft>
                <a:buClrTx/>
                <a:buSzTx/>
                <a:buFontTx/>
                <a:buNone/>
                <a:tabLst/>
                <a:defRPr/>
              </a:pPr>
              <a:t>2025/4/2</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B173D0A-077E-430D-BF7D-B947AE300BE2}" type="slidenum">
              <a:rPr kumimoji="0" lang="zh-TW" altLang="en-US" sz="1200" b="0" i="0" u="none" strike="noStrike" kern="1200" cap="none" spc="0" normalizeH="0" baseline="0" noProof="0" smtClean="0">
                <a:ln>
                  <a:noFill/>
                </a:ln>
                <a:solidFill>
                  <a:prstClr val="black">
                    <a:tint val="75000"/>
                  </a:prstClr>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TW" altLang="en-US" sz="1200" b="0" i="0" u="none" strike="noStrike" kern="1200" cap="none" spc="0" normalizeH="0" baseline="0" noProof="0">
              <a:ln>
                <a:noFill/>
              </a:ln>
              <a:solidFill>
                <a:prstClr val="black">
                  <a:tint val="75000"/>
                </a:prstClr>
              </a:solidFill>
              <a:effectLst/>
              <a:uLnTx/>
              <a:uFillTx/>
              <a:latin typeface="Calibri" panose="020F0502020204030204"/>
              <a:ea typeface="新細明體" panose="02020500000000000000" pitchFamily="18" charset="-120"/>
              <a:cs typeface="+mn-cs"/>
            </a:endParaRPr>
          </a:p>
        </p:txBody>
      </p:sp>
      <p:sp>
        <p:nvSpPr>
          <p:cNvPr id="7" name="文字方塊 6"/>
          <p:cNvSpPr txBox="1"/>
          <p:nvPr userDrawn="1"/>
        </p:nvSpPr>
        <p:spPr>
          <a:xfrm>
            <a:off x="9017000" y="6350000"/>
            <a:ext cx="2540000" cy="276999"/>
          </a:xfrm>
          <a:prstGeom prst="rect">
            <a:avLst/>
          </a:prstGeom>
          <a:noFill/>
        </p:spPr>
        <p:txBody>
          <a:bodyPr vert="horz"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rPr>
              <a:t>ASE Confidential / Security-C</a:t>
            </a:r>
            <a:endParaRPr kumimoji="0" lang="zh-TW" altLang="en-US" sz="1200" b="0" i="0" u="none" strike="noStrike" kern="1200" cap="none" spc="0" normalizeH="0" baseline="0" noProof="0">
              <a:ln>
                <a:noFill/>
              </a:ln>
              <a:solidFill>
                <a:srgbClr val="808080"/>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010107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0.png"/><Relationship Id="rId10"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chart" Target="../charts/chart11.xml"/><Relationship Id="rId5"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chart" Target="../charts/char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6.xml"/><Relationship Id="rId16"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image" Target="../media/image35.png"/><Relationship Id="rId5" Type="http://schemas.openxmlformats.org/officeDocument/2006/relationships/image" Target="NULL"/><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chart" Target="../charts/chart3.xml"/><Relationship Id="rId7"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chart" Target="../charts/chart4.xml"/></Relationships>
</file>

<file path=ppt/slides/_rels/slide2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3.xml"/><Relationship Id="rId5" Type="http://schemas.openxmlformats.org/officeDocument/2006/relationships/chart" Target="../charts/chart17.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5.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NUL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1.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chart" Target="../charts/chart20.xml"/><Relationship Id="rId7"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chart" Target="../charts/char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comments" Target="../comments/comment3.xml"/><Relationship Id="rId2" Type="http://schemas.openxmlformats.org/officeDocument/2006/relationships/image" Target="NUL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4.pn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1.png"/><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chart" Target="../charts/chart22.xml"/><Relationship Id="rId5" Type="http://schemas.microsoft.com/office/2007/relationships/hdphoto" Target="../media/hdphoto4.wdp"/><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NUL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94.jpeg"/><Relationship Id="rId7" Type="http://schemas.openxmlformats.org/officeDocument/2006/relationships/image" Target="../media/image98.jpeg"/><Relationship Id="rId2" Type="http://schemas.openxmlformats.org/officeDocument/2006/relationships/image" Target="../media/image93.png"/><Relationship Id="rId1" Type="http://schemas.openxmlformats.org/officeDocument/2006/relationships/slideLayout" Target="../slideLayouts/slideLayout1.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圖: 接點 4"/>
          <p:cNvSpPr/>
          <p:nvPr/>
        </p:nvSpPr>
        <p:spPr>
          <a:xfrm>
            <a:off x="473826" y="357447"/>
            <a:ext cx="612000" cy="612000"/>
          </a:xfrm>
          <a:prstGeom prst="flowChartConnector">
            <a:avLst/>
          </a:prstGeom>
          <a:solidFill>
            <a:srgbClr val="FFEBEB"/>
          </a:solidFill>
          <a:ln>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4" name="文字方塊 3"/>
          <p:cNvSpPr txBox="1"/>
          <p:nvPr/>
        </p:nvSpPr>
        <p:spPr>
          <a:xfrm>
            <a:off x="507620" y="504998"/>
            <a:ext cx="543739" cy="307777"/>
          </a:xfrm>
          <a:prstGeom prst="rect">
            <a:avLst/>
          </a:prstGeom>
          <a:noFill/>
        </p:spPr>
        <p:txBody>
          <a:bodyPr wrap="none" rtlCol="0">
            <a:spAutoFit/>
          </a:bodyPr>
          <a:lstStyle/>
          <a:p>
            <a:r>
              <a:rPr lang="zh-TW" altLang="en-US" sz="1400" b="1" dirty="0" smtClean="0">
                <a:solidFill>
                  <a:srgbClr val="DC0000"/>
                </a:solidFill>
              </a:rPr>
              <a:t>問題</a:t>
            </a:r>
            <a:endParaRPr lang="zh-TW" altLang="en-US" sz="1400" b="1" dirty="0">
              <a:solidFill>
                <a:srgbClr val="DC0000"/>
              </a:solidFill>
            </a:endParaRPr>
          </a:p>
        </p:txBody>
      </p:sp>
      <p:pic>
        <p:nvPicPr>
          <p:cNvPr id="6" name="圖片 5">
            <a:extLst>
              <a:ext uri="{FF2B5EF4-FFF2-40B4-BE49-F238E27FC236}">
                <a16:creationId xmlns:a16="http://schemas.microsoft.com/office/drawing/2014/main" id="{72E64FAF-37D8-4C7E-A90C-043B8D0D8D6C}"/>
              </a:ext>
            </a:extLst>
          </p:cNvPr>
          <p:cNvPicPr>
            <a:picLocks noChangeAspect="1"/>
          </p:cNvPicPr>
          <p:nvPr/>
        </p:nvPicPr>
        <p:blipFill rotWithShape="1">
          <a:blip r:embed="rId2"/>
          <a:srcRect b="15812"/>
          <a:stretch/>
        </p:blipFill>
        <p:spPr>
          <a:xfrm>
            <a:off x="2491319" y="1158240"/>
            <a:ext cx="1319480" cy="522348"/>
          </a:xfrm>
          <a:prstGeom prst="rect">
            <a:avLst/>
          </a:prstGeom>
        </p:spPr>
      </p:pic>
      <p:sp>
        <p:nvSpPr>
          <p:cNvPr id="7" name="文字方塊 6">
            <a:extLst>
              <a:ext uri="{FF2B5EF4-FFF2-40B4-BE49-F238E27FC236}">
                <a16:creationId xmlns:a16="http://schemas.microsoft.com/office/drawing/2014/main" id="{92B4DA10-9DC2-4DA8-A221-C0A3C0C03D86}"/>
              </a:ext>
            </a:extLst>
          </p:cNvPr>
          <p:cNvSpPr txBox="1"/>
          <p:nvPr/>
        </p:nvSpPr>
        <p:spPr>
          <a:xfrm>
            <a:off x="2698172" y="1724653"/>
            <a:ext cx="893193"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Heat Sink</a:t>
            </a:r>
          </a:p>
          <a:p>
            <a:pPr algn="ctr"/>
            <a:r>
              <a:rPr lang="zh-TW" altLang="en-US" sz="1200" b="1" dirty="0">
                <a:latin typeface="微軟正黑體" panose="020B0604030504040204" pitchFamily="34" charset="-120"/>
                <a:ea typeface="微軟正黑體" panose="020B0604030504040204" pitchFamily="34" charset="-120"/>
              </a:rPr>
              <a:t>散熱片</a:t>
            </a:r>
            <a:endParaRPr lang="en-US" altLang="zh-TW" sz="1200" b="1" dirty="0">
              <a:latin typeface="微軟正黑體" panose="020B0604030504040204" pitchFamily="34" charset="-120"/>
              <a:ea typeface="微軟正黑體" panose="020B0604030504040204" pitchFamily="34" charset="-120"/>
            </a:endParaRPr>
          </a:p>
        </p:txBody>
      </p:sp>
      <p:grpSp>
        <p:nvGrpSpPr>
          <p:cNvPr id="8" name="群組 7">
            <a:extLst>
              <a:ext uri="{FF2B5EF4-FFF2-40B4-BE49-F238E27FC236}">
                <a16:creationId xmlns:a16="http://schemas.microsoft.com/office/drawing/2014/main" id="{24EE17AB-C834-4577-AC6D-B74A19B264D1}"/>
              </a:ext>
            </a:extLst>
          </p:cNvPr>
          <p:cNvGrpSpPr/>
          <p:nvPr/>
        </p:nvGrpSpPr>
        <p:grpSpPr>
          <a:xfrm>
            <a:off x="482478" y="1291990"/>
            <a:ext cx="1319480" cy="385097"/>
            <a:chOff x="1567612" y="3362650"/>
            <a:chExt cx="1319480" cy="265575"/>
          </a:xfrm>
        </p:grpSpPr>
        <p:grpSp>
          <p:nvGrpSpPr>
            <p:cNvPr id="9" name="群組 8">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11"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矩形 11">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3" name="橢圓 12">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0" name="圖片 9">
              <a:extLst>
                <a:ext uri="{FF2B5EF4-FFF2-40B4-BE49-F238E27FC236}">
                  <a16:creationId xmlns:a16="http://schemas.microsoft.com/office/drawing/2014/main" id="{3AFEB87C-771C-4483-8ED0-F7E97D666DDA}"/>
                </a:ext>
              </a:extLst>
            </p:cNvPr>
            <p:cNvPicPr>
              <a:picLocks noChangeAspect="1"/>
            </p:cNvPicPr>
            <p:nvPr/>
          </p:nvPicPr>
          <p:blipFill rotWithShape="1">
            <a:blip r:embed="rId3"/>
            <a:srcRect t="14304"/>
            <a:stretch/>
          </p:blipFill>
          <p:spPr>
            <a:xfrm>
              <a:off x="1567612" y="3528085"/>
              <a:ext cx="1319480" cy="100140"/>
            </a:xfrm>
            <a:prstGeom prst="rect">
              <a:avLst/>
            </a:prstGeom>
          </p:spPr>
        </p:pic>
      </p:grpSp>
      <p:sp>
        <p:nvSpPr>
          <p:cNvPr id="19" name="文字方塊 18">
            <a:extLst>
              <a:ext uri="{FF2B5EF4-FFF2-40B4-BE49-F238E27FC236}">
                <a16:creationId xmlns:a16="http://schemas.microsoft.com/office/drawing/2014/main" id="{21E33AB9-539B-43B2-A0D4-A63930F6F88C}"/>
              </a:ext>
            </a:extLst>
          </p:cNvPr>
          <p:cNvSpPr txBox="1"/>
          <p:nvPr/>
        </p:nvSpPr>
        <p:spPr>
          <a:xfrm>
            <a:off x="726912" y="1724653"/>
            <a:ext cx="830612"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Underfill</a:t>
            </a:r>
          </a:p>
          <a:p>
            <a:pPr algn="ctr"/>
            <a:r>
              <a:rPr lang="zh-TW" altLang="en-US" sz="1200" b="1" dirty="0">
                <a:latin typeface="微軟正黑體" panose="020B0604030504040204" pitchFamily="34" charset="-120"/>
                <a:ea typeface="微軟正黑體" panose="020B0604030504040204" pitchFamily="34" charset="-120"/>
              </a:rPr>
              <a:t>填膠</a:t>
            </a:r>
            <a:endParaRPr lang="en-US" altLang="zh-TW" sz="1200" b="1" dirty="0">
              <a:latin typeface="微軟正黑體" panose="020B0604030504040204" pitchFamily="34" charset="-120"/>
              <a:ea typeface="微軟正黑體" panose="020B0604030504040204" pitchFamily="34" charset="-120"/>
            </a:endParaRPr>
          </a:p>
        </p:txBody>
      </p:sp>
      <p:pic>
        <p:nvPicPr>
          <p:cNvPr id="20" name="圖片 19">
            <a:extLst>
              <a:ext uri="{FF2B5EF4-FFF2-40B4-BE49-F238E27FC236}">
                <a16:creationId xmlns:a16="http://schemas.microsoft.com/office/drawing/2014/main" id="{0CF4D1BF-E346-4C0B-B2CD-15245990863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54637" y="956540"/>
            <a:ext cx="1292343" cy="777070"/>
          </a:xfrm>
          <a:prstGeom prst="rect">
            <a:avLst/>
          </a:prstGeom>
        </p:spPr>
      </p:pic>
      <p:sp>
        <p:nvSpPr>
          <p:cNvPr id="21" name="文字方塊 20">
            <a:extLst>
              <a:ext uri="{FF2B5EF4-FFF2-40B4-BE49-F238E27FC236}">
                <a16:creationId xmlns:a16="http://schemas.microsoft.com/office/drawing/2014/main" id="{5804CAFA-BA9F-4809-ABAE-56D52E6556EC}"/>
              </a:ext>
            </a:extLst>
          </p:cNvPr>
          <p:cNvSpPr txBox="1"/>
          <p:nvPr/>
        </p:nvSpPr>
        <p:spPr>
          <a:xfrm>
            <a:off x="6528255" y="1724653"/>
            <a:ext cx="1345405" cy="461665"/>
          </a:xfrm>
          <a:prstGeom prst="rect">
            <a:avLst/>
          </a:prstGeom>
          <a:noFill/>
        </p:spPr>
        <p:txBody>
          <a:bodyPr wrap="square" rtlCol="0">
            <a:spAutoFit/>
          </a:bodyPr>
          <a:lstStyle/>
          <a:p>
            <a:pPr algn="ctr"/>
            <a:r>
              <a:rPr lang="en-US" altLang="zh-TW" sz="1200" b="1" dirty="0">
                <a:latin typeface="微軟正黑體" panose="020B0604030504040204" pitchFamily="34" charset="-120"/>
                <a:ea typeface="微軟正黑體" panose="020B0604030504040204" pitchFamily="34" charset="-120"/>
              </a:rPr>
              <a:t>Coplanarity</a:t>
            </a:r>
          </a:p>
          <a:p>
            <a:pPr algn="ctr"/>
            <a:r>
              <a:rPr lang="zh-TW" altLang="en-US" sz="1200" b="1" dirty="0">
                <a:latin typeface="微軟正黑體" panose="020B0604030504040204" pitchFamily="34" charset="-120"/>
                <a:ea typeface="微軟正黑體" panose="020B0604030504040204" pitchFamily="34" charset="-120"/>
              </a:rPr>
              <a:t>平面度不良</a:t>
            </a:r>
          </a:p>
        </p:txBody>
      </p:sp>
      <p:sp>
        <p:nvSpPr>
          <p:cNvPr id="22" name="文字方塊 21">
            <a:extLst>
              <a:ext uri="{FF2B5EF4-FFF2-40B4-BE49-F238E27FC236}">
                <a16:creationId xmlns:a16="http://schemas.microsoft.com/office/drawing/2014/main" id="{7D5981E8-0B7D-416D-B241-E30BCCBA0473}"/>
              </a:ext>
            </a:extLst>
          </p:cNvPr>
          <p:cNvSpPr txBox="1"/>
          <p:nvPr/>
        </p:nvSpPr>
        <p:spPr>
          <a:xfrm>
            <a:off x="5845305" y="1307260"/>
            <a:ext cx="602532"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algn="l"/>
            <a:r>
              <a:rPr lang="en-US" altLang="zh-TW" dirty="0" smtClean="0"/>
              <a:t>ICOS</a:t>
            </a:r>
            <a:endParaRPr lang="zh-TW" altLang="en-US" dirty="0"/>
          </a:p>
        </p:txBody>
      </p:sp>
      <p:pic>
        <p:nvPicPr>
          <p:cNvPr id="24" name="圖片 23">
            <a:extLst>
              <a:ext uri="{FF2B5EF4-FFF2-40B4-BE49-F238E27FC236}">
                <a16:creationId xmlns:a16="http://schemas.microsoft.com/office/drawing/2014/main" id="{CB62B41D-2B28-44BD-9F63-79307E3B2D94}"/>
              </a:ext>
            </a:extLst>
          </p:cNvPr>
          <p:cNvPicPr>
            <a:picLocks noChangeAspect="1"/>
          </p:cNvPicPr>
          <p:nvPr/>
        </p:nvPicPr>
        <p:blipFill>
          <a:blip r:embed="rId2"/>
          <a:stretch>
            <a:fillRect/>
          </a:stretch>
        </p:blipFill>
        <p:spPr>
          <a:xfrm>
            <a:off x="4467549" y="1158240"/>
            <a:ext cx="1283846" cy="575370"/>
          </a:xfrm>
          <a:prstGeom prst="rect">
            <a:avLst/>
          </a:prstGeom>
        </p:spPr>
      </p:pic>
      <p:sp>
        <p:nvSpPr>
          <p:cNvPr id="25" name="文字方塊 24">
            <a:extLst>
              <a:ext uri="{FF2B5EF4-FFF2-40B4-BE49-F238E27FC236}">
                <a16:creationId xmlns:a16="http://schemas.microsoft.com/office/drawing/2014/main" id="{F2562A49-358A-47C8-B800-28B186CAFD48}"/>
              </a:ext>
            </a:extLst>
          </p:cNvPr>
          <p:cNvSpPr txBox="1"/>
          <p:nvPr/>
        </p:nvSpPr>
        <p:spPr>
          <a:xfrm>
            <a:off x="4597814" y="1724653"/>
            <a:ext cx="995785" cy="461665"/>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Ball Mount</a:t>
            </a:r>
          </a:p>
          <a:p>
            <a:pPr algn="ctr"/>
            <a:r>
              <a:rPr lang="zh-TW" altLang="en-US" sz="1200" b="1" dirty="0">
                <a:latin typeface="微軟正黑體" panose="020B0604030504040204" pitchFamily="34" charset="-120"/>
                <a:ea typeface="微軟正黑體" panose="020B0604030504040204" pitchFamily="34" charset="-120"/>
              </a:rPr>
              <a:t>植球</a:t>
            </a:r>
            <a:endParaRPr lang="en-US" altLang="zh-TW" sz="1200" b="1" dirty="0">
              <a:latin typeface="微軟正黑體" panose="020B0604030504040204" pitchFamily="34" charset="-120"/>
              <a:ea typeface="微軟正黑體" panose="020B0604030504040204" pitchFamily="34" charset="-120"/>
            </a:endParaRPr>
          </a:p>
        </p:txBody>
      </p:sp>
      <p:cxnSp>
        <p:nvCxnSpPr>
          <p:cNvPr id="26" name="直線單箭頭接點 25">
            <a:extLst>
              <a:ext uri="{FF2B5EF4-FFF2-40B4-BE49-F238E27FC236}">
                <a16:creationId xmlns:a16="http://schemas.microsoft.com/office/drawing/2014/main" id="{2BD3469A-CC8D-4BDA-8AF2-8DAA6B88FDE7}"/>
              </a:ext>
            </a:extLst>
          </p:cNvPr>
          <p:cNvCxnSpPr>
            <a:cxnSpLocks/>
          </p:cNvCxnSpPr>
          <p:nvPr/>
        </p:nvCxnSpPr>
        <p:spPr>
          <a:xfrm>
            <a:off x="3971393"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2BD3469A-CC8D-4BDA-8AF2-8DAA6B88FDE7}"/>
              </a:ext>
            </a:extLst>
          </p:cNvPr>
          <p:cNvCxnSpPr>
            <a:cxnSpLocks/>
          </p:cNvCxnSpPr>
          <p:nvPr/>
        </p:nvCxnSpPr>
        <p:spPr>
          <a:xfrm>
            <a:off x="1971661"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2BD3469A-CC8D-4BDA-8AF2-8DAA6B88FDE7}"/>
              </a:ext>
            </a:extLst>
          </p:cNvPr>
          <p:cNvCxnSpPr>
            <a:cxnSpLocks/>
          </p:cNvCxnSpPr>
          <p:nvPr/>
        </p:nvCxnSpPr>
        <p:spPr>
          <a:xfrm>
            <a:off x="8029047" y="1632333"/>
            <a:ext cx="360000"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2BD3469A-CC8D-4BDA-8AF2-8DAA6B88FDE7}"/>
              </a:ext>
            </a:extLst>
          </p:cNvPr>
          <p:cNvCxnSpPr>
            <a:cxnSpLocks/>
          </p:cNvCxnSpPr>
          <p:nvPr/>
        </p:nvCxnSpPr>
        <p:spPr>
          <a:xfrm>
            <a:off x="5962813" y="1632333"/>
            <a:ext cx="360000" cy="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圖表 32"/>
          <p:cNvGraphicFramePr/>
          <p:nvPr>
            <p:extLst>
              <p:ext uri="{D42A27DB-BD31-4B8C-83A1-F6EECF244321}">
                <p14:modId xmlns:p14="http://schemas.microsoft.com/office/powerpoint/2010/main" val="320053665"/>
              </p:ext>
            </p:extLst>
          </p:nvPr>
        </p:nvGraphicFramePr>
        <p:xfrm>
          <a:off x="8585111" y="770979"/>
          <a:ext cx="3063796" cy="1350845"/>
        </p:xfrm>
        <a:graphic>
          <a:graphicData uri="http://schemas.openxmlformats.org/drawingml/2006/chart">
            <c:chart xmlns:c="http://schemas.openxmlformats.org/drawingml/2006/chart" xmlns:r="http://schemas.openxmlformats.org/officeDocument/2006/relationships" r:id="rId5"/>
          </a:graphicData>
        </a:graphic>
      </p:graphicFrame>
      <p:sp>
        <p:nvSpPr>
          <p:cNvPr id="37" name="文字方塊 36"/>
          <p:cNvSpPr txBox="1"/>
          <p:nvPr/>
        </p:nvSpPr>
        <p:spPr>
          <a:xfrm>
            <a:off x="8625415" y="449523"/>
            <a:ext cx="2537874" cy="459293"/>
          </a:xfrm>
          <a:prstGeom prst="rect">
            <a:avLst/>
          </a:prstGeom>
          <a:noFill/>
        </p:spPr>
        <p:txBody>
          <a:bodyPr wrap="none" rtlCol="0">
            <a:spAutoFit/>
          </a:bodyPr>
          <a:lstStyle/>
          <a:p>
            <a:pPr>
              <a:lnSpc>
                <a:spcPts val="1400"/>
              </a:lnSpc>
            </a:pPr>
            <a:r>
              <a:rPr lang="en-US" altLang="zh-TW" sz="1000" dirty="0">
                <a:solidFill>
                  <a:schemeClr val="tx1">
                    <a:lumMod val="65000"/>
                    <a:lumOff val="35000"/>
                  </a:schemeClr>
                </a:solidFill>
              </a:rPr>
              <a:t>1. </a:t>
            </a:r>
            <a:r>
              <a:rPr lang="zh-TW" altLang="en-US" sz="1000" dirty="0">
                <a:solidFill>
                  <a:schemeClr val="tx1">
                    <a:lumMod val="65000"/>
                    <a:lumOff val="35000"/>
                  </a:schemeClr>
                </a:solidFill>
              </a:rPr>
              <a:t>製程重工 </a:t>
            </a:r>
            <a:r>
              <a:rPr lang="en-US" altLang="zh-TW" sz="1000" dirty="0" err="1">
                <a:solidFill>
                  <a:schemeClr val="tx1">
                    <a:lumMod val="65000"/>
                    <a:lumOff val="35000"/>
                  </a:schemeClr>
                </a:solidFill>
              </a:rPr>
              <a:t>coplanarity</a:t>
            </a:r>
            <a:r>
              <a:rPr lang="zh-TW" altLang="en-US" sz="1000" dirty="0">
                <a:solidFill>
                  <a:schemeClr val="tx1">
                    <a:lumMod val="65000"/>
                    <a:lumOff val="35000"/>
                  </a:schemeClr>
                </a:solidFill>
              </a:rPr>
              <a:t> </a:t>
            </a:r>
            <a:r>
              <a:rPr lang="en-US" altLang="zh-TW" sz="1000" dirty="0">
                <a:solidFill>
                  <a:schemeClr val="tx1">
                    <a:lumMod val="65000"/>
                    <a:lumOff val="35000"/>
                  </a:schemeClr>
                </a:solidFill>
              </a:rPr>
              <a:t>fail</a:t>
            </a:r>
            <a:r>
              <a:rPr lang="zh-TW" altLang="en-US" sz="1000" dirty="0">
                <a:solidFill>
                  <a:schemeClr val="tx1">
                    <a:lumMod val="65000"/>
                    <a:lumOff val="35000"/>
                  </a:schemeClr>
                </a:solidFill>
              </a:rPr>
              <a:t> 就佔了 </a:t>
            </a:r>
            <a:r>
              <a:rPr lang="en-US" altLang="zh-TW" sz="1000" dirty="0">
                <a:solidFill>
                  <a:schemeClr val="tx1">
                    <a:lumMod val="65000"/>
                    <a:lumOff val="35000"/>
                  </a:schemeClr>
                </a:solidFill>
              </a:rPr>
              <a:t>6.4</a:t>
            </a:r>
            <a:r>
              <a:rPr lang="en-US" altLang="zh-TW" sz="1000" dirty="0" smtClean="0">
                <a:solidFill>
                  <a:schemeClr val="tx1">
                    <a:lumMod val="65000"/>
                    <a:lumOff val="35000"/>
                  </a:schemeClr>
                </a:solidFill>
              </a:rPr>
              <a:t>%</a:t>
            </a:r>
          </a:p>
          <a:p>
            <a:pPr>
              <a:lnSpc>
                <a:spcPts val="1400"/>
              </a:lnSpc>
            </a:pPr>
            <a:r>
              <a:rPr lang="en-US" altLang="zh-TW" sz="1000" dirty="0" smtClean="0">
                <a:solidFill>
                  <a:schemeClr val="tx1">
                    <a:lumMod val="65000"/>
                    <a:lumOff val="35000"/>
                  </a:schemeClr>
                </a:solidFill>
              </a:rPr>
              <a:t>2. </a:t>
            </a:r>
            <a:r>
              <a:rPr lang="zh-TW" altLang="en-US" sz="1000" dirty="0" smtClean="0">
                <a:solidFill>
                  <a:schemeClr val="tx1">
                    <a:lumMod val="65000"/>
                    <a:lumOff val="35000"/>
                  </a:schemeClr>
                </a:solidFill>
              </a:rPr>
              <a:t>因 </a:t>
            </a:r>
            <a:r>
              <a:rPr lang="en-US" altLang="zh-TW" sz="1000" dirty="0" err="1" smtClean="0">
                <a:solidFill>
                  <a:schemeClr val="tx1">
                    <a:lumMod val="65000"/>
                    <a:lumOff val="35000"/>
                  </a:schemeClr>
                </a:solidFill>
              </a:rPr>
              <a:t>coplanarity</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fail</a:t>
            </a:r>
            <a:r>
              <a:rPr lang="zh-TW" altLang="en-US" sz="1000" dirty="0" smtClean="0">
                <a:solidFill>
                  <a:schemeClr val="tx1">
                    <a:lumMod val="65000"/>
                    <a:lumOff val="35000"/>
                  </a:schemeClr>
                </a:solidFill>
              </a:rPr>
              <a:t> 導致的扣量</a:t>
            </a:r>
            <a:endParaRPr lang="zh-TW" altLang="en-US" sz="1000" dirty="0">
              <a:solidFill>
                <a:schemeClr val="tx1">
                  <a:lumMod val="65000"/>
                  <a:lumOff val="35000"/>
                </a:schemeClr>
              </a:solidFill>
            </a:endParaRPr>
          </a:p>
        </p:txBody>
      </p:sp>
      <p:sp>
        <p:nvSpPr>
          <p:cNvPr id="38" name="流程圖: 接點 37"/>
          <p:cNvSpPr/>
          <p:nvPr/>
        </p:nvSpPr>
        <p:spPr>
          <a:xfrm>
            <a:off x="478997" y="3410987"/>
            <a:ext cx="612000" cy="612000"/>
          </a:xfrm>
          <a:prstGeom prst="flowChartConnector">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39" name="文字方塊 38"/>
          <p:cNvSpPr txBox="1"/>
          <p:nvPr/>
        </p:nvSpPr>
        <p:spPr>
          <a:xfrm>
            <a:off x="516169" y="3455377"/>
            <a:ext cx="543739" cy="523220"/>
          </a:xfrm>
          <a:prstGeom prst="rect">
            <a:avLst/>
          </a:prstGeom>
          <a:noFill/>
        </p:spPr>
        <p:txBody>
          <a:bodyPr wrap="none" rtlCol="0">
            <a:spAutoFit/>
          </a:bodyPr>
          <a:lstStyle/>
          <a:p>
            <a:pPr algn="ctr"/>
            <a:r>
              <a:rPr lang="en-US" altLang="zh-TW" sz="1400" b="1" dirty="0" smtClean="0">
                <a:solidFill>
                  <a:schemeClr val="accent5">
                    <a:lumMod val="75000"/>
                  </a:schemeClr>
                </a:solidFill>
              </a:rPr>
              <a:t>NPI</a:t>
            </a:r>
          </a:p>
          <a:p>
            <a:pPr algn="ctr"/>
            <a:r>
              <a:rPr lang="zh-TW" altLang="en-US" sz="1400" b="1" dirty="0">
                <a:solidFill>
                  <a:schemeClr val="accent5">
                    <a:lumMod val="75000"/>
                  </a:schemeClr>
                </a:solidFill>
              </a:rPr>
              <a:t>導入</a:t>
            </a:r>
          </a:p>
        </p:txBody>
      </p:sp>
      <p:sp>
        <p:nvSpPr>
          <p:cNvPr id="40" name="文字方塊 39"/>
          <p:cNvSpPr txBox="1"/>
          <p:nvPr/>
        </p:nvSpPr>
        <p:spPr>
          <a:xfrm>
            <a:off x="1353558" y="3306785"/>
            <a:ext cx="647934" cy="307777"/>
          </a:xfrm>
          <a:prstGeom prst="rect">
            <a:avLst/>
          </a:prstGeom>
          <a:noFill/>
        </p:spPr>
        <p:txBody>
          <a:bodyPr wrap="none" rtlCol="0">
            <a:spAutoFit/>
          </a:bodyPr>
          <a:lstStyle/>
          <a:p>
            <a:r>
              <a:rPr lang="en-US" altLang="zh-TW" sz="1400" b="1" dirty="0" smtClean="0"/>
              <a:t>AS</a:t>
            </a:r>
            <a:r>
              <a:rPr lang="zh-TW" altLang="en-US" sz="1400" b="1" dirty="0" smtClean="0"/>
              <a:t> </a:t>
            </a:r>
            <a:r>
              <a:rPr lang="en-US" altLang="zh-TW" sz="1400" b="1" dirty="0" smtClean="0"/>
              <a:t>IS</a:t>
            </a:r>
            <a:endParaRPr lang="zh-TW" altLang="en-US" sz="1400" b="1" dirty="0"/>
          </a:p>
        </p:txBody>
      </p:sp>
      <p:sp>
        <p:nvSpPr>
          <p:cNvPr id="41" name="文字方塊 40"/>
          <p:cNvSpPr txBox="1"/>
          <p:nvPr/>
        </p:nvSpPr>
        <p:spPr>
          <a:xfrm>
            <a:off x="1349871" y="3901526"/>
            <a:ext cx="715902" cy="307777"/>
          </a:xfrm>
          <a:prstGeom prst="rect">
            <a:avLst/>
          </a:prstGeom>
          <a:noFill/>
        </p:spPr>
        <p:txBody>
          <a:bodyPr wrap="none" rtlCol="0">
            <a:spAutoFit/>
          </a:bodyPr>
          <a:lstStyle/>
          <a:p>
            <a:r>
              <a:rPr lang="en-US" altLang="zh-TW" sz="1400" b="1" dirty="0" smtClean="0"/>
              <a:t>TO</a:t>
            </a:r>
            <a:r>
              <a:rPr lang="zh-TW" altLang="en-US" sz="1400" b="1" dirty="0" smtClean="0"/>
              <a:t> </a:t>
            </a:r>
            <a:r>
              <a:rPr lang="en-US" altLang="zh-TW" sz="1400" b="1" dirty="0" smtClean="0"/>
              <a:t>BE</a:t>
            </a:r>
            <a:endParaRPr lang="zh-TW" altLang="en-US" sz="1400" b="1" dirty="0"/>
          </a:p>
        </p:txBody>
      </p:sp>
      <p:sp>
        <p:nvSpPr>
          <p:cNvPr id="42" name="矩形 41"/>
          <p:cNvSpPr/>
          <p:nvPr/>
        </p:nvSpPr>
        <p:spPr>
          <a:xfrm>
            <a:off x="2065773" y="3306785"/>
            <a:ext cx="1431802" cy="307777"/>
          </a:xfrm>
          <a:prstGeom prst="rect">
            <a:avLst/>
          </a:prstGeom>
        </p:spPr>
        <p:txBody>
          <a:bodyPr wrap="none">
            <a:spAutoFit/>
          </a:bodyPr>
          <a:lstStyle/>
          <a:p>
            <a:r>
              <a:rPr lang="zh-TW" altLang="en-US" sz="1400" b="1" dirty="0" smtClean="0"/>
              <a:t>結構</a:t>
            </a:r>
            <a:r>
              <a:rPr lang="en-US" altLang="zh-TW" sz="1400" b="1" dirty="0" smtClean="0"/>
              <a:t>/</a:t>
            </a:r>
            <a:r>
              <a:rPr lang="zh-TW" altLang="en-US" sz="1400" b="1" dirty="0" smtClean="0"/>
              <a:t>材料</a:t>
            </a:r>
            <a:r>
              <a:rPr lang="en-US" altLang="zh-TW" sz="1400" b="1" dirty="0" smtClean="0"/>
              <a:t>/</a:t>
            </a:r>
            <a:r>
              <a:rPr lang="zh-TW" altLang="en-US" sz="1400" b="1" dirty="0" smtClean="0"/>
              <a:t>參數</a:t>
            </a:r>
            <a:endParaRPr lang="zh-TW" altLang="en-US" sz="1400" b="1" dirty="0"/>
          </a:p>
        </p:txBody>
      </p:sp>
      <p:sp>
        <p:nvSpPr>
          <p:cNvPr id="43" name="矩形 42"/>
          <p:cNvSpPr/>
          <p:nvPr/>
        </p:nvSpPr>
        <p:spPr>
          <a:xfrm>
            <a:off x="2065773" y="3897863"/>
            <a:ext cx="1431802" cy="307777"/>
          </a:xfrm>
          <a:prstGeom prst="rect">
            <a:avLst/>
          </a:prstGeom>
        </p:spPr>
        <p:txBody>
          <a:bodyPr wrap="none">
            <a:spAutoFit/>
          </a:bodyPr>
          <a:lstStyle/>
          <a:p>
            <a:r>
              <a:rPr lang="zh-TW" altLang="en-US" sz="1400" b="1" dirty="0" smtClean="0"/>
              <a:t>結構</a:t>
            </a:r>
            <a:r>
              <a:rPr lang="en-US" altLang="zh-TW" sz="1400" b="1" dirty="0" smtClean="0"/>
              <a:t>/</a:t>
            </a:r>
            <a:r>
              <a:rPr lang="zh-TW" altLang="en-US" sz="1400" b="1" dirty="0" smtClean="0"/>
              <a:t>材料</a:t>
            </a:r>
            <a:r>
              <a:rPr lang="en-US" altLang="zh-TW" sz="1400" b="1" dirty="0" smtClean="0"/>
              <a:t>/</a:t>
            </a:r>
            <a:r>
              <a:rPr lang="zh-TW" altLang="en-US" sz="1400" b="1" dirty="0" smtClean="0"/>
              <a:t>參數</a:t>
            </a:r>
            <a:endParaRPr lang="zh-TW" altLang="en-US" sz="1400" b="1" dirty="0"/>
          </a:p>
        </p:txBody>
      </p:sp>
      <p:sp>
        <p:nvSpPr>
          <p:cNvPr id="44" name="矩形 43"/>
          <p:cNvSpPr/>
          <p:nvPr/>
        </p:nvSpPr>
        <p:spPr>
          <a:xfrm>
            <a:off x="3822438" y="3306223"/>
            <a:ext cx="1960473" cy="307777"/>
          </a:xfrm>
          <a:prstGeom prst="rect">
            <a:avLst/>
          </a:prstGeom>
        </p:spPr>
        <p:txBody>
          <a:bodyPr wrap="none">
            <a:spAutoFit/>
          </a:bodyPr>
          <a:lstStyle/>
          <a:p>
            <a:r>
              <a:rPr lang="zh-TW" altLang="en-US" sz="1400" b="1" dirty="0" smtClean="0"/>
              <a:t>人工經驗 </a:t>
            </a:r>
            <a:r>
              <a:rPr lang="en-US" altLang="zh-TW" sz="1400" b="1" dirty="0" smtClean="0"/>
              <a:t>+</a:t>
            </a:r>
            <a:r>
              <a:rPr lang="zh-TW" altLang="en-US" sz="1400" b="1" dirty="0" smtClean="0"/>
              <a:t> </a:t>
            </a:r>
            <a:r>
              <a:rPr lang="en-US" altLang="zh-TW" sz="1400" b="1" dirty="0" smtClean="0"/>
              <a:t>LAB</a:t>
            </a:r>
            <a:r>
              <a:rPr lang="zh-TW" altLang="en-US" sz="1400" b="1" dirty="0" smtClean="0"/>
              <a:t> 預測</a:t>
            </a:r>
            <a:endParaRPr lang="zh-TW" altLang="en-US" sz="1400" b="1" dirty="0"/>
          </a:p>
        </p:txBody>
      </p:sp>
      <p:sp>
        <p:nvSpPr>
          <p:cNvPr id="45" name="文字方塊 44"/>
          <p:cNvSpPr txBox="1"/>
          <p:nvPr/>
        </p:nvSpPr>
        <p:spPr>
          <a:xfrm>
            <a:off x="3453792" y="3308908"/>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6" name="文字方塊 45"/>
          <p:cNvSpPr txBox="1"/>
          <p:nvPr/>
        </p:nvSpPr>
        <p:spPr>
          <a:xfrm>
            <a:off x="3453792" y="3899418"/>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7" name="矩形 46"/>
          <p:cNvSpPr/>
          <p:nvPr/>
        </p:nvSpPr>
        <p:spPr>
          <a:xfrm>
            <a:off x="3822438" y="3897862"/>
            <a:ext cx="2238113" cy="307777"/>
          </a:xfrm>
          <a:prstGeom prst="rect">
            <a:avLst/>
          </a:prstGeom>
        </p:spPr>
        <p:txBody>
          <a:bodyPr wrap="none">
            <a:spAutoFit/>
          </a:bodyPr>
          <a:lstStyle/>
          <a:p>
            <a:r>
              <a:rPr lang="en-US" altLang="zh-TW" sz="1400" b="1" dirty="0" smtClean="0"/>
              <a:t>AI</a:t>
            </a:r>
            <a:r>
              <a:rPr lang="zh-TW" altLang="en-US" sz="1400" b="1" dirty="0" smtClean="0"/>
              <a:t>模型預測 </a:t>
            </a:r>
            <a:r>
              <a:rPr lang="en-US" altLang="zh-TW" sz="1400" b="1" dirty="0" smtClean="0"/>
              <a:t>+ </a:t>
            </a:r>
            <a:r>
              <a:rPr lang="zh-TW" altLang="en-US" sz="1400" b="1" dirty="0" smtClean="0"/>
              <a:t>參數最佳化</a:t>
            </a:r>
          </a:p>
        </p:txBody>
      </p:sp>
      <p:sp>
        <p:nvSpPr>
          <p:cNvPr id="48" name="文字方塊 47"/>
          <p:cNvSpPr txBox="1"/>
          <p:nvPr/>
        </p:nvSpPr>
        <p:spPr>
          <a:xfrm>
            <a:off x="5789791" y="3321116"/>
            <a:ext cx="364202" cy="307777"/>
          </a:xfrm>
          <a:prstGeom prst="rect">
            <a:avLst/>
          </a:prstGeom>
          <a:noFill/>
        </p:spPr>
        <p:txBody>
          <a:bodyPr wrap="none" rtlCol="0">
            <a:spAutoFit/>
          </a:bodyPr>
          <a:lstStyle/>
          <a:p>
            <a:r>
              <a:rPr lang="zh-TW" altLang="en-US" sz="1400" b="1" dirty="0" smtClean="0"/>
              <a:t>→</a:t>
            </a:r>
            <a:endParaRPr lang="zh-TW" altLang="en-US" sz="1400" b="1" dirty="0"/>
          </a:p>
        </p:txBody>
      </p:sp>
      <p:sp>
        <p:nvSpPr>
          <p:cNvPr id="49" name="矩形 48"/>
          <p:cNvSpPr/>
          <p:nvPr/>
        </p:nvSpPr>
        <p:spPr>
          <a:xfrm>
            <a:off x="6239685" y="3302408"/>
            <a:ext cx="1858201" cy="307777"/>
          </a:xfrm>
          <a:prstGeom prst="rect">
            <a:avLst/>
          </a:prstGeom>
        </p:spPr>
        <p:txBody>
          <a:bodyPr wrap="none">
            <a:spAutoFit/>
          </a:bodyPr>
          <a:lstStyle/>
          <a:p>
            <a:r>
              <a:rPr lang="en-US" altLang="zh-TW" sz="1400" b="1" dirty="0" smtClean="0"/>
              <a:t>DoE</a:t>
            </a:r>
            <a:r>
              <a:rPr lang="zh-TW" altLang="en-US" sz="1400" b="1" dirty="0" smtClean="0"/>
              <a:t> 實驗結果及建議</a:t>
            </a:r>
            <a:endParaRPr lang="zh-TW" altLang="en-US" sz="1400" b="1" dirty="0"/>
          </a:p>
        </p:txBody>
      </p:sp>
      <p:cxnSp>
        <p:nvCxnSpPr>
          <p:cNvPr id="52" name="直線接點 51"/>
          <p:cNvCxnSpPr/>
          <p:nvPr/>
        </p:nvCxnSpPr>
        <p:spPr>
          <a:xfrm>
            <a:off x="3891983" y="3597427"/>
            <a:ext cx="4205903" cy="0"/>
          </a:xfrm>
          <a:prstGeom prst="line">
            <a:avLst/>
          </a:prstGeom>
          <a:ln w="19050">
            <a:solidFill>
              <a:srgbClr val="DC0000"/>
            </a:solidFill>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a:off x="6239685" y="2760496"/>
            <a:ext cx="2095445" cy="630942"/>
          </a:xfrm>
          <a:prstGeom prst="rect">
            <a:avLst/>
          </a:prstGeom>
          <a:noFill/>
          <a:ln>
            <a:noFill/>
          </a:ln>
        </p:spPr>
        <p:txBody>
          <a:bodyPr wrap="none" rtlCol="0">
            <a:spAutoFit/>
          </a:bodyPr>
          <a:lstStyle/>
          <a:p>
            <a:pPr>
              <a:lnSpc>
                <a:spcPts val="1400"/>
              </a:lnSpc>
            </a:pPr>
            <a:r>
              <a:rPr lang="zh-TW" altLang="en-US" sz="1000" dirty="0" smtClean="0">
                <a:solidFill>
                  <a:schemeClr val="tx1">
                    <a:lumMod val="65000"/>
                    <a:lumOff val="35000"/>
                  </a:schemeClr>
                </a:solidFill>
              </a:rPr>
              <a:t>材料採購等待平均時間 </a:t>
            </a:r>
            <a:r>
              <a:rPr lang="en-US" altLang="zh-TW" sz="1000" dirty="0" smtClean="0">
                <a:solidFill>
                  <a:schemeClr val="tx1">
                    <a:lumMod val="65000"/>
                    <a:lumOff val="35000"/>
                  </a:schemeClr>
                </a:solidFill>
              </a:rPr>
              <a:t>:</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3</a:t>
            </a:r>
            <a:r>
              <a:rPr lang="zh-TW" altLang="en-US" sz="1000" dirty="0" smtClean="0">
                <a:solidFill>
                  <a:schemeClr val="tx1">
                    <a:lumMod val="65000"/>
                    <a:lumOff val="35000"/>
                  </a:schemeClr>
                </a:solidFill>
              </a:rPr>
              <a:t> </a:t>
            </a:r>
            <a:r>
              <a:rPr lang="en-US" altLang="zh-TW" sz="1000" dirty="0" smtClean="0">
                <a:solidFill>
                  <a:schemeClr val="tx1">
                    <a:lumMod val="65000"/>
                    <a:lumOff val="35000"/>
                  </a:schemeClr>
                </a:solidFill>
              </a:rPr>
              <a:t>month</a:t>
            </a:r>
          </a:p>
          <a:p>
            <a:pPr>
              <a:lnSpc>
                <a:spcPts val="1400"/>
              </a:lnSpc>
            </a:pPr>
            <a:r>
              <a:rPr lang="zh-TW" altLang="en-US" sz="1000" dirty="0" smtClean="0">
                <a:solidFill>
                  <a:schemeClr val="tx1">
                    <a:lumMod val="65000"/>
                    <a:lumOff val="35000"/>
                  </a:schemeClr>
                </a:solidFill>
              </a:rPr>
              <a:t>待 </a:t>
            </a:r>
            <a:r>
              <a:rPr lang="en-US" altLang="zh-TW" sz="1000" dirty="0" smtClean="0">
                <a:solidFill>
                  <a:schemeClr val="tx1">
                    <a:lumMod val="65000"/>
                    <a:lumOff val="35000"/>
                  </a:schemeClr>
                </a:solidFill>
              </a:rPr>
              <a:t>DoE</a:t>
            </a:r>
            <a:r>
              <a:rPr lang="zh-TW" altLang="en-US" sz="1000" dirty="0" smtClean="0">
                <a:solidFill>
                  <a:schemeClr val="tx1">
                    <a:lumMod val="65000"/>
                    <a:lumOff val="35000"/>
                  </a:schemeClr>
                </a:solidFill>
              </a:rPr>
              <a:t> 平均</a:t>
            </a:r>
            <a:r>
              <a:rPr lang="zh-TW" altLang="en-US" sz="1000" dirty="0">
                <a:solidFill>
                  <a:schemeClr val="tx1">
                    <a:lumMod val="65000"/>
                    <a:lumOff val="35000"/>
                  </a:schemeClr>
                </a:solidFill>
              </a:rPr>
              <a:t>時間 </a:t>
            </a:r>
            <a:r>
              <a:rPr lang="en-US" altLang="zh-TW" sz="1000" dirty="0">
                <a:solidFill>
                  <a:schemeClr val="tx1">
                    <a:lumMod val="65000"/>
                    <a:lumOff val="35000"/>
                  </a:schemeClr>
                </a:solidFill>
              </a:rPr>
              <a:t>: 1 month</a:t>
            </a:r>
          </a:p>
          <a:p>
            <a:pPr>
              <a:lnSpc>
                <a:spcPts val="1400"/>
              </a:lnSpc>
            </a:pPr>
            <a:r>
              <a:rPr lang="zh-TW" altLang="en-US" sz="1000" dirty="0">
                <a:solidFill>
                  <a:schemeClr val="tx1">
                    <a:lumMod val="65000"/>
                    <a:lumOff val="35000"/>
                  </a:schemeClr>
                </a:solidFill>
              </a:rPr>
              <a:t>花費成本 </a:t>
            </a:r>
            <a:r>
              <a:rPr lang="en-US" altLang="zh-TW" sz="1000" dirty="0">
                <a:solidFill>
                  <a:schemeClr val="tx1">
                    <a:lumMod val="65000"/>
                    <a:lumOff val="35000"/>
                  </a:schemeClr>
                </a:solidFill>
              </a:rPr>
              <a:t>: </a:t>
            </a:r>
            <a:r>
              <a:rPr lang="zh-TW" altLang="en-US" sz="1000" dirty="0">
                <a:solidFill>
                  <a:schemeClr val="tx1">
                    <a:lumMod val="65000"/>
                    <a:lumOff val="35000"/>
                  </a:schemeClr>
                </a:solidFill>
              </a:rPr>
              <a:t>依工程師經驗選擇</a:t>
            </a:r>
            <a:r>
              <a:rPr lang="zh-TW" altLang="en-US" sz="1000" dirty="0" smtClean="0">
                <a:solidFill>
                  <a:schemeClr val="tx1">
                    <a:lumMod val="65000"/>
                    <a:lumOff val="35000"/>
                  </a:schemeClr>
                </a:solidFill>
              </a:rPr>
              <a:t>材料</a:t>
            </a:r>
            <a:endParaRPr lang="zh-TW" altLang="en-US" sz="1000" dirty="0">
              <a:solidFill>
                <a:schemeClr val="tx1">
                  <a:lumMod val="65000"/>
                  <a:lumOff val="35000"/>
                </a:schemeClr>
              </a:solidFill>
            </a:endParaRPr>
          </a:p>
        </p:txBody>
      </p:sp>
      <p:sp>
        <p:nvSpPr>
          <p:cNvPr id="55" name="文字方塊 54"/>
          <p:cNvSpPr txBox="1"/>
          <p:nvPr/>
        </p:nvSpPr>
        <p:spPr>
          <a:xfrm>
            <a:off x="3803245" y="3615225"/>
            <a:ext cx="2339102" cy="276999"/>
          </a:xfrm>
          <a:prstGeom prst="rect">
            <a:avLst/>
          </a:prstGeom>
          <a:noFill/>
        </p:spPr>
        <p:txBody>
          <a:bodyPr wrap="none" rtlCol="0">
            <a:spAutoFit/>
          </a:bodyPr>
          <a:lstStyle/>
          <a:p>
            <a:r>
              <a:rPr lang="zh-TW" altLang="en-US" sz="1200" b="1" dirty="0" smtClean="0">
                <a:solidFill>
                  <a:srgbClr val="DC0000"/>
                </a:solidFill>
              </a:rPr>
              <a:t>多次預測結果仍有過大誤差可能</a:t>
            </a:r>
            <a:endParaRPr lang="zh-TW" altLang="en-US" sz="1200" b="1" dirty="0">
              <a:solidFill>
                <a:srgbClr val="DC0000"/>
              </a:solidFill>
            </a:endParaRPr>
          </a:p>
        </p:txBody>
      </p:sp>
      <p:cxnSp>
        <p:nvCxnSpPr>
          <p:cNvPr id="56" name="直線接點 55"/>
          <p:cNvCxnSpPr/>
          <p:nvPr/>
        </p:nvCxnSpPr>
        <p:spPr>
          <a:xfrm>
            <a:off x="3855246" y="4189014"/>
            <a:ext cx="2172496"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57" name="文字方塊 56"/>
          <p:cNvSpPr txBox="1"/>
          <p:nvPr/>
        </p:nvSpPr>
        <p:spPr>
          <a:xfrm>
            <a:off x="5259401" y="4205639"/>
            <a:ext cx="859531" cy="276999"/>
          </a:xfrm>
          <a:prstGeom prst="rect">
            <a:avLst/>
          </a:prstGeom>
          <a:noFill/>
        </p:spPr>
        <p:txBody>
          <a:bodyPr wrap="none" rtlCol="0">
            <a:spAutoFit/>
          </a:bodyPr>
          <a:lstStyle/>
          <a:p>
            <a:r>
              <a:rPr lang="en-US" altLang="zh-TW" sz="1200" b="1" dirty="0" smtClean="0">
                <a:solidFill>
                  <a:schemeClr val="accent5">
                    <a:lumMod val="75000"/>
                  </a:schemeClr>
                </a:solidFill>
              </a:rPr>
              <a:t>AI</a:t>
            </a:r>
            <a:r>
              <a:rPr lang="zh-TW" altLang="en-US" sz="1200" b="1" dirty="0" smtClean="0">
                <a:solidFill>
                  <a:schemeClr val="accent5">
                    <a:lumMod val="75000"/>
                  </a:schemeClr>
                </a:solidFill>
              </a:rPr>
              <a:t> 的導入</a:t>
            </a:r>
            <a:endParaRPr lang="zh-TW" altLang="en-US" sz="1200" b="1" dirty="0">
              <a:solidFill>
                <a:schemeClr val="accent5">
                  <a:lumMod val="75000"/>
                </a:schemeClr>
              </a:solidFill>
            </a:endParaRPr>
          </a:p>
        </p:txBody>
      </p:sp>
      <p:sp>
        <p:nvSpPr>
          <p:cNvPr id="58" name="文字方塊 57"/>
          <p:cNvSpPr txBox="1"/>
          <p:nvPr/>
        </p:nvSpPr>
        <p:spPr>
          <a:xfrm>
            <a:off x="136525" y="3038560"/>
            <a:ext cx="1285929" cy="400110"/>
          </a:xfrm>
          <a:prstGeom prst="rect">
            <a:avLst/>
          </a:prstGeom>
          <a:noFill/>
        </p:spPr>
        <p:txBody>
          <a:bodyPr wrap="none" rtlCol="0">
            <a:spAutoFit/>
          </a:bodyPr>
          <a:lstStyle/>
          <a:p>
            <a:pPr algn="ctr"/>
            <a:r>
              <a:rPr lang="zh-TW" altLang="en-US" sz="1000" dirty="0" smtClean="0">
                <a:solidFill>
                  <a:schemeClr val="tx1">
                    <a:lumMod val="65000"/>
                    <a:lumOff val="35000"/>
                  </a:schemeClr>
                </a:solidFill>
              </a:rPr>
              <a:t>非</a:t>
            </a:r>
            <a:r>
              <a:rPr lang="zh-TW" altLang="en-US" sz="1000" dirty="0">
                <a:solidFill>
                  <a:schemeClr val="tx1">
                    <a:lumMod val="65000"/>
                    <a:lumOff val="35000"/>
                  </a:schemeClr>
                </a:solidFill>
              </a:rPr>
              <a:t> </a:t>
            </a:r>
            <a:r>
              <a:rPr lang="en-US" altLang="zh-TW" sz="1000" dirty="0" smtClean="0">
                <a:solidFill>
                  <a:schemeClr val="tx1">
                    <a:lumMod val="65000"/>
                    <a:lumOff val="35000"/>
                  </a:schemeClr>
                </a:solidFill>
              </a:rPr>
              <a:t>key</a:t>
            </a:r>
            <a:r>
              <a:rPr lang="zh-TW" altLang="en-US" sz="1000" dirty="0">
                <a:solidFill>
                  <a:schemeClr val="tx1">
                    <a:lumMod val="65000"/>
                    <a:lumOff val="35000"/>
                  </a:schemeClr>
                </a:solidFill>
              </a:rPr>
              <a:t> </a:t>
            </a:r>
            <a:r>
              <a:rPr lang="en-US" altLang="zh-TW" sz="1000" dirty="0" smtClean="0">
                <a:solidFill>
                  <a:schemeClr val="tx1">
                    <a:lumMod val="65000"/>
                    <a:lumOff val="35000"/>
                  </a:schemeClr>
                </a:solidFill>
              </a:rPr>
              <a:t>device</a:t>
            </a:r>
            <a:r>
              <a:rPr lang="zh-TW" altLang="en-US" sz="1000" dirty="0" smtClean="0">
                <a:solidFill>
                  <a:schemeClr val="tx1">
                    <a:lumMod val="65000"/>
                    <a:lumOff val="35000"/>
                  </a:schemeClr>
                </a:solidFill>
              </a:rPr>
              <a:t> 產品</a:t>
            </a:r>
            <a:endParaRPr lang="en-US" altLang="zh-TW" sz="1000" dirty="0" smtClean="0">
              <a:solidFill>
                <a:schemeClr val="tx1">
                  <a:lumMod val="65000"/>
                  <a:lumOff val="35000"/>
                </a:schemeClr>
              </a:solidFill>
            </a:endParaRPr>
          </a:p>
          <a:p>
            <a:pPr algn="ctr"/>
            <a:r>
              <a:rPr lang="en-US" altLang="zh-TW" sz="1000" dirty="0" smtClean="0">
                <a:solidFill>
                  <a:schemeClr val="tx1">
                    <a:lumMod val="65000"/>
                    <a:lumOff val="35000"/>
                  </a:schemeClr>
                </a:solidFill>
              </a:rPr>
              <a:t>(</a:t>
            </a:r>
            <a:r>
              <a:rPr lang="zh-TW" altLang="en-US" sz="1000" dirty="0" smtClean="0">
                <a:solidFill>
                  <a:schemeClr val="tx1">
                    <a:lumMod val="65000"/>
                    <a:lumOff val="35000"/>
                  </a:schemeClr>
                </a:solidFill>
              </a:rPr>
              <a:t>幾千顆</a:t>
            </a:r>
            <a:r>
              <a:rPr lang="en-US" altLang="zh-TW" sz="1000" dirty="0" smtClean="0">
                <a:solidFill>
                  <a:schemeClr val="tx1">
                    <a:lumMod val="65000"/>
                    <a:lumOff val="35000"/>
                  </a:schemeClr>
                </a:solidFill>
              </a:rPr>
              <a:t>)</a:t>
            </a:r>
            <a:endParaRPr lang="zh-TW" altLang="en-US" sz="1000" dirty="0">
              <a:solidFill>
                <a:schemeClr val="tx1">
                  <a:lumMod val="65000"/>
                  <a:lumOff val="35000"/>
                </a:schemeClr>
              </a:solidFill>
            </a:endParaRPr>
          </a:p>
        </p:txBody>
      </p:sp>
      <p:graphicFrame>
        <p:nvGraphicFramePr>
          <p:cNvPr id="60" name="圖表 59">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4147640582"/>
              </p:ext>
            </p:extLst>
          </p:nvPr>
        </p:nvGraphicFramePr>
        <p:xfrm>
          <a:off x="1361612" y="4531846"/>
          <a:ext cx="6028088" cy="1988353"/>
        </p:xfrm>
        <a:graphic>
          <a:graphicData uri="http://schemas.openxmlformats.org/drawingml/2006/chart">
            <c:chart xmlns:c="http://schemas.openxmlformats.org/drawingml/2006/chart" xmlns:r="http://schemas.openxmlformats.org/officeDocument/2006/relationships" r:id="rId6"/>
          </a:graphicData>
        </a:graphic>
      </p:graphicFrame>
      <p:sp>
        <p:nvSpPr>
          <p:cNvPr id="61" name="矩形 60">
            <a:extLst>
              <a:ext uri="{FF2B5EF4-FFF2-40B4-BE49-F238E27FC236}">
                <a16:creationId xmlns:a16="http://schemas.microsoft.com/office/drawing/2014/main" id="{9A95D768-F7B0-4138-A281-85EE67DE16F8}"/>
              </a:ext>
            </a:extLst>
          </p:cNvPr>
          <p:cNvSpPr/>
          <p:nvPr/>
        </p:nvSpPr>
        <p:spPr>
          <a:xfrm>
            <a:off x="1743537" y="5586153"/>
            <a:ext cx="3219161" cy="723208"/>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63" name="文字方塊 62"/>
          <p:cNvSpPr txBox="1"/>
          <p:nvPr/>
        </p:nvSpPr>
        <p:spPr>
          <a:xfrm>
            <a:off x="2591530" y="5287889"/>
            <a:ext cx="1523174" cy="307777"/>
          </a:xfrm>
          <a:prstGeom prst="rect">
            <a:avLst/>
          </a:prstGeom>
          <a:noFill/>
        </p:spPr>
        <p:txBody>
          <a:bodyPr wrap="none" rtlCol="0">
            <a:spAutoFit/>
          </a:bodyPr>
          <a:lstStyle/>
          <a:p>
            <a:r>
              <a:rPr lang="zh-TW" altLang="en-US" sz="1400" b="1" dirty="0" smtClean="0">
                <a:solidFill>
                  <a:srgbClr val="DC0000"/>
                </a:solidFill>
              </a:rPr>
              <a:t>符合規格僅 </a:t>
            </a:r>
            <a:r>
              <a:rPr lang="en-US" altLang="zh-TW" sz="1400" b="1" dirty="0" smtClean="0">
                <a:solidFill>
                  <a:srgbClr val="DC0000"/>
                </a:solidFill>
              </a:rPr>
              <a:t>11%</a:t>
            </a:r>
            <a:endParaRPr lang="zh-TW" altLang="en-US" sz="1400" b="1" dirty="0">
              <a:solidFill>
                <a:srgbClr val="DC0000"/>
              </a:solidFill>
            </a:endParaRPr>
          </a:p>
        </p:txBody>
      </p:sp>
      <p:sp>
        <p:nvSpPr>
          <p:cNvPr id="66" name="流程圖: 接點 65"/>
          <p:cNvSpPr/>
          <p:nvPr/>
        </p:nvSpPr>
        <p:spPr>
          <a:xfrm>
            <a:off x="8542331" y="3992878"/>
            <a:ext cx="612000" cy="612000"/>
          </a:xfrm>
          <a:prstGeom prst="flowChartConnector">
            <a:avLst/>
          </a:prstGeom>
          <a:solidFill>
            <a:srgbClr val="EBF5E6"/>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67" name="文字方塊 66"/>
          <p:cNvSpPr txBox="1"/>
          <p:nvPr/>
        </p:nvSpPr>
        <p:spPr>
          <a:xfrm>
            <a:off x="8576125" y="4140429"/>
            <a:ext cx="543739" cy="307777"/>
          </a:xfrm>
          <a:prstGeom prst="rect">
            <a:avLst/>
          </a:prstGeom>
          <a:noFill/>
        </p:spPr>
        <p:txBody>
          <a:bodyPr wrap="none" rtlCol="0">
            <a:spAutoFit/>
          </a:bodyPr>
          <a:lstStyle/>
          <a:p>
            <a:r>
              <a:rPr lang="zh-TW" altLang="en-US" sz="1400" b="1" smtClean="0">
                <a:solidFill>
                  <a:srgbClr val="006600"/>
                </a:solidFill>
              </a:rPr>
              <a:t>目標</a:t>
            </a:r>
            <a:endParaRPr lang="zh-TW" altLang="en-US" sz="1400" b="1" dirty="0">
              <a:solidFill>
                <a:srgbClr val="006600"/>
              </a:solidFill>
            </a:endParaRPr>
          </a:p>
        </p:txBody>
      </p:sp>
      <p:sp>
        <p:nvSpPr>
          <p:cNvPr id="70" name="文字方塊 69"/>
          <p:cNvSpPr txBox="1"/>
          <p:nvPr/>
        </p:nvSpPr>
        <p:spPr>
          <a:xfrm>
            <a:off x="8539967" y="4713627"/>
            <a:ext cx="1577676" cy="400110"/>
          </a:xfrm>
          <a:prstGeom prst="rect">
            <a:avLst/>
          </a:prstGeom>
          <a:noFill/>
        </p:spPr>
        <p:txBody>
          <a:bodyPr wrap="none" rtlCol="0">
            <a:spAutoFit/>
          </a:bodyPr>
          <a:lstStyle/>
          <a:p>
            <a:r>
              <a:rPr lang="en-US" altLang="zh-TW" sz="1200" b="1" dirty="0" smtClean="0">
                <a:solidFill>
                  <a:srgbClr val="006600"/>
                </a:solidFill>
              </a:rPr>
              <a:t>AI</a:t>
            </a:r>
            <a:r>
              <a:rPr lang="zh-TW" altLang="en-US" sz="1200" b="1" dirty="0" smtClean="0">
                <a:solidFill>
                  <a:srgbClr val="006600"/>
                </a:solidFill>
              </a:rPr>
              <a:t> 的</a:t>
            </a:r>
            <a:r>
              <a:rPr lang="zh-TW" altLang="en-US" sz="2000" b="1" dirty="0" smtClean="0">
                <a:solidFill>
                  <a:srgbClr val="006600"/>
                </a:solidFill>
              </a:rPr>
              <a:t>導入成功</a:t>
            </a:r>
            <a:endParaRPr lang="zh-TW" altLang="en-US" sz="2000" b="1" dirty="0">
              <a:solidFill>
                <a:srgbClr val="006600"/>
              </a:solidFill>
            </a:endParaRPr>
          </a:p>
        </p:txBody>
      </p:sp>
      <p:sp>
        <p:nvSpPr>
          <p:cNvPr id="71" name="文字方塊 70"/>
          <p:cNvSpPr txBox="1"/>
          <p:nvPr/>
        </p:nvSpPr>
        <p:spPr>
          <a:xfrm>
            <a:off x="8539967" y="5113737"/>
            <a:ext cx="3409908" cy="605294"/>
          </a:xfrm>
          <a:prstGeom prst="rect">
            <a:avLst/>
          </a:prstGeom>
          <a:noFill/>
        </p:spPr>
        <p:txBody>
          <a:bodyPr wrap="none" rtlCol="0">
            <a:spAutoFit/>
          </a:bodyPr>
          <a:lstStyle/>
          <a:p>
            <a:pPr marL="171450" indent="-171450">
              <a:lnSpc>
                <a:spcPts val="2000"/>
              </a:lnSpc>
              <a:buFont typeface="Arial" panose="020B0604020202020204" pitchFamily="34" charset="0"/>
              <a:buChar char="•"/>
            </a:pPr>
            <a:r>
              <a:rPr lang="zh-TW" altLang="en-US" sz="1050" dirty="0" smtClean="0">
                <a:solidFill>
                  <a:schemeClr val="tx1">
                    <a:lumMod val="65000"/>
                    <a:lumOff val="35000"/>
                  </a:schemeClr>
                </a:solidFill>
              </a:rPr>
              <a:t>預測誤差值符合規則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人工</a:t>
            </a:r>
            <a:r>
              <a:rPr lang="zh-TW" altLang="en-US" sz="1050" dirty="0">
                <a:solidFill>
                  <a:schemeClr val="tx1">
                    <a:lumMod val="65000"/>
                    <a:lumOff val="35000"/>
                  </a:schemeClr>
                </a:solidFill>
              </a:rPr>
              <a:t>經驗</a:t>
            </a:r>
            <a:r>
              <a:rPr lang="zh-TW" altLang="en-US" sz="1050" dirty="0" smtClean="0">
                <a:solidFill>
                  <a:schemeClr val="tx1">
                    <a:lumMod val="65000"/>
                    <a:lumOff val="35000"/>
                  </a:schemeClr>
                </a:solidFill>
              </a:rPr>
              <a:t>預測 </a:t>
            </a:r>
            <a:r>
              <a:rPr lang="en-US" altLang="zh-TW" sz="1050" dirty="0" smtClean="0">
                <a:solidFill>
                  <a:schemeClr val="tx1">
                    <a:lumMod val="65000"/>
                    <a:lumOff val="35000"/>
                  </a:schemeClr>
                </a:solidFill>
              </a:rPr>
              <a:t>11%</a:t>
            </a:r>
            <a:r>
              <a:rPr lang="zh-TW" altLang="en-US" sz="1050" dirty="0" smtClean="0">
                <a:solidFill>
                  <a:schemeClr val="tx1">
                    <a:lumMod val="65000"/>
                    <a:lumOff val="35000"/>
                  </a:schemeClr>
                </a:solidFill>
              </a:rPr>
              <a:t> → </a:t>
            </a:r>
            <a:r>
              <a:rPr lang="en-US" altLang="zh-TW" sz="1400" b="1" dirty="0" smtClean="0">
                <a:solidFill>
                  <a:srgbClr val="006600"/>
                </a:solidFill>
              </a:rPr>
              <a:t>60%</a:t>
            </a:r>
          </a:p>
          <a:p>
            <a:pPr marL="171450" indent="-171450">
              <a:lnSpc>
                <a:spcPts val="2000"/>
              </a:lnSpc>
              <a:buFont typeface="Arial" panose="020B0604020202020204" pitchFamily="34" charset="0"/>
              <a:buChar char="•"/>
            </a:pPr>
            <a:r>
              <a:rPr lang="en-US" altLang="zh-TW" sz="1100" dirty="0" smtClean="0">
                <a:solidFill>
                  <a:schemeClr val="tx1">
                    <a:lumMod val="65000"/>
                    <a:lumOff val="35000"/>
                  </a:schemeClr>
                </a:solidFill>
              </a:rPr>
              <a:t>NPI</a:t>
            </a:r>
            <a:r>
              <a:rPr lang="zh-TW" altLang="en-US" sz="1100" dirty="0" smtClean="0">
                <a:solidFill>
                  <a:schemeClr val="tx1">
                    <a:lumMod val="65000"/>
                    <a:lumOff val="35000"/>
                  </a:schemeClr>
                </a:solidFill>
              </a:rPr>
              <a:t> 額外</a:t>
            </a:r>
            <a:r>
              <a:rPr lang="zh-TW" altLang="en-US" sz="1100" dirty="0">
                <a:solidFill>
                  <a:schemeClr val="tx1">
                    <a:lumMod val="65000"/>
                    <a:lumOff val="35000"/>
                  </a:schemeClr>
                </a:solidFill>
              </a:rPr>
              <a:t>生產</a:t>
            </a:r>
            <a:r>
              <a:rPr lang="zh-TW" altLang="en-US" sz="1100" dirty="0" smtClean="0">
                <a:solidFill>
                  <a:schemeClr val="tx1">
                    <a:lumMod val="65000"/>
                    <a:lumOff val="35000"/>
                  </a:schemeClr>
                </a:solidFill>
              </a:rPr>
              <a:t>成本、時間 </a:t>
            </a:r>
            <a:r>
              <a:rPr lang="zh-TW" altLang="en-US" sz="1400" b="1" dirty="0" smtClean="0">
                <a:solidFill>
                  <a:srgbClr val="006600"/>
                </a:solidFill>
              </a:rPr>
              <a:t>↓ </a:t>
            </a:r>
            <a:r>
              <a:rPr lang="en-US" altLang="zh-TW" sz="1400" b="1" dirty="0" smtClean="0">
                <a:solidFill>
                  <a:srgbClr val="006600"/>
                </a:solidFill>
              </a:rPr>
              <a:t>50%</a:t>
            </a:r>
            <a:endParaRPr lang="zh-TW" altLang="en-US" sz="1400" b="1" dirty="0">
              <a:solidFill>
                <a:srgbClr val="006600"/>
              </a:solidFill>
            </a:endParaRPr>
          </a:p>
        </p:txBody>
      </p:sp>
      <p:cxnSp>
        <p:nvCxnSpPr>
          <p:cNvPr id="73" name="肘形接點 72"/>
          <p:cNvCxnSpPr>
            <a:stCxn id="55" idx="3"/>
          </p:cNvCxnSpPr>
          <p:nvPr/>
        </p:nvCxnSpPr>
        <p:spPr>
          <a:xfrm>
            <a:off x="6142347" y="3753725"/>
            <a:ext cx="412290" cy="1028995"/>
          </a:xfrm>
          <a:prstGeom prst="bentConnector2">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字方塊 73"/>
          <p:cNvSpPr txBox="1"/>
          <p:nvPr/>
        </p:nvSpPr>
        <p:spPr>
          <a:xfrm>
            <a:off x="8964914" y="2070329"/>
            <a:ext cx="2339102" cy="276999"/>
          </a:xfrm>
          <a:prstGeom prst="rect">
            <a:avLst/>
          </a:prstGeom>
          <a:noFill/>
        </p:spPr>
        <p:txBody>
          <a:bodyPr wrap="none" rtlCol="0">
            <a:spAutoFit/>
          </a:bodyPr>
          <a:lstStyle/>
          <a:p>
            <a:r>
              <a:rPr lang="zh-TW" altLang="en-US" sz="1200" b="1" dirty="0"/>
              <a:t>影響後續上板成功率</a:t>
            </a:r>
            <a:r>
              <a:rPr lang="zh-TW" altLang="en-US" sz="1200" b="1" dirty="0" smtClean="0"/>
              <a:t>、出貨時間</a:t>
            </a:r>
            <a:endParaRPr lang="zh-TW" altLang="en-US" sz="1200" b="1" dirty="0"/>
          </a:p>
        </p:txBody>
      </p:sp>
    </p:spTree>
    <p:extLst>
      <p:ext uri="{BB962C8B-B14F-4D97-AF65-F5344CB8AC3E}">
        <p14:creationId xmlns:p14="http://schemas.microsoft.com/office/powerpoint/2010/main" val="3612634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nvPr>
        </p:nvGraphicFramePr>
        <p:xfrm>
          <a:off x="1018261" y="1120111"/>
          <a:ext cx="10094096" cy="2321490"/>
        </p:xfrm>
        <a:graphic>
          <a:graphicData uri="http://schemas.openxmlformats.org/drawingml/2006/table">
            <a:tbl>
              <a:tblPr firstRow="1" bandRow="1">
                <a:tableStyleId>{7DF18680-E054-41AD-8BC1-D1AEF772440D}</a:tableStyleId>
              </a:tblPr>
              <a:tblGrid>
                <a:gridCol w="2029739">
                  <a:extLst>
                    <a:ext uri="{9D8B030D-6E8A-4147-A177-3AD203B41FA5}">
                      <a16:colId xmlns:a16="http://schemas.microsoft.com/office/drawing/2014/main" val="20000"/>
                    </a:ext>
                  </a:extLst>
                </a:gridCol>
                <a:gridCol w="3017309">
                  <a:extLst>
                    <a:ext uri="{9D8B030D-6E8A-4147-A177-3AD203B41FA5}">
                      <a16:colId xmlns:a16="http://schemas.microsoft.com/office/drawing/2014/main" val="20001"/>
                    </a:ext>
                  </a:extLst>
                </a:gridCol>
                <a:gridCol w="2754226">
                  <a:extLst>
                    <a:ext uri="{9D8B030D-6E8A-4147-A177-3AD203B41FA5}">
                      <a16:colId xmlns:a16="http://schemas.microsoft.com/office/drawing/2014/main" val="20002"/>
                    </a:ext>
                  </a:extLst>
                </a:gridCol>
                <a:gridCol w="2292822">
                  <a:extLst>
                    <a:ext uri="{9D8B030D-6E8A-4147-A177-3AD203B41FA5}">
                      <a16:colId xmlns:a16="http://schemas.microsoft.com/office/drawing/2014/main" val="20003"/>
                    </a:ext>
                  </a:extLst>
                </a:gridCol>
              </a:tblGrid>
              <a:tr h="454235">
                <a:tc gridSpan="4">
                  <a:txBody>
                    <a:bodyPr/>
                    <a:lstStyle/>
                    <a:p>
                      <a:pPr algn="ctr"/>
                      <a:r>
                        <a:rPr lang="zh-TW" altLang="en-US" sz="2400" dirty="0">
                          <a:latin typeface="微軟正黑體" panose="020B0604030504040204" pitchFamily="34" charset="-120"/>
                          <a:ea typeface="微軟正黑體" panose="020B0604030504040204" pitchFamily="34" charset="-120"/>
                        </a:rPr>
                        <a:t>資料筆數</a:t>
                      </a:r>
                    </a:p>
                  </a:txBody>
                  <a:tcPr marL="113559" marR="113559" marT="56779" marB="56779">
                    <a:solidFill>
                      <a:srgbClr val="002060"/>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10000"/>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PKG Size</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30x30 ~ 50x50 mm</a:t>
                      </a: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50x50 ~ 70x70 mm</a:t>
                      </a:r>
                    </a:p>
                  </a:txBody>
                  <a:tcPr marL="113559" marR="113559" marT="56779" marB="56779">
                    <a:solidFill>
                      <a:srgbClr val="CFD5EA"/>
                    </a:solidFill>
                  </a:tcPr>
                </a:tc>
                <a:tc>
                  <a:txBody>
                    <a:bodyPr/>
                    <a:lstStyle/>
                    <a:p>
                      <a:pPr algn="ctr"/>
                      <a:r>
                        <a:rPr lang="en-US" altLang="zh-TW" sz="2000" b="1" dirty="0">
                          <a:latin typeface="微軟正黑體" panose="020B0604030504040204" pitchFamily="34" charset="-120"/>
                          <a:ea typeface="微軟正黑體" panose="020B0604030504040204" pitchFamily="34" charset="-120"/>
                        </a:rPr>
                        <a:t>Total</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extLst>
                  <a:ext uri="{0D108BD9-81ED-4DB2-BD59-A6C34878D82A}">
                    <a16:rowId xmlns:a16="http://schemas.microsoft.com/office/drawing/2014/main" val="10001"/>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2022</a:t>
                      </a:r>
                      <a:r>
                        <a:rPr lang="zh-TW" altLang="en-US" sz="2000" b="1" dirty="0">
                          <a:latin typeface="微軟正黑體" panose="020B0604030504040204" pitchFamily="34" charset="-120"/>
                          <a:ea typeface="微軟正黑體" panose="020B0604030504040204" pitchFamily="34" charset="-120"/>
                        </a:rPr>
                        <a:t> 以前</a:t>
                      </a: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187</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39</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226</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2"/>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2022 ~ 2024 </a:t>
                      </a:r>
                      <a:endParaRPr lang="zh-TW" altLang="en-US" sz="2000" b="1" dirty="0">
                        <a:latin typeface="微軟正黑體" panose="020B0604030504040204" pitchFamily="34" charset="-120"/>
                        <a:ea typeface="微軟正黑體" panose="020B0604030504040204" pitchFamily="34" charset="-120"/>
                      </a:endParaRPr>
                    </a:p>
                  </a:txBody>
                  <a:tcPr marL="113559" marR="113559" marT="56779" marB="56779">
                    <a:solidFill>
                      <a:srgbClr val="CFD5EA"/>
                    </a:solidFill>
                  </a:tcPr>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11</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46</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57</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3"/>
                  </a:ext>
                </a:extLst>
              </a:tr>
              <a:tr h="460543">
                <a:tc>
                  <a:txBody>
                    <a:bodyPr/>
                    <a:lstStyle/>
                    <a:p>
                      <a:pPr algn="ctr"/>
                      <a:r>
                        <a:rPr lang="en-US" altLang="zh-TW" sz="2000" b="1" dirty="0">
                          <a:latin typeface="微軟正黑體" panose="020B0604030504040204" pitchFamily="34" charset="-120"/>
                          <a:ea typeface="微軟正黑體" panose="020B0604030504040204" pitchFamily="34" charset="-120"/>
                        </a:rPr>
                        <a:t>Total</a:t>
                      </a: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198</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chemeClr val="tx1"/>
                          </a:solidFill>
                          <a:latin typeface="微軟正黑體" panose="020B0604030504040204" pitchFamily="34" charset="-120"/>
                          <a:ea typeface="微軟正黑體" panose="020B0604030504040204" pitchFamily="34" charset="-120"/>
                        </a:rPr>
                        <a:t>85</a:t>
                      </a:r>
                      <a:endParaRPr lang="zh-TW" altLang="en-US" sz="2000" b="1" dirty="0">
                        <a:solidFill>
                          <a:schemeClr val="tx1"/>
                        </a:solidFill>
                        <a:latin typeface="微軟正黑體" panose="020B0604030504040204" pitchFamily="34" charset="-120"/>
                        <a:ea typeface="微軟正黑體" panose="020B0604030504040204" pitchFamily="34" charset="-120"/>
                      </a:endParaRPr>
                    </a:p>
                  </a:txBody>
                  <a:tcPr marL="113559" marR="113559" marT="56779" marB="56779"/>
                </a:tc>
                <a:tc>
                  <a:txBody>
                    <a:bodyPr/>
                    <a:lstStyle/>
                    <a:p>
                      <a:pPr algn="ctr"/>
                      <a:r>
                        <a:rPr lang="en-US" altLang="zh-TW" sz="2000" b="1" dirty="0">
                          <a:solidFill>
                            <a:srgbClr val="0000FF"/>
                          </a:solidFill>
                          <a:latin typeface="微軟正黑體" panose="020B0604030504040204" pitchFamily="34" charset="-120"/>
                          <a:ea typeface="微軟正黑體" panose="020B0604030504040204" pitchFamily="34" charset="-120"/>
                        </a:rPr>
                        <a:t>283</a:t>
                      </a:r>
                      <a:endParaRPr lang="zh-TW" altLang="en-US" sz="2000" b="1" dirty="0">
                        <a:solidFill>
                          <a:srgbClr val="0000FF"/>
                        </a:solidFill>
                        <a:latin typeface="微軟正黑體" panose="020B0604030504040204" pitchFamily="34" charset="-120"/>
                        <a:ea typeface="微軟正黑體" panose="020B0604030504040204" pitchFamily="34" charset="-120"/>
                      </a:endParaRPr>
                    </a:p>
                  </a:txBody>
                  <a:tcPr marL="113559" marR="113559" marT="56779" marB="56779"/>
                </a:tc>
                <a:extLst>
                  <a:ext uri="{0D108BD9-81ED-4DB2-BD59-A6C34878D82A}">
                    <a16:rowId xmlns:a16="http://schemas.microsoft.com/office/drawing/2014/main" val="10004"/>
                  </a:ext>
                </a:extLst>
              </a:tr>
            </a:tbl>
          </a:graphicData>
        </a:graphic>
      </p:graphicFrame>
      <p:sp>
        <p:nvSpPr>
          <p:cNvPr id="5" name="文字方塊 4">
            <a:extLst>
              <a:ext uri="{FF2B5EF4-FFF2-40B4-BE49-F238E27FC236}">
                <a16:creationId xmlns:a16="http://schemas.microsoft.com/office/drawing/2014/main" id="{21C3A6C3-BA4F-4DC4-8C2C-85D40A6D8420}"/>
              </a:ext>
            </a:extLst>
          </p:cNvPr>
          <p:cNvSpPr txBox="1"/>
          <p:nvPr/>
        </p:nvSpPr>
        <p:spPr>
          <a:xfrm>
            <a:off x="169340" y="-7148"/>
            <a:ext cx="10943017"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資料集說明</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6" name="矩形 5">
            <a:extLst>
              <a:ext uri="{FF2B5EF4-FFF2-40B4-BE49-F238E27FC236}">
                <a16:creationId xmlns:a16="http://schemas.microsoft.com/office/drawing/2014/main" id="{E68069DB-57AF-4FBB-8046-EE33A479DB72}"/>
              </a:ext>
            </a:extLst>
          </p:cNvPr>
          <p:cNvSpPr/>
          <p:nvPr/>
        </p:nvSpPr>
        <p:spPr>
          <a:xfrm>
            <a:off x="8822266" y="2980731"/>
            <a:ext cx="2290091" cy="438742"/>
          </a:xfrm>
          <a:prstGeom prst="rect">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3" name="圖片 22">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3" name="文字方塊 2">
            <a:extLst>
              <a:ext uri="{FF2B5EF4-FFF2-40B4-BE49-F238E27FC236}">
                <a16:creationId xmlns:a16="http://schemas.microsoft.com/office/drawing/2014/main" id="{A85FC43F-F38C-46E5-93DB-4C9A2E61E751}"/>
              </a:ext>
            </a:extLst>
          </p:cNvPr>
          <p:cNvSpPr txBox="1"/>
          <p:nvPr/>
        </p:nvSpPr>
        <p:spPr>
          <a:xfrm>
            <a:off x="1018261" y="3840830"/>
            <a:ext cx="14140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示意圖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p>
        </p:txBody>
      </p:sp>
      <p:grpSp>
        <p:nvGrpSpPr>
          <p:cNvPr id="7" name="群組 6"/>
          <p:cNvGrpSpPr/>
          <p:nvPr/>
        </p:nvGrpSpPr>
        <p:grpSpPr>
          <a:xfrm>
            <a:off x="1806661" y="4426213"/>
            <a:ext cx="8573539" cy="1837575"/>
            <a:chOff x="2433198" y="4578614"/>
            <a:chExt cx="8573539" cy="1837575"/>
          </a:xfrm>
        </p:grpSpPr>
        <p:grpSp>
          <p:nvGrpSpPr>
            <p:cNvPr id="10" name="群組 9">
              <a:extLst>
                <a:ext uri="{FF2B5EF4-FFF2-40B4-BE49-F238E27FC236}">
                  <a16:creationId xmlns:a16="http://schemas.microsoft.com/office/drawing/2014/main" id="{4EE4945E-1B1A-4C04-91C1-C8FF99DD8599}"/>
                </a:ext>
              </a:extLst>
            </p:cNvPr>
            <p:cNvGrpSpPr/>
            <p:nvPr/>
          </p:nvGrpSpPr>
          <p:grpSpPr>
            <a:xfrm>
              <a:off x="2433198" y="4578614"/>
              <a:ext cx="1984248" cy="1837575"/>
              <a:chOff x="1620398" y="4299214"/>
              <a:chExt cx="1984248" cy="1837575"/>
            </a:xfrm>
          </p:grpSpPr>
          <p:pic>
            <p:nvPicPr>
              <p:cNvPr id="4" name="圖片 3">
                <a:extLst>
                  <a:ext uri="{FF2B5EF4-FFF2-40B4-BE49-F238E27FC236}">
                    <a16:creationId xmlns:a16="http://schemas.microsoft.com/office/drawing/2014/main" id="{D8C9D964-FB79-4114-94C9-9AF925E35E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90" r="2945"/>
              <a:stretch/>
            </p:blipFill>
            <p:spPr>
              <a:xfrm>
                <a:off x="1620398" y="4299214"/>
                <a:ext cx="1984248" cy="1440000"/>
              </a:xfrm>
              <a:prstGeom prst="rect">
                <a:avLst/>
              </a:prstGeom>
            </p:spPr>
          </p:pic>
          <p:sp>
            <p:nvSpPr>
              <p:cNvPr id="12" name="文字方塊 11">
                <a:extLst>
                  <a:ext uri="{FF2B5EF4-FFF2-40B4-BE49-F238E27FC236}">
                    <a16:creationId xmlns:a16="http://schemas.microsoft.com/office/drawing/2014/main" id="{B0C0D8D4-D9D4-49A0-B612-B409373EA2D8}"/>
                  </a:ext>
                </a:extLst>
              </p:cNvPr>
              <p:cNvSpPr txBox="1"/>
              <p:nvPr/>
            </p:nvSpPr>
            <p:spPr>
              <a:xfrm>
                <a:off x="2175544" y="5767457"/>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 * 30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3" name="群組 12">
              <a:extLst>
                <a:ext uri="{FF2B5EF4-FFF2-40B4-BE49-F238E27FC236}">
                  <a16:creationId xmlns:a16="http://schemas.microsoft.com/office/drawing/2014/main" id="{6BC0B442-80EF-4EDE-AF52-3333F7F5B591}"/>
                </a:ext>
              </a:extLst>
            </p:cNvPr>
            <p:cNvGrpSpPr/>
            <p:nvPr/>
          </p:nvGrpSpPr>
          <p:grpSpPr>
            <a:xfrm>
              <a:off x="9209457" y="4578614"/>
              <a:ext cx="1797280" cy="1837575"/>
              <a:chOff x="8396657" y="4299214"/>
              <a:chExt cx="1797280" cy="1837575"/>
            </a:xfrm>
          </p:grpSpPr>
          <p:sp>
            <p:nvSpPr>
              <p:cNvPr id="15" name="文字方塊 14">
                <a:extLst>
                  <a:ext uri="{FF2B5EF4-FFF2-40B4-BE49-F238E27FC236}">
                    <a16:creationId xmlns:a16="http://schemas.microsoft.com/office/drawing/2014/main" id="{F41250A5-4FEC-4847-8F39-625073AC0356}"/>
                  </a:ext>
                </a:extLst>
              </p:cNvPr>
              <p:cNvSpPr txBox="1"/>
              <p:nvPr/>
            </p:nvSpPr>
            <p:spPr>
              <a:xfrm>
                <a:off x="8959601" y="5767457"/>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70 * 70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32" name="群組 31">
                <a:extLst>
                  <a:ext uri="{FF2B5EF4-FFF2-40B4-BE49-F238E27FC236}">
                    <a16:creationId xmlns:a16="http://schemas.microsoft.com/office/drawing/2014/main" id="{04B44981-1645-486D-B272-31F6F0A063CA}"/>
                  </a:ext>
                </a:extLst>
              </p:cNvPr>
              <p:cNvGrpSpPr/>
              <p:nvPr/>
            </p:nvGrpSpPr>
            <p:grpSpPr>
              <a:xfrm>
                <a:off x="8396657" y="4299214"/>
                <a:ext cx="1797280" cy="1440000"/>
                <a:chOff x="8393336" y="4511798"/>
                <a:chExt cx="1797280" cy="1447667"/>
              </a:xfrm>
            </p:grpSpPr>
            <p:sp>
              <p:nvSpPr>
                <p:cNvPr id="28" name="左右中括弧 27">
                  <a:extLst>
                    <a:ext uri="{FF2B5EF4-FFF2-40B4-BE49-F238E27FC236}">
                      <a16:creationId xmlns:a16="http://schemas.microsoft.com/office/drawing/2014/main" id="{9C052BFF-FF99-4F11-A03B-6D7C9452D2A7}"/>
                    </a:ext>
                  </a:extLst>
                </p:cNvPr>
                <p:cNvSpPr/>
                <p:nvPr/>
              </p:nvSpPr>
              <p:spPr>
                <a:xfrm>
                  <a:off x="8660133" y="4573252"/>
                  <a:ext cx="144000" cy="1284624"/>
                </a:xfrm>
                <a:prstGeom prst="bracketPair">
                  <a:avLst/>
                </a:prstGeom>
                <a:ln w="952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4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20" name="圖片 19">
                  <a:extLst>
                    <a:ext uri="{FF2B5EF4-FFF2-40B4-BE49-F238E27FC236}">
                      <a16:creationId xmlns:a16="http://schemas.microsoft.com/office/drawing/2014/main" id="{4ADF8292-984B-42A4-AAAD-FE67B04D1B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7827" y="4511798"/>
                  <a:ext cx="1502789" cy="1447667"/>
                </a:xfrm>
                <a:prstGeom prst="rect">
                  <a:avLst/>
                </a:prstGeom>
              </p:spPr>
            </p:pic>
            <p:sp>
              <p:nvSpPr>
                <p:cNvPr id="31" name="文字方塊 30">
                  <a:extLst>
                    <a:ext uri="{FF2B5EF4-FFF2-40B4-BE49-F238E27FC236}">
                      <a16:creationId xmlns:a16="http://schemas.microsoft.com/office/drawing/2014/main" id="{B2AC8E2E-04BF-4792-9210-40370D9520F8}"/>
                    </a:ext>
                  </a:extLst>
                </p:cNvPr>
                <p:cNvSpPr txBox="1"/>
                <p:nvPr/>
              </p:nvSpPr>
              <p:spPr>
                <a:xfrm>
                  <a:off x="8393336" y="5014708"/>
                  <a:ext cx="338554" cy="401713"/>
                </a:xfrm>
                <a:prstGeom prst="rect">
                  <a:avLst/>
                </a:prstGeom>
                <a:noFill/>
              </p:spPr>
              <p:txBody>
                <a:bodyPr vert="eaVert"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70CM</a:t>
                  </a:r>
                  <a:endParaRPr kumimoji="0" lang="zh-TW" altLang="en-US" sz="10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grpSp>
          <p:nvGrpSpPr>
            <p:cNvPr id="21" name="群組 20">
              <a:extLst>
                <a:ext uri="{FF2B5EF4-FFF2-40B4-BE49-F238E27FC236}">
                  <a16:creationId xmlns:a16="http://schemas.microsoft.com/office/drawing/2014/main" id="{62EC339F-CF1E-48FE-9616-3A6DEB3C36A7}"/>
                </a:ext>
              </a:extLst>
            </p:cNvPr>
            <p:cNvGrpSpPr/>
            <p:nvPr/>
          </p:nvGrpSpPr>
          <p:grpSpPr>
            <a:xfrm>
              <a:off x="5920651" y="4578614"/>
              <a:ext cx="1785600" cy="1819719"/>
              <a:chOff x="5099245" y="4511798"/>
              <a:chExt cx="1785600" cy="1819719"/>
            </a:xfrm>
          </p:grpSpPr>
          <p:sp>
            <p:nvSpPr>
              <p:cNvPr id="22" name="文字方塊 21">
                <a:extLst>
                  <a:ext uri="{FF2B5EF4-FFF2-40B4-BE49-F238E27FC236}">
                    <a16:creationId xmlns:a16="http://schemas.microsoft.com/office/drawing/2014/main" id="{5C8102FA-AA10-4883-899F-3CBEF799CEE2}"/>
                  </a:ext>
                </a:extLst>
              </p:cNvPr>
              <p:cNvSpPr txBox="1"/>
              <p:nvPr/>
            </p:nvSpPr>
            <p:spPr>
              <a:xfrm>
                <a:off x="5555067" y="5962185"/>
                <a:ext cx="9589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50 * 70</a:t>
                </a:r>
                <a:endPar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24" name="圖片 23">
                <a:extLst>
                  <a:ext uri="{FF2B5EF4-FFF2-40B4-BE49-F238E27FC236}">
                    <a16:creationId xmlns:a16="http://schemas.microsoft.com/office/drawing/2014/main" id="{F8908624-0894-46F7-A12D-FA98C9D608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99245" y="4511798"/>
                <a:ext cx="1785600" cy="1440000"/>
              </a:xfrm>
              <a:prstGeom prst="rect">
                <a:avLst/>
              </a:prstGeom>
            </p:spPr>
          </p:pic>
        </p:grpSp>
      </p:grpSp>
    </p:spTree>
    <p:extLst>
      <p:ext uri="{BB962C8B-B14F-4D97-AF65-F5344CB8AC3E}">
        <p14:creationId xmlns:p14="http://schemas.microsoft.com/office/powerpoint/2010/main" val="2976254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字方塊 11">
            <a:extLst>
              <a:ext uri="{FF2B5EF4-FFF2-40B4-BE49-F238E27FC236}">
                <a16:creationId xmlns:a16="http://schemas.microsoft.com/office/drawing/2014/main" id="{3B40E0DE-A862-4CD4-8570-6067976460D7}"/>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資料集說明</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20" name="文字方塊 19"/>
          <p:cNvSpPr txBox="1"/>
          <p:nvPr/>
        </p:nvSpPr>
        <p:spPr>
          <a:xfrm>
            <a:off x="211454" y="1006705"/>
            <a:ext cx="5952976" cy="3365408"/>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資料來源：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GUI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System ( NSS )</a:t>
            </a:r>
          </a:p>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資料範圍</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size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30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30 ~ 70 x 70 mm</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type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HFC BGA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Heat-sink Flip-Chip Ball Grid Array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Run type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量產批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資料特徵數</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因子：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22</a:t>
            </a:r>
          </a:p>
          <a:p>
            <a:pPr marL="742950" marR="0" lvl="2"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因子：</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 Coplanarity )</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6" name="表格 5"/>
          <p:cNvGraphicFramePr>
            <a:graphicFrameLocks noGrp="1"/>
          </p:cNvGraphicFramePr>
          <p:nvPr>
            <p:extLst/>
          </p:nvPr>
        </p:nvGraphicFramePr>
        <p:xfrm>
          <a:off x="2500695" y="5730240"/>
          <a:ext cx="4680000" cy="975360"/>
        </p:xfrm>
        <a:graphic>
          <a:graphicData uri="http://schemas.openxmlformats.org/drawingml/2006/table">
            <a:tbl>
              <a:tblPr firstRow="1" bandRow="1">
                <a:tableStyleId>{2D5ABB26-0587-4C30-8999-92F81FD0307C}</a:tableStyleId>
              </a:tblPr>
              <a:tblGrid>
                <a:gridCol w="1595055">
                  <a:extLst>
                    <a:ext uri="{9D8B030D-6E8A-4147-A177-3AD203B41FA5}">
                      <a16:colId xmlns:a16="http://schemas.microsoft.com/office/drawing/2014/main" val="20000"/>
                    </a:ext>
                  </a:extLst>
                </a:gridCol>
                <a:gridCol w="1657350">
                  <a:extLst>
                    <a:ext uri="{9D8B030D-6E8A-4147-A177-3AD203B41FA5}">
                      <a16:colId xmlns:a16="http://schemas.microsoft.com/office/drawing/2014/main" val="20001"/>
                    </a:ext>
                  </a:extLst>
                </a:gridCol>
                <a:gridCol w="676275">
                  <a:extLst>
                    <a:ext uri="{9D8B030D-6E8A-4147-A177-3AD203B41FA5}">
                      <a16:colId xmlns:a16="http://schemas.microsoft.com/office/drawing/2014/main" val="132895405"/>
                    </a:ext>
                  </a:extLst>
                </a:gridCol>
                <a:gridCol w="751320">
                  <a:extLst>
                    <a:ext uri="{9D8B030D-6E8A-4147-A177-3AD203B41FA5}">
                      <a16:colId xmlns:a16="http://schemas.microsoft.com/office/drawing/2014/main" val="20002"/>
                    </a:ext>
                  </a:extLst>
                </a:gridCol>
              </a:tblGrid>
              <a:tr h="203009">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03009">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385723">
                          <a:alpha val="85098"/>
                        </a:srgbClr>
                      </a:solidFill>
                      <a:prstDash val="solid"/>
                      <a:round/>
                      <a:headEnd type="none" w="med" len="med"/>
                      <a:tailEnd type="none" w="med" len="med"/>
                    </a:lnL>
                    <a:lnR w="12700" cap="flat" cmpd="sng" algn="ctr">
                      <a:solidFill>
                        <a:srgbClr val="385723">
                          <a:alpha val="85098"/>
                        </a:srgbClr>
                      </a:solidFill>
                      <a:prstDash val="solid"/>
                      <a:round/>
                      <a:headEnd type="none" w="med" len="med"/>
                      <a:tailEnd type="none" w="med" len="med"/>
                    </a:lnR>
                    <a:lnT w="12700" cap="flat" cmpd="sng" algn="ctr">
                      <a:solidFill>
                        <a:srgbClr val="385723">
                          <a:alpha val="85098"/>
                        </a:srgbClr>
                      </a:solidFill>
                      <a:prstDash val="solid"/>
                      <a:round/>
                      <a:headEnd type="none" w="med" len="med"/>
                      <a:tailEnd type="none" w="med" len="med"/>
                    </a:lnT>
                    <a:lnB w="12700" cap="flat" cmpd="sng" algn="ctr">
                      <a:solidFill>
                        <a:srgbClr val="385723">
                          <a:alpha val="85098"/>
                        </a:srgb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aphicFrame>
        <p:nvGraphicFramePr>
          <p:cNvPr id="2" name="表格 1">
            <a:extLst>
              <a:ext uri="{FF2B5EF4-FFF2-40B4-BE49-F238E27FC236}">
                <a16:creationId xmlns:a16="http://schemas.microsoft.com/office/drawing/2014/main" id="{DE875BB3-9B22-4149-A607-9F42E4C647CE}"/>
              </a:ext>
            </a:extLst>
          </p:cNvPr>
          <p:cNvGraphicFramePr>
            <a:graphicFrameLocks noGrp="1"/>
          </p:cNvGraphicFramePr>
          <p:nvPr>
            <p:extLst/>
          </p:nvPr>
        </p:nvGraphicFramePr>
        <p:xfrm>
          <a:off x="2494013" y="5422710"/>
          <a:ext cx="4693363" cy="243840"/>
        </p:xfrm>
        <a:graphic>
          <a:graphicData uri="http://schemas.openxmlformats.org/drawingml/2006/table">
            <a:tbl>
              <a:tblPr firstRow="1" bandRow="1">
                <a:tableStyleId>{93296810-A885-4BE3-A3E7-6D5BEEA58F35}</a:tableStyleId>
              </a:tblPr>
              <a:tblGrid>
                <a:gridCol w="1611262">
                  <a:extLst>
                    <a:ext uri="{9D8B030D-6E8A-4147-A177-3AD203B41FA5}">
                      <a16:colId xmlns:a16="http://schemas.microsoft.com/office/drawing/2014/main" val="768444328"/>
                    </a:ext>
                  </a:extLst>
                </a:gridCol>
                <a:gridCol w="1638300">
                  <a:extLst>
                    <a:ext uri="{9D8B030D-6E8A-4147-A177-3AD203B41FA5}">
                      <a16:colId xmlns:a16="http://schemas.microsoft.com/office/drawing/2014/main" val="872696464"/>
                    </a:ext>
                  </a:extLst>
                </a:gridCol>
                <a:gridCol w="685800">
                  <a:extLst>
                    <a:ext uri="{9D8B030D-6E8A-4147-A177-3AD203B41FA5}">
                      <a16:colId xmlns:a16="http://schemas.microsoft.com/office/drawing/2014/main" val="2908514772"/>
                    </a:ext>
                  </a:extLst>
                </a:gridCol>
                <a:gridCol w="758001">
                  <a:extLst>
                    <a:ext uri="{9D8B030D-6E8A-4147-A177-3AD203B41FA5}">
                      <a16:colId xmlns:a16="http://schemas.microsoft.com/office/drawing/2014/main" val="2173981098"/>
                    </a:ext>
                  </a:extLst>
                </a:gridCol>
              </a:tblGrid>
              <a:tr h="203009">
                <a:tc>
                  <a:txBody>
                    <a:bodyPr/>
                    <a:lstStyle/>
                    <a:p>
                      <a:pPr algn="l"/>
                      <a:r>
                        <a:rPr lang="en-US" altLang="zh-TW" sz="1000" dirty="0">
                          <a:latin typeface="微軟正黑體" panose="020B0604030504040204" pitchFamily="34" charset="-120"/>
                          <a:ea typeface="微軟正黑體" panose="020B0604030504040204" pitchFamily="34" charset="-120"/>
                        </a:rPr>
                        <a:t>Material Factor (X)</a:t>
                      </a:r>
                      <a:endParaRPr lang="zh-TW" altLang="en-US" sz="1000" dirty="0">
                        <a:latin typeface="微軟正黑體" panose="020B0604030504040204" pitchFamily="34" charset="-120"/>
                        <a:ea typeface="微軟正黑體" panose="020B0604030504040204" pitchFamily="34" charset="-120"/>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85723">
                        <a:alpha val="85098"/>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385723">
                        <a:alpha val="85098"/>
                      </a:srgbClr>
                    </a:solidFill>
                  </a:tcPr>
                </a:tc>
                <a:extLst>
                  <a:ext uri="{0D108BD9-81ED-4DB2-BD59-A6C34878D82A}">
                    <a16:rowId xmlns:a16="http://schemas.microsoft.com/office/drawing/2014/main" val="510046209"/>
                  </a:ext>
                </a:extLst>
              </a:tr>
            </a:tbl>
          </a:graphicData>
        </a:graphic>
      </p:graphicFrame>
      <p:graphicFrame>
        <p:nvGraphicFramePr>
          <p:cNvPr id="8" name="表格 7">
            <a:extLst>
              <a:ext uri="{FF2B5EF4-FFF2-40B4-BE49-F238E27FC236}">
                <a16:creationId xmlns:a16="http://schemas.microsoft.com/office/drawing/2014/main" id="{1601D3B0-FFB8-4D6C-9F79-09B9BAC105E8}"/>
              </a:ext>
            </a:extLst>
          </p:cNvPr>
          <p:cNvGraphicFramePr>
            <a:graphicFrameLocks noGrp="1"/>
          </p:cNvGraphicFramePr>
          <p:nvPr>
            <p:extLst/>
          </p:nvPr>
        </p:nvGraphicFramePr>
        <p:xfrm>
          <a:off x="7408962" y="2074729"/>
          <a:ext cx="4692422" cy="243840"/>
        </p:xfrm>
        <a:graphic>
          <a:graphicData uri="http://schemas.openxmlformats.org/drawingml/2006/table">
            <a:tbl>
              <a:tblPr firstRow="1" bandRow="1">
                <a:tableStyleId>{7DF18680-E054-41AD-8BC1-D1AEF772440D}</a:tableStyleId>
              </a:tblPr>
              <a:tblGrid>
                <a:gridCol w="1619938">
                  <a:extLst>
                    <a:ext uri="{9D8B030D-6E8A-4147-A177-3AD203B41FA5}">
                      <a16:colId xmlns:a16="http://schemas.microsoft.com/office/drawing/2014/main" val="3000374690"/>
                    </a:ext>
                  </a:extLst>
                </a:gridCol>
                <a:gridCol w="1641819">
                  <a:extLst>
                    <a:ext uri="{9D8B030D-6E8A-4147-A177-3AD203B41FA5}">
                      <a16:colId xmlns:a16="http://schemas.microsoft.com/office/drawing/2014/main" val="3438725294"/>
                    </a:ext>
                  </a:extLst>
                </a:gridCol>
                <a:gridCol w="667841">
                  <a:extLst>
                    <a:ext uri="{9D8B030D-6E8A-4147-A177-3AD203B41FA5}">
                      <a16:colId xmlns:a16="http://schemas.microsoft.com/office/drawing/2014/main" val="26415747"/>
                    </a:ext>
                  </a:extLst>
                </a:gridCol>
                <a:gridCol w="762824">
                  <a:extLst>
                    <a:ext uri="{9D8B030D-6E8A-4147-A177-3AD203B41FA5}">
                      <a16:colId xmlns:a16="http://schemas.microsoft.com/office/drawing/2014/main" val="3561073554"/>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rPr>
                        <a:t>Process Parameters </a:t>
                      </a:r>
                      <a:r>
                        <a:rPr lang="zh-TW" altLang="en-US" sz="1000" dirty="0">
                          <a:latin typeface="微軟正黑體" panose="020B0604030504040204" pitchFamily="34" charset="-120"/>
                          <a:ea typeface="微軟正黑體" panose="020B0604030504040204" pitchFamily="34" charset="-120"/>
                        </a:rPr>
                        <a:t> </a:t>
                      </a:r>
                      <a:r>
                        <a:rPr lang="en-US" altLang="zh-TW" sz="1000" dirty="0">
                          <a:latin typeface="微軟正黑體" panose="020B0604030504040204" pitchFamily="34" charset="-120"/>
                          <a:ea typeface="微軟正黑體" panose="020B0604030504040204" pitchFamily="34" charset="-120"/>
                        </a:rPr>
                        <a:t>(X)</a:t>
                      </a:r>
                      <a:endParaRPr lang="zh-TW" altLang="en-US" sz="1000" dirty="0">
                        <a:latin typeface="微軟正黑體" panose="020B0604030504040204" pitchFamily="34" charset="-120"/>
                        <a:ea typeface="微軟正黑體" panose="020B0604030504040204" pitchFamily="34" charset="-120"/>
                      </a:endParaRP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5597">
                        <a:alpha val="92157"/>
                      </a:srgbClr>
                    </a:solidFill>
                  </a:tcPr>
                </a:tc>
                <a:extLst>
                  <a:ext uri="{0D108BD9-81ED-4DB2-BD59-A6C34878D82A}">
                    <a16:rowId xmlns:a16="http://schemas.microsoft.com/office/drawing/2014/main" val="3266490947"/>
                  </a:ext>
                </a:extLst>
              </a:tr>
            </a:tbl>
          </a:graphicData>
        </a:graphic>
      </p:graphicFrame>
      <p:graphicFrame>
        <p:nvGraphicFramePr>
          <p:cNvPr id="9" name="表格 8">
            <a:extLst>
              <a:ext uri="{FF2B5EF4-FFF2-40B4-BE49-F238E27FC236}">
                <a16:creationId xmlns:a16="http://schemas.microsoft.com/office/drawing/2014/main" id="{C247BEA0-1078-4C74-84E5-2C39206CFF10}"/>
              </a:ext>
            </a:extLst>
          </p:cNvPr>
          <p:cNvGraphicFramePr>
            <a:graphicFrameLocks noGrp="1"/>
          </p:cNvGraphicFramePr>
          <p:nvPr>
            <p:extLst/>
          </p:nvPr>
        </p:nvGraphicFramePr>
        <p:xfrm>
          <a:off x="7408962" y="2370537"/>
          <a:ext cx="4680000" cy="1463040"/>
        </p:xfrm>
        <a:graphic>
          <a:graphicData uri="http://schemas.openxmlformats.org/drawingml/2006/table">
            <a:tbl>
              <a:tblPr firstRow="1" bandRow="1">
                <a:tableStyleId>{7DF18680-E054-41AD-8BC1-D1AEF772440D}</a:tableStyleId>
              </a:tblPr>
              <a:tblGrid>
                <a:gridCol w="1619708">
                  <a:extLst>
                    <a:ext uri="{9D8B030D-6E8A-4147-A177-3AD203B41FA5}">
                      <a16:colId xmlns:a16="http://schemas.microsoft.com/office/drawing/2014/main" val="513609570"/>
                    </a:ext>
                  </a:extLst>
                </a:gridCol>
                <a:gridCol w="1639330">
                  <a:extLst>
                    <a:ext uri="{9D8B030D-6E8A-4147-A177-3AD203B41FA5}">
                      <a16:colId xmlns:a16="http://schemas.microsoft.com/office/drawing/2014/main" val="4029096808"/>
                    </a:ext>
                  </a:extLst>
                </a:gridCol>
                <a:gridCol w="667265">
                  <a:extLst>
                    <a:ext uri="{9D8B030D-6E8A-4147-A177-3AD203B41FA5}">
                      <a16:colId xmlns:a16="http://schemas.microsoft.com/office/drawing/2014/main" val="3559827562"/>
                    </a:ext>
                  </a:extLst>
                </a:gridCol>
                <a:gridCol w="753697">
                  <a:extLst>
                    <a:ext uri="{9D8B030D-6E8A-4147-A177-3AD203B41FA5}">
                      <a16:colId xmlns:a16="http://schemas.microsoft.com/office/drawing/2014/main" val="105876708"/>
                    </a:ext>
                  </a:extLst>
                </a:gridCol>
              </a:tblGrid>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72439"/>
                  </a:ext>
                </a:extLst>
              </a:tr>
              <a:tr h="212953">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66446947"/>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(Y/N)</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是否經熱壓合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8787470"/>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9393348"/>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熱壓合</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力量</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3359821"/>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RMS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2F5597"/>
                      </a:solidFill>
                      <a:prstDash val="solid"/>
                      <a:round/>
                      <a:headEnd type="none" w="med" len="med"/>
                      <a:tailEnd type="none" w="med" len="med"/>
                    </a:lnL>
                    <a:lnR w="12700" cap="flat" cmpd="sng" algn="ctr">
                      <a:solidFill>
                        <a:srgbClr val="2F5597"/>
                      </a:solidFill>
                      <a:prstDash val="solid"/>
                      <a:round/>
                      <a:headEnd type="none" w="med" len="med"/>
                      <a:tailEnd type="none" w="med" len="med"/>
                    </a:lnR>
                    <a:lnT w="12700" cap="flat" cmpd="sng" algn="ctr">
                      <a:solidFill>
                        <a:srgbClr val="2F5597"/>
                      </a:solidFill>
                      <a:prstDash val="solid"/>
                      <a:round/>
                      <a:headEnd type="none" w="med" len="med"/>
                      <a:tailEnd type="none" w="med" len="med"/>
                    </a:lnT>
                    <a:lnB w="12700" cap="flat" cmpd="sng" algn="ctr">
                      <a:solidFill>
                        <a:srgbClr val="2F5597"/>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79649046"/>
                  </a:ext>
                </a:extLst>
              </a:tr>
            </a:tbl>
          </a:graphicData>
        </a:graphic>
      </p:graphicFrame>
      <p:graphicFrame>
        <p:nvGraphicFramePr>
          <p:cNvPr id="10" name="表格 9">
            <a:extLst>
              <a:ext uri="{FF2B5EF4-FFF2-40B4-BE49-F238E27FC236}">
                <a16:creationId xmlns:a16="http://schemas.microsoft.com/office/drawing/2014/main" id="{1A7B8907-C15F-4FD8-A613-8411745EFAD3}"/>
              </a:ext>
            </a:extLst>
          </p:cNvPr>
          <p:cNvGraphicFramePr>
            <a:graphicFrameLocks noGrp="1"/>
          </p:cNvGraphicFramePr>
          <p:nvPr>
            <p:extLst/>
          </p:nvPr>
        </p:nvGraphicFramePr>
        <p:xfrm>
          <a:off x="7397579" y="3960462"/>
          <a:ext cx="4691383" cy="243840"/>
        </p:xfrm>
        <a:graphic>
          <a:graphicData uri="http://schemas.openxmlformats.org/drawingml/2006/table">
            <a:tbl>
              <a:tblPr firstRow="1" bandRow="1">
                <a:tableStyleId>{21E4AEA4-8DFA-4A89-87EB-49C32662AFE0}</a:tableStyleId>
              </a:tblPr>
              <a:tblGrid>
                <a:gridCol w="1631091">
                  <a:extLst>
                    <a:ext uri="{9D8B030D-6E8A-4147-A177-3AD203B41FA5}">
                      <a16:colId xmlns:a16="http://schemas.microsoft.com/office/drawing/2014/main" val="3658652791"/>
                    </a:ext>
                  </a:extLst>
                </a:gridCol>
                <a:gridCol w="1631092">
                  <a:extLst>
                    <a:ext uri="{9D8B030D-6E8A-4147-A177-3AD203B41FA5}">
                      <a16:colId xmlns:a16="http://schemas.microsoft.com/office/drawing/2014/main" val="2338070984"/>
                    </a:ext>
                  </a:extLst>
                </a:gridCol>
                <a:gridCol w="649709">
                  <a:extLst>
                    <a:ext uri="{9D8B030D-6E8A-4147-A177-3AD203B41FA5}">
                      <a16:colId xmlns:a16="http://schemas.microsoft.com/office/drawing/2014/main" val="3324465350"/>
                    </a:ext>
                  </a:extLst>
                </a:gridCol>
                <a:gridCol w="779491">
                  <a:extLst>
                    <a:ext uri="{9D8B030D-6E8A-4147-A177-3AD203B41FA5}">
                      <a16:colId xmlns:a16="http://schemas.microsoft.com/office/drawing/2014/main" val="4088940399"/>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cs typeface="Microsoft New Tai Lue" panose="020B0502040204020203" pitchFamily="34" charset="0"/>
                        </a:rPr>
                        <a:t>Structure Factor (X)</a:t>
                      </a:r>
                      <a:endPar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mpd="sng">
                      <a:noFill/>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7F6000">
                        <a:alpha val="81961"/>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7F6000">
                        <a:alpha val="81961"/>
                      </a:srgbClr>
                    </a:solidFill>
                  </a:tcPr>
                </a:tc>
                <a:extLst>
                  <a:ext uri="{0D108BD9-81ED-4DB2-BD59-A6C34878D82A}">
                    <a16:rowId xmlns:a16="http://schemas.microsoft.com/office/drawing/2014/main" val="3152677834"/>
                  </a:ext>
                </a:extLst>
              </a:tr>
            </a:tbl>
          </a:graphicData>
        </a:graphic>
      </p:graphicFrame>
      <p:graphicFrame>
        <p:nvGraphicFramePr>
          <p:cNvPr id="11" name="表格 10">
            <a:extLst>
              <a:ext uri="{FF2B5EF4-FFF2-40B4-BE49-F238E27FC236}">
                <a16:creationId xmlns:a16="http://schemas.microsoft.com/office/drawing/2014/main" id="{1E188BA4-5BA1-4A18-9B76-B373700E0C96}"/>
              </a:ext>
            </a:extLst>
          </p:cNvPr>
          <p:cNvGraphicFramePr>
            <a:graphicFrameLocks noGrp="1"/>
          </p:cNvGraphicFramePr>
          <p:nvPr>
            <p:extLst/>
          </p:nvPr>
        </p:nvGraphicFramePr>
        <p:xfrm>
          <a:off x="7408962" y="4264251"/>
          <a:ext cx="4675088" cy="2443207"/>
        </p:xfrm>
        <a:graphic>
          <a:graphicData uri="http://schemas.openxmlformats.org/drawingml/2006/table">
            <a:tbl>
              <a:tblPr firstRow="1" bandRow="1">
                <a:tableStyleId>{21E4AEA4-8DFA-4A89-87EB-49C32662AFE0}</a:tableStyleId>
              </a:tblPr>
              <a:tblGrid>
                <a:gridCol w="1619708">
                  <a:extLst>
                    <a:ext uri="{9D8B030D-6E8A-4147-A177-3AD203B41FA5}">
                      <a16:colId xmlns:a16="http://schemas.microsoft.com/office/drawing/2014/main" val="395029869"/>
                    </a:ext>
                  </a:extLst>
                </a:gridCol>
                <a:gridCol w="1639330">
                  <a:extLst>
                    <a:ext uri="{9D8B030D-6E8A-4147-A177-3AD203B41FA5}">
                      <a16:colId xmlns:a16="http://schemas.microsoft.com/office/drawing/2014/main" val="3024256642"/>
                    </a:ext>
                  </a:extLst>
                </a:gridCol>
                <a:gridCol w="643362">
                  <a:extLst>
                    <a:ext uri="{9D8B030D-6E8A-4147-A177-3AD203B41FA5}">
                      <a16:colId xmlns:a16="http://schemas.microsoft.com/office/drawing/2014/main" val="3495626524"/>
                    </a:ext>
                  </a:extLst>
                </a:gridCol>
                <a:gridCol w="772688">
                  <a:extLst>
                    <a:ext uri="{9D8B030D-6E8A-4147-A177-3AD203B41FA5}">
                      <a16:colId xmlns:a16="http://schemas.microsoft.com/office/drawing/2014/main" val="2239874961"/>
                    </a:ext>
                  </a:extLst>
                </a:gridCol>
              </a:tblGrid>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size (X, Y)</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95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45804638"/>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000" b="1"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53803355"/>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9250636"/>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4859864"/>
                  </a:ext>
                </a:extLst>
              </a:tr>
              <a:tr h="2421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size (X, Y)</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2534922"/>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1787995"/>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0928936"/>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443411"/>
                  </a:ext>
                </a:extLst>
              </a:tr>
              <a:tr h="235131">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8795941"/>
                  </a:ext>
                </a:extLst>
              </a:tr>
              <a:tr h="248647">
                <a:tc>
                  <a:txBody>
                    <a:bodyPr/>
                    <a:lstStyle/>
                    <a:p>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000" b="1">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rPr>
                        <a:t>NSS</a:t>
                      </a:r>
                      <a:endParaRPr lang="zh-TW" altLang="en-US"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7F6000"/>
                      </a:solidFill>
                      <a:prstDash val="solid"/>
                      <a:round/>
                      <a:headEnd type="none" w="med" len="med"/>
                      <a:tailEnd type="none" w="med" len="med"/>
                    </a:lnL>
                    <a:lnR w="12700" cap="flat" cmpd="sng" algn="ctr">
                      <a:solidFill>
                        <a:srgbClr val="7F6000"/>
                      </a:solidFill>
                      <a:prstDash val="solid"/>
                      <a:round/>
                      <a:headEnd type="none" w="med" len="med"/>
                      <a:tailEnd type="none" w="med" len="med"/>
                    </a:lnR>
                    <a:lnT w="12700" cap="flat" cmpd="sng" algn="ctr">
                      <a:solidFill>
                        <a:srgbClr val="7F6000"/>
                      </a:solidFill>
                      <a:prstDash val="solid"/>
                      <a:round/>
                      <a:headEnd type="none" w="med" len="med"/>
                      <a:tailEnd type="none" w="med" len="med"/>
                    </a:lnT>
                    <a:lnB w="12700" cap="flat" cmpd="sng" algn="ctr">
                      <a:solidFill>
                        <a:srgbClr val="7F6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2796703"/>
                  </a:ext>
                </a:extLst>
              </a:tr>
            </a:tbl>
          </a:graphicData>
        </a:graphic>
      </p:graphicFrame>
      <p:graphicFrame>
        <p:nvGraphicFramePr>
          <p:cNvPr id="18" name="表格 17">
            <a:extLst>
              <a:ext uri="{FF2B5EF4-FFF2-40B4-BE49-F238E27FC236}">
                <a16:creationId xmlns:a16="http://schemas.microsoft.com/office/drawing/2014/main" id="{9BA0C9AA-501D-4F4D-9007-721DFDBCC993}"/>
              </a:ext>
            </a:extLst>
          </p:cNvPr>
          <p:cNvGraphicFramePr>
            <a:graphicFrameLocks noGrp="1"/>
          </p:cNvGraphicFramePr>
          <p:nvPr>
            <p:extLst/>
          </p:nvPr>
        </p:nvGraphicFramePr>
        <p:xfrm>
          <a:off x="2487332" y="4763803"/>
          <a:ext cx="4680493" cy="243840"/>
        </p:xfrm>
        <a:graphic>
          <a:graphicData uri="http://schemas.openxmlformats.org/drawingml/2006/table">
            <a:tbl>
              <a:tblPr firstRow="1" bandRow="1">
                <a:tableStyleId>{7DF18680-E054-41AD-8BC1-D1AEF772440D}</a:tableStyleId>
              </a:tblPr>
              <a:tblGrid>
                <a:gridCol w="1617943">
                  <a:extLst>
                    <a:ext uri="{9D8B030D-6E8A-4147-A177-3AD203B41FA5}">
                      <a16:colId xmlns:a16="http://schemas.microsoft.com/office/drawing/2014/main" val="446399213"/>
                    </a:ext>
                  </a:extLst>
                </a:gridCol>
                <a:gridCol w="1638300">
                  <a:extLst>
                    <a:ext uri="{9D8B030D-6E8A-4147-A177-3AD203B41FA5}">
                      <a16:colId xmlns:a16="http://schemas.microsoft.com/office/drawing/2014/main" val="2337561869"/>
                    </a:ext>
                  </a:extLst>
                </a:gridCol>
                <a:gridCol w="676275">
                  <a:extLst>
                    <a:ext uri="{9D8B030D-6E8A-4147-A177-3AD203B41FA5}">
                      <a16:colId xmlns:a16="http://schemas.microsoft.com/office/drawing/2014/main" val="1757716088"/>
                    </a:ext>
                  </a:extLst>
                </a:gridCol>
                <a:gridCol w="747975">
                  <a:extLst>
                    <a:ext uri="{9D8B030D-6E8A-4147-A177-3AD203B41FA5}">
                      <a16:colId xmlns:a16="http://schemas.microsoft.com/office/drawing/2014/main" val="1363385237"/>
                    </a:ext>
                  </a:extLst>
                </a:gridCol>
              </a:tblGrid>
              <a:tr h="0">
                <a:tc>
                  <a:txBody>
                    <a:bodyPr/>
                    <a:lstStyle/>
                    <a:p>
                      <a:pPr algn="l"/>
                      <a:r>
                        <a:rPr lang="en-US" altLang="zh-TW" sz="1000" dirty="0">
                          <a:latin typeface="微軟正黑體" panose="020B0604030504040204" pitchFamily="34" charset="-120"/>
                          <a:ea typeface="微軟正黑體" panose="020B0604030504040204" pitchFamily="34" charset="-120"/>
                        </a:rPr>
                        <a:t>Y</a:t>
                      </a:r>
                      <a:r>
                        <a:rPr lang="zh-TW" altLang="en-US" sz="1000" dirty="0">
                          <a:latin typeface="微軟正黑體" panose="020B0604030504040204" pitchFamily="34" charset="-120"/>
                          <a:ea typeface="微軟正黑體" panose="020B0604030504040204" pitchFamily="34" charset="-120"/>
                        </a:rPr>
                        <a:t> 特徵因子</a:t>
                      </a:r>
                    </a:p>
                  </a:txBody>
                  <a:tcPr>
                    <a:lnL w="12700" cmpd="sng">
                      <a:noFill/>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zh-TW" altLang="en-US" sz="1000" dirty="0">
                          <a:latin typeface="微軟正黑體" panose="020B0604030504040204" pitchFamily="34" charset="-120"/>
                          <a:ea typeface="微軟正黑體" panose="020B0604030504040204" pitchFamily="34" charset="-120"/>
                          <a:cs typeface="Microsoft New Tai Lue" panose="020B0502040204020203" pitchFamily="34" charset="0"/>
                        </a:rPr>
                        <a:t>來源</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tc>
                  <a:txBody>
                    <a:bodyPr/>
                    <a:lstStyle/>
                    <a:p>
                      <a:pPr algn="l"/>
                      <a:r>
                        <a:rPr lang="en-US" altLang="zh-TW" sz="1000" dirty="0">
                          <a:latin typeface="微軟正黑體" panose="020B0604030504040204" pitchFamily="34" charset="-120"/>
                          <a:ea typeface="微軟正黑體" panose="020B0604030504040204" pitchFamily="34" charset="-120"/>
                        </a:rPr>
                        <a:t>Format</a:t>
                      </a:r>
                      <a:endParaRPr lang="zh-TW" altLang="en-US" sz="1000" dirty="0">
                        <a:latin typeface="微軟正黑體" panose="020B0604030504040204" pitchFamily="34" charset="-120"/>
                        <a:ea typeface="微軟正黑體" panose="020B0604030504040204" pitchFamily="34" charset="-120"/>
                      </a:endParaRPr>
                    </a:p>
                  </a:txBody>
                  <a:tcPr>
                    <a:lnL w="127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43C0C">
                        <a:alpha val="80000"/>
                      </a:srgbClr>
                    </a:solidFill>
                  </a:tcPr>
                </a:tc>
                <a:extLst>
                  <a:ext uri="{0D108BD9-81ED-4DB2-BD59-A6C34878D82A}">
                    <a16:rowId xmlns:a16="http://schemas.microsoft.com/office/drawing/2014/main" val="3403796278"/>
                  </a:ext>
                </a:extLst>
              </a:tr>
            </a:tbl>
          </a:graphicData>
        </a:graphic>
      </p:graphicFrame>
      <p:graphicFrame>
        <p:nvGraphicFramePr>
          <p:cNvPr id="21" name="表格 20">
            <a:extLst>
              <a:ext uri="{FF2B5EF4-FFF2-40B4-BE49-F238E27FC236}">
                <a16:creationId xmlns:a16="http://schemas.microsoft.com/office/drawing/2014/main" id="{3048906B-3716-4C4F-B671-665AC3CC8729}"/>
              </a:ext>
            </a:extLst>
          </p:cNvPr>
          <p:cNvGraphicFramePr>
            <a:graphicFrameLocks noGrp="1"/>
          </p:cNvGraphicFramePr>
          <p:nvPr>
            <p:extLst/>
          </p:nvPr>
        </p:nvGraphicFramePr>
        <p:xfrm>
          <a:off x="2487332" y="5058447"/>
          <a:ext cx="4674826" cy="243840"/>
        </p:xfrm>
        <a:graphic>
          <a:graphicData uri="http://schemas.openxmlformats.org/drawingml/2006/table">
            <a:tbl>
              <a:tblPr firstRow="1" bandRow="1">
                <a:tableStyleId>{7DF18680-E054-41AD-8BC1-D1AEF772440D}</a:tableStyleId>
              </a:tblPr>
              <a:tblGrid>
                <a:gridCol w="1617943">
                  <a:extLst>
                    <a:ext uri="{9D8B030D-6E8A-4147-A177-3AD203B41FA5}">
                      <a16:colId xmlns:a16="http://schemas.microsoft.com/office/drawing/2014/main" val="513609570"/>
                    </a:ext>
                  </a:extLst>
                </a:gridCol>
                <a:gridCol w="1638300">
                  <a:extLst>
                    <a:ext uri="{9D8B030D-6E8A-4147-A177-3AD203B41FA5}">
                      <a16:colId xmlns:a16="http://schemas.microsoft.com/office/drawing/2014/main" val="4029096808"/>
                    </a:ext>
                  </a:extLst>
                </a:gridCol>
                <a:gridCol w="676275">
                  <a:extLst>
                    <a:ext uri="{9D8B030D-6E8A-4147-A177-3AD203B41FA5}">
                      <a16:colId xmlns:a16="http://schemas.microsoft.com/office/drawing/2014/main" val="352160176"/>
                    </a:ext>
                  </a:extLst>
                </a:gridCol>
                <a:gridCol w="742308">
                  <a:extLst>
                    <a:ext uri="{9D8B030D-6E8A-4147-A177-3AD203B41FA5}">
                      <a16:colId xmlns:a16="http://schemas.microsoft.com/office/drawing/2014/main" val="105876708"/>
                    </a:ext>
                  </a:extLst>
                </a:gridCol>
              </a:tblGrid>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rPr>
                        <a:t>Coplanarity</a:t>
                      </a:r>
                      <a:endPar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rPr>
                        <a:t>平面度</a:t>
                      </a: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rPr>
                        <a:t>GUI</a:t>
                      </a:r>
                      <a:endParaRPr lang="zh-TW" altLang="en-US" sz="1000" b="1" i="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000" b="1" i="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lnL w="12700" cap="flat" cmpd="sng" algn="ctr">
                      <a:solidFill>
                        <a:srgbClr val="843C0C"/>
                      </a:solidFill>
                      <a:prstDash val="solid"/>
                      <a:round/>
                      <a:headEnd type="none" w="med" len="med"/>
                      <a:tailEnd type="none" w="med" len="med"/>
                    </a:lnL>
                    <a:lnR w="12700" cap="flat" cmpd="sng" algn="ctr">
                      <a:solidFill>
                        <a:srgbClr val="843C0C"/>
                      </a:solidFill>
                      <a:prstDash val="solid"/>
                      <a:round/>
                      <a:headEnd type="none" w="med" len="med"/>
                      <a:tailEnd type="none" w="med" len="med"/>
                    </a:lnR>
                    <a:lnT w="12700" cap="flat" cmpd="sng" algn="ctr">
                      <a:solidFill>
                        <a:srgbClr val="843C0C"/>
                      </a:solidFill>
                      <a:prstDash val="solid"/>
                      <a:round/>
                      <a:headEnd type="none" w="med" len="med"/>
                      <a:tailEnd type="none" w="med" len="med"/>
                    </a:lnT>
                    <a:lnB w="12700" cap="flat" cmpd="sng" algn="ctr">
                      <a:solidFill>
                        <a:srgbClr val="843C0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772439"/>
                  </a:ext>
                </a:extLst>
              </a:tr>
            </a:tbl>
          </a:graphicData>
        </a:graphic>
      </p:graphicFrame>
    </p:spTree>
    <p:extLst>
      <p:ext uri="{BB962C8B-B14F-4D97-AF65-F5344CB8AC3E}">
        <p14:creationId xmlns:p14="http://schemas.microsoft.com/office/powerpoint/2010/main" val="7835042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DEF1D01E-363D-4919-B62B-173C4F2EEF10}"/>
              </a:ext>
            </a:extLst>
          </p:cNvPr>
          <p:cNvGrpSpPr/>
          <p:nvPr/>
        </p:nvGrpSpPr>
        <p:grpSpPr>
          <a:xfrm>
            <a:off x="471720" y="1763871"/>
            <a:ext cx="4995197" cy="2825664"/>
            <a:chOff x="471720" y="1763871"/>
            <a:chExt cx="4995197" cy="2825664"/>
          </a:xfrm>
        </p:grpSpPr>
        <p:pic>
          <p:nvPicPr>
            <p:cNvPr id="19" name="圖片 18">
              <a:extLst>
                <a:ext uri="{FF2B5EF4-FFF2-40B4-BE49-F238E27FC236}">
                  <a16:creationId xmlns:a16="http://schemas.microsoft.com/office/drawing/2014/main" id="{B0F403A0-285A-49E3-A8C9-EAF1BA9FB438}"/>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4212" t="14366" b="12122"/>
            <a:stretch/>
          </p:blipFill>
          <p:spPr>
            <a:xfrm>
              <a:off x="471721" y="1763871"/>
              <a:ext cx="4995196" cy="2816596"/>
            </a:xfrm>
            <a:prstGeom prst="rect">
              <a:avLst/>
            </a:prstGeom>
          </p:spPr>
        </p:pic>
        <p:sp>
          <p:nvSpPr>
            <p:cNvPr id="5" name="矩形 4">
              <a:extLst>
                <a:ext uri="{FF2B5EF4-FFF2-40B4-BE49-F238E27FC236}">
                  <a16:creationId xmlns:a16="http://schemas.microsoft.com/office/drawing/2014/main" id="{059DCCE6-36AB-497C-AE9B-A60AD59A26B5}"/>
                </a:ext>
              </a:extLst>
            </p:cNvPr>
            <p:cNvSpPr/>
            <p:nvPr/>
          </p:nvSpPr>
          <p:spPr>
            <a:xfrm>
              <a:off x="471720" y="1782007"/>
              <a:ext cx="895029" cy="2807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資料相關性</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59" name="圖片 58"/>
          <p:cNvPicPr>
            <a:picLocks noChangeAspect="1"/>
          </p:cNvPicPr>
          <p:nvPr/>
        </p:nvPicPr>
        <p:blipFill>
          <a:blip r:embed="rId6"/>
          <a:stretch>
            <a:fillRect/>
          </a:stretch>
        </p:blipFill>
        <p:spPr>
          <a:xfrm>
            <a:off x="8934738" y="6374790"/>
            <a:ext cx="1992480" cy="230660"/>
          </a:xfrm>
          <a:prstGeom prst="rect">
            <a:avLst/>
          </a:prstGeom>
        </p:spPr>
      </p:pic>
      <p:sp>
        <p:nvSpPr>
          <p:cNvPr id="14" name="圓角矩形 13"/>
          <p:cNvSpPr/>
          <p:nvPr/>
        </p:nvSpPr>
        <p:spPr>
          <a:xfrm>
            <a:off x="471720" y="1163112"/>
            <a:ext cx="2220679" cy="461236"/>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相關係數熱力圖</a:t>
            </a:r>
          </a:p>
        </p:txBody>
      </p:sp>
      <p:grpSp>
        <p:nvGrpSpPr>
          <p:cNvPr id="54" name="群組 53">
            <a:extLst>
              <a:ext uri="{FF2B5EF4-FFF2-40B4-BE49-F238E27FC236}">
                <a16:creationId xmlns:a16="http://schemas.microsoft.com/office/drawing/2014/main" id="{8863B732-4230-4596-B7FC-1224F2DDEBD2}"/>
              </a:ext>
            </a:extLst>
          </p:cNvPr>
          <p:cNvGrpSpPr/>
          <p:nvPr/>
        </p:nvGrpSpPr>
        <p:grpSpPr>
          <a:xfrm>
            <a:off x="6245816" y="1772939"/>
            <a:ext cx="5396659" cy="338554"/>
            <a:chOff x="6361945" y="1704264"/>
            <a:chExt cx="5396659" cy="338554"/>
          </a:xfrm>
        </p:grpSpPr>
        <p:sp>
          <p:nvSpPr>
            <p:cNvPr id="98" name="文字方塊 97">
              <a:extLst>
                <a:ext uri="{FF2B5EF4-FFF2-40B4-BE49-F238E27FC236}">
                  <a16:creationId xmlns:a16="http://schemas.microsoft.com/office/drawing/2014/main" id="{EB17404F-880E-4733-AAF5-6E90BCE2DD09}"/>
                </a:ext>
              </a:extLst>
            </p:cNvPr>
            <p:cNvSpPr txBox="1"/>
            <p:nvPr/>
          </p:nvSpPr>
          <p:spPr>
            <a:xfrm>
              <a:off x="6361945" y="1704264"/>
              <a:ext cx="288755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1" name="文字方塊 100">
              <a:extLst>
                <a:ext uri="{FF2B5EF4-FFF2-40B4-BE49-F238E27FC236}">
                  <a16:creationId xmlns:a16="http://schemas.microsoft.com/office/drawing/2014/main" id="{63BE4CA3-2CA4-4D10-AB00-30B9310087D4}"/>
                </a:ext>
              </a:extLst>
            </p:cNvPr>
            <p:cNvSpPr txBox="1"/>
            <p:nvPr/>
          </p:nvSpPr>
          <p:spPr>
            <a:xfrm>
              <a:off x="9596212" y="1704264"/>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0.9997</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5" name="群組 54">
            <a:extLst>
              <a:ext uri="{FF2B5EF4-FFF2-40B4-BE49-F238E27FC236}">
                <a16:creationId xmlns:a16="http://schemas.microsoft.com/office/drawing/2014/main" id="{C77C0CE0-FF47-49C6-9F60-050DA00D89EE}"/>
              </a:ext>
            </a:extLst>
          </p:cNvPr>
          <p:cNvGrpSpPr/>
          <p:nvPr/>
        </p:nvGrpSpPr>
        <p:grpSpPr>
          <a:xfrm>
            <a:off x="6245816" y="2594398"/>
            <a:ext cx="5396659" cy="338554"/>
            <a:chOff x="6361945" y="2475862"/>
            <a:chExt cx="5396659" cy="338554"/>
          </a:xfrm>
        </p:grpSpPr>
        <p:sp>
          <p:nvSpPr>
            <p:cNvPr id="100" name="文字方塊 99">
              <a:extLst>
                <a:ext uri="{FF2B5EF4-FFF2-40B4-BE49-F238E27FC236}">
                  <a16:creationId xmlns:a16="http://schemas.microsoft.com/office/drawing/2014/main" id="{6A8A6C17-BBE5-4FF8-896E-EBB818D4FE6D}"/>
                </a:ext>
              </a:extLst>
            </p:cNvPr>
            <p:cNvSpPr txBox="1"/>
            <p:nvPr/>
          </p:nvSpPr>
          <p:spPr>
            <a:xfrm>
              <a:off x="6361945" y="2475862"/>
              <a:ext cx="34374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SBS thickness , PKG thickness]</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2" name="文字方塊 101">
              <a:extLst>
                <a:ext uri="{FF2B5EF4-FFF2-40B4-BE49-F238E27FC236}">
                  <a16:creationId xmlns:a16="http://schemas.microsoft.com/office/drawing/2014/main" id="{FF36CDD1-EAB7-4E0E-89D9-18B3E7FA3FAD}"/>
                </a:ext>
              </a:extLst>
            </p:cNvPr>
            <p:cNvSpPr txBox="1"/>
            <p:nvPr/>
          </p:nvSpPr>
          <p:spPr>
            <a:xfrm>
              <a:off x="9596212" y="2475862"/>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0.7626</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3" name="群組 52">
            <a:extLst>
              <a:ext uri="{FF2B5EF4-FFF2-40B4-BE49-F238E27FC236}">
                <a16:creationId xmlns:a16="http://schemas.microsoft.com/office/drawing/2014/main" id="{1ED1DFAD-A1BB-4369-8AAA-07791F751104}"/>
              </a:ext>
            </a:extLst>
          </p:cNvPr>
          <p:cNvGrpSpPr/>
          <p:nvPr/>
        </p:nvGrpSpPr>
        <p:grpSpPr>
          <a:xfrm>
            <a:off x="6245816" y="2183668"/>
            <a:ext cx="5396660" cy="338554"/>
            <a:chOff x="6361944" y="2084826"/>
            <a:chExt cx="5396660" cy="338554"/>
          </a:xfrm>
        </p:grpSpPr>
        <p:sp>
          <p:nvSpPr>
            <p:cNvPr id="99" name="文字方塊 98">
              <a:extLst>
                <a:ext uri="{FF2B5EF4-FFF2-40B4-BE49-F238E27FC236}">
                  <a16:creationId xmlns:a16="http://schemas.microsoft.com/office/drawing/2014/main" id="{00E48886-B6E4-404C-B670-7D69A0E1D8EA}"/>
                </a:ext>
              </a:extLst>
            </p:cNvPr>
            <p:cNvSpPr txBox="1"/>
            <p:nvPr/>
          </p:nvSpPr>
          <p:spPr>
            <a:xfrm>
              <a:off x="6361944" y="2084826"/>
              <a:ext cx="29420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 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03" name="文字方塊 102">
              <a:extLst>
                <a:ext uri="{FF2B5EF4-FFF2-40B4-BE49-F238E27FC236}">
                  <a16:creationId xmlns:a16="http://schemas.microsoft.com/office/drawing/2014/main" id="{D05BF13A-63CF-443E-A025-DAFCAA1C3E6F}"/>
                </a:ext>
              </a:extLst>
            </p:cNvPr>
            <p:cNvSpPr txBox="1"/>
            <p:nvPr/>
          </p:nvSpPr>
          <p:spPr>
            <a:xfrm>
              <a:off x="9596212" y="2084826"/>
              <a:ext cx="21623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0.7933</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24" name="文字方塊 23">
            <a:extLst>
              <a:ext uri="{FF2B5EF4-FFF2-40B4-BE49-F238E27FC236}">
                <a16:creationId xmlns:a16="http://schemas.microsoft.com/office/drawing/2014/main" id="{6A027EB6-DB47-4A80-9789-DA7B9FBFF219}"/>
              </a:ext>
            </a:extLst>
          </p:cNvPr>
          <p:cNvSpPr txBox="1"/>
          <p:nvPr/>
        </p:nvSpPr>
        <p:spPr>
          <a:xfrm>
            <a:off x="6245816" y="3513408"/>
            <a:ext cx="5808000" cy="907941"/>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相關係數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各因子彼此之間的影響</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相關係數越接近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時，越容易產生</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共線性問題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同時，過擬合風險增高，可能導致模型預測結果</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不準確</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8" name="圖片 7">
            <a:extLst>
              <a:ext uri="{FF2B5EF4-FFF2-40B4-BE49-F238E27FC236}">
                <a16:creationId xmlns:a16="http://schemas.microsoft.com/office/drawing/2014/main" id="{67D94432-9155-4014-9341-ABB57BF3AB4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81893"/>
          <a:stretch/>
        </p:blipFill>
        <p:spPr>
          <a:xfrm>
            <a:off x="371724" y="1765196"/>
            <a:ext cx="904626" cy="2815271"/>
          </a:xfrm>
          <a:prstGeom prst="rect">
            <a:avLst/>
          </a:prstGeom>
        </p:spPr>
      </p:pic>
      <p:sp>
        <p:nvSpPr>
          <p:cNvPr id="22" name="圓角矩形 13">
            <a:extLst>
              <a:ext uri="{FF2B5EF4-FFF2-40B4-BE49-F238E27FC236}">
                <a16:creationId xmlns:a16="http://schemas.microsoft.com/office/drawing/2014/main" id="{A23E156B-E8F6-47C7-AE58-B9BE2DF3EC98}"/>
              </a:ext>
            </a:extLst>
          </p:cNvPr>
          <p:cNvSpPr/>
          <p:nvPr/>
        </p:nvSpPr>
        <p:spPr>
          <a:xfrm>
            <a:off x="6245816" y="1163112"/>
            <a:ext cx="2220679" cy="461236"/>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相關係數值 </a:t>
            </a:r>
            <a:r>
              <a:rPr kumimoji="0" lang="en-US" altLang="zh-TW"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Top</a:t>
            </a:r>
            <a:r>
              <a:rPr kumimoji="0" lang="zh-TW" altLang="en-US" sz="1600" b="1" i="0" u="none" strike="noStrike" kern="1200" cap="none" spc="0" normalizeH="0" baseline="0" noProof="0">
                <a:ln>
                  <a:noFill/>
                </a:ln>
                <a:solidFill>
                  <a:srgbClr val="FFFF00"/>
                </a:solidFill>
                <a:effectLst/>
                <a:uLnTx/>
                <a:uFillTx/>
                <a:latin typeface="Microsoft YaHei" panose="020B0503020204020204" pitchFamily="34" charset="-122"/>
                <a:ea typeface="Microsoft YaHei" panose="020B0503020204020204" pitchFamily="34" charset="-122"/>
                <a:cs typeface="+mn-cs"/>
              </a:rPr>
              <a:t> </a:t>
            </a:r>
            <a:r>
              <a:rPr kumimoji="0" lang="en-US" altLang="zh-TW"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rPr>
              <a:t>3</a:t>
            </a:r>
            <a:endParaRPr kumimoji="0" lang="zh-TW" altLang="en-US" sz="1600" b="1" i="0" u="none" strike="noStrike" kern="1200" cap="none" spc="0" normalizeH="0" baseline="0" noProof="0" dirty="0">
              <a:ln>
                <a:noFill/>
              </a:ln>
              <a:solidFill>
                <a:srgbClr val="FFFF00"/>
              </a:solidFill>
              <a:effectLst/>
              <a:uLnTx/>
              <a:uFillTx/>
              <a:latin typeface="Microsoft YaHei" panose="020B0503020204020204" pitchFamily="34" charset="-122"/>
              <a:ea typeface="Microsoft YaHei" panose="020B0503020204020204" pitchFamily="34" charset="-122"/>
              <a:cs typeface="+mn-cs"/>
            </a:endParaRPr>
          </a:p>
        </p:txBody>
      </p:sp>
      <p:grpSp>
        <p:nvGrpSpPr>
          <p:cNvPr id="62" name="群組 61">
            <a:extLst>
              <a:ext uri="{FF2B5EF4-FFF2-40B4-BE49-F238E27FC236}">
                <a16:creationId xmlns:a16="http://schemas.microsoft.com/office/drawing/2014/main" id="{FB28DF2D-82EF-4F4D-B865-3D7B2FEDA2DA}"/>
              </a:ext>
            </a:extLst>
          </p:cNvPr>
          <p:cNvGrpSpPr/>
          <p:nvPr/>
        </p:nvGrpSpPr>
        <p:grpSpPr>
          <a:xfrm>
            <a:off x="1366749" y="4156217"/>
            <a:ext cx="4201043" cy="1799148"/>
            <a:chOff x="1366749" y="4156217"/>
            <a:chExt cx="4201043" cy="1799148"/>
          </a:xfrm>
        </p:grpSpPr>
        <p:pic>
          <p:nvPicPr>
            <p:cNvPr id="3" name="圖片 2">
              <a:extLst>
                <a:ext uri="{FF2B5EF4-FFF2-40B4-BE49-F238E27FC236}">
                  <a16:creationId xmlns:a16="http://schemas.microsoft.com/office/drawing/2014/main" id="{19FD842A-83F6-4A88-A2D8-76777E2365C8}"/>
                </a:ext>
              </a:extLst>
            </p:cNvPr>
            <p:cNvPicPr>
              <a:picLocks noChangeAspect="1"/>
            </p:cNvPicPr>
            <p:nvPr/>
          </p:nvPicPr>
          <p:blipFill rotWithShape="1">
            <a:blip r:embed="rId9"/>
            <a:srcRect l="13710" t="9603" b="-1"/>
            <a:stretch/>
          </p:blipFill>
          <p:spPr>
            <a:xfrm>
              <a:off x="1366749" y="4156217"/>
              <a:ext cx="246608" cy="189455"/>
            </a:xfrm>
            <a:prstGeom prst="rect">
              <a:avLst/>
            </a:prstGeom>
            <a:ln w="12700">
              <a:solidFill>
                <a:schemeClr val="bg2">
                  <a:lumMod val="25000"/>
                </a:schemeClr>
              </a:solidFill>
            </a:ln>
          </p:spPr>
        </p:pic>
        <p:cxnSp>
          <p:nvCxnSpPr>
            <p:cNvPr id="13" name="直線接點 12">
              <a:extLst>
                <a:ext uri="{FF2B5EF4-FFF2-40B4-BE49-F238E27FC236}">
                  <a16:creationId xmlns:a16="http://schemas.microsoft.com/office/drawing/2014/main" id="{DC34E581-916A-4243-988C-C9D198517806}"/>
                </a:ext>
              </a:extLst>
            </p:cNvPr>
            <p:cNvCxnSpPr>
              <a:cxnSpLocks/>
              <a:stCxn id="3" idx="2"/>
            </p:cNvCxnSpPr>
            <p:nvPr/>
          </p:nvCxnSpPr>
          <p:spPr>
            <a:xfrm>
              <a:off x="1490053" y="4345672"/>
              <a:ext cx="0" cy="1455805"/>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50" name="直線接點 49">
              <a:extLst>
                <a:ext uri="{FF2B5EF4-FFF2-40B4-BE49-F238E27FC236}">
                  <a16:creationId xmlns:a16="http://schemas.microsoft.com/office/drawing/2014/main" id="{02636476-91A2-488C-BF3E-328F2122F407}"/>
                </a:ext>
              </a:extLst>
            </p:cNvPr>
            <p:cNvCxnSpPr>
              <a:cxnSpLocks/>
              <a:endCxn id="52" idx="1"/>
            </p:cNvCxnSpPr>
            <p:nvPr/>
          </p:nvCxnSpPr>
          <p:spPr>
            <a:xfrm>
              <a:off x="1490053" y="5789657"/>
              <a:ext cx="1433204" cy="11820"/>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2" name="文字方塊 51">
              <a:extLst>
                <a:ext uri="{FF2B5EF4-FFF2-40B4-BE49-F238E27FC236}">
                  <a16:creationId xmlns:a16="http://schemas.microsoft.com/office/drawing/2014/main" id="{15CEE934-F545-499E-B0E3-37018424B18F}"/>
                </a:ext>
              </a:extLst>
            </p:cNvPr>
            <p:cNvSpPr txBox="1"/>
            <p:nvPr/>
          </p:nvSpPr>
          <p:spPr>
            <a:xfrm>
              <a:off x="2923257" y="5647588"/>
              <a:ext cx="264453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(Y)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pic>
        <p:nvPicPr>
          <p:cNvPr id="27" name="圖片 26">
            <a:extLst>
              <a:ext uri="{FF2B5EF4-FFF2-40B4-BE49-F238E27FC236}">
                <a16:creationId xmlns:a16="http://schemas.microsoft.com/office/drawing/2014/main" id="{E427C8C8-188C-434A-BB9D-9460A0E2EF66}"/>
              </a:ext>
            </a:extLst>
          </p:cNvPr>
          <p:cNvPicPr>
            <a:picLocks noChangeAspect="1"/>
          </p:cNvPicPr>
          <p:nvPr/>
        </p:nvPicPr>
        <p:blipFill>
          <a:blip r:embed="rId10"/>
          <a:stretch>
            <a:fillRect/>
          </a:stretch>
        </p:blipFill>
        <p:spPr>
          <a:xfrm>
            <a:off x="1861983" y="2811535"/>
            <a:ext cx="252343" cy="174030"/>
          </a:xfrm>
          <a:prstGeom prst="rect">
            <a:avLst/>
          </a:prstGeom>
          <a:ln w="12700">
            <a:solidFill>
              <a:schemeClr val="bg2">
                <a:lumMod val="25000"/>
              </a:schemeClr>
            </a:solidFill>
          </a:ln>
        </p:spPr>
      </p:pic>
      <p:cxnSp>
        <p:nvCxnSpPr>
          <p:cNvPr id="32" name="直線接點 31">
            <a:extLst>
              <a:ext uri="{FF2B5EF4-FFF2-40B4-BE49-F238E27FC236}">
                <a16:creationId xmlns:a16="http://schemas.microsoft.com/office/drawing/2014/main" id="{0E130F80-66ED-4978-A5DF-25E2F8204306}"/>
              </a:ext>
            </a:extLst>
          </p:cNvPr>
          <p:cNvCxnSpPr>
            <a:cxnSpLocks/>
          </p:cNvCxnSpPr>
          <p:nvPr/>
        </p:nvCxnSpPr>
        <p:spPr>
          <a:xfrm>
            <a:off x="1988154" y="2985565"/>
            <a:ext cx="0" cy="2390215"/>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49" name="直線接點 48">
            <a:extLst>
              <a:ext uri="{FF2B5EF4-FFF2-40B4-BE49-F238E27FC236}">
                <a16:creationId xmlns:a16="http://schemas.microsoft.com/office/drawing/2014/main" id="{3E7417EB-3E60-491C-B8D6-4447388C8FF0}"/>
              </a:ext>
            </a:extLst>
          </p:cNvPr>
          <p:cNvCxnSpPr>
            <a:cxnSpLocks/>
            <a:endCxn id="56" idx="1"/>
          </p:cNvCxnSpPr>
          <p:nvPr/>
        </p:nvCxnSpPr>
        <p:spPr>
          <a:xfrm>
            <a:off x="1988154" y="5367914"/>
            <a:ext cx="935102" cy="7866"/>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6" name="文字方塊 55">
            <a:extLst>
              <a:ext uri="{FF2B5EF4-FFF2-40B4-BE49-F238E27FC236}">
                <a16:creationId xmlns:a16="http://schemas.microsoft.com/office/drawing/2014/main" id="{5109EB82-0F35-4CD9-9F88-9D8AC09CE023}"/>
              </a:ext>
            </a:extLst>
          </p:cNvPr>
          <p:cNvSpPr txBox="1"/>
          <p:nvPr/>
        </p:nvSpPr>
        <p:spPr>
          <a:xfrm>
            <a:off x="2923256" y="5221891"/>
            <a:ext cx="29420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SBS thickness , PKG thickness]</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9" name="圖片 8">
            <a:extLst>
              <a:ext uri="{FF2B5EF4-FFF2-40B4-BE49-F238E27FC236}">
                <a16:creationId xmlns:a16="http://schemas.microsoft.com/office/drawing/2014/main" id="{D25C3921-BB23-4480-8E0C-552D9152F618}"/>
              </a:ext>
            </a:extLst>
          </p:cNvPr>
          <p:cNvPicPr>
            <a:picLocks noChangeAspect="1"/>
          </p:cNvPicPr>
          <p:nvPr/>
        </p:nvPicPr>
        <p:blipFill>
          <a:blip r:embed="rId10"/>
          <a:stretch>
            <a:fillRect/>
          </a:stretch>
        </p:blipFill>
        <p:spPr>
          <a:xfrm>
            <a:off x="2372321" y="3386665"/>
            <a:ext cx="252343" cy="174030"/>
          </a:xfrm>
          <a:prstGeom prst="rect">
            <a:avLst/>
          </a:prstGeom>
          <a:ln w="12700">
            <a:solidFill>
              <a:schemeClr val="bg2">
                <a:lumMod val="25000"/>
              </a:schemeClr>
            </a:solidFill>
          </a:ln>
        </p:spPr>
      </p:pic>
      <p:cxnSp>
        <p:nvCxnSpPr>
          <p:cNvPr id="33" name="直線接點 32">
            <a:extLst>
              <a:ext uri="{FF2B5EF4-FFF2-40B4-BE49-F238E27FC236}">
                <a16:creationId xmlns:a16="http://schemas.microsoft.com/office/drawing/2014/main" id="{12F34F6A-9813-44D0-8FC4-DBAA8E4DD87F}"/>
              </a:ext>
            </a:extLst>
          </p:cNvPr>
          <p:cNvCxnSpPr>
            <a:cxnSpLocks/>
          </p:cNvCxnSpPr>
          <p:nvPr/>
        </p:nvCxnSpPr>
        <p:spPr>
          <a:xfrm>
            <a:off x="2506878" y="3575960"/>
            <a:ext cx="0" cy="1370210"/>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cxnSp>
        <p:nvCxnSpPr>
          <p:cNvPr id="47" name="直線接點 46">
            <a:extLst>
              <a:ext uri="{FF2B5EF4-FFF2-40B4-BE49-F238E27FC236}">
                <a16:creationId xmlns:a16="http://schemas.microsoft.com/office/drawing/2014/main" id="{C3A4E323-991A-4CD8-A9CA-469F6DBE02B4}"/>
              </a:ext>
            </a:extLst>
          </p:cNvPr>
          <p:cNvCxnSpPr>
            <a:cxnSpLocks/>
            <a:endCxn id="57" idx="1"/>
          </p:cNvCxnSpPr>
          <p:nvPr/>
        </p:nvCxnSpPr>
        <p:spPr>
          <a:xfrm>
            <a:off x="2506878" y="4946170"/>
            <a:ext cx="416379" cy="3914"/>
          </a:xfrm>
          <a:prstGeom prst="line">
            <a:avLst/>
          </a:prstGeom>
          <a:ln w="12700">
            <a:solidFill>
              <a:schemeClr val="bg2">
                <a:lumMod val="25000"/>
              </a:schemeClr>
            </a:solidFill>
            <a:prstDash val="dash"/>
          </a:ln>
        </p:spPr>
        <p:style>
          <a:lnRef idx="1">
            <a:schemeClr val="dk1"/>
          </a:lnRef>
          <a:fillRef idx="0">
            <a:schemeClr val="dk1"/>
          </a:fillRef>
          <a:effectRef idx="0">
            <a:schemeClr val="dk1"/>
          </a:effectRef>
          <a:fontRef idx="minor">
            <a:schemeClr val="tx1"/>
          </a:fontRef>
        </p:style>
      </p:cxnSp>
      <p:sp>
        <p:nvSpPr>
          <p:cNvPr id="57" name="文字方塊 56">
            <a:extLst>
              <a:ext uri="{FF2B5EF4-FFF2-40B4-BE49-F238E27FC236}">
                <a16:creationId xmlns:a16="http://schemas.microsoft.com/office/drawing/2014/main" id="{D75397E9-FB77-46FD-BCD8-0CD4B25E4BCA}"/>
              </a:ext>
            </a:extLst>
          </p:cNvPr>
          <p:cNvSpPr txBox="1"/>
          <p:nvPr/>
        </p:nvSpPr>
        <p:spPr>
          <a:xfrm>
            <a:off x="2923257" y="4796195"/>
            <a:ext cx="294209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 size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(X)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(Y)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7" name="圖片 6">
            <a:extLst>
              <a:ext uri="{FF2B5EF4-FFF2-40B4-BE49-F238E27FC236}">
                <a16:creationId xmlns:a16="http://schemas.microsoft.com/office/drawing/2014/main" id="{905A000B-DF69-4BF1-A358-1F621DBB14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353499" y="4742682"/>
            <a:ext cx="2413082" cy="1809812"/>
          </a:xfrm>
          <a:prstGeom prst="rect">
            <a:avLst/>
          </a:prstGeom>
        </p:spPr>
      </p:pic>
      <p:cxnSp>
        <p:nvCxnSpPr>
          <p:cNvPr id="35" name="直線單箭頭接點 34">
            <a:extLst>
              <a:ext uri="{FF2B5EF4-FFF2-40B4-BE49-F238E27FC236}">
                <a16:creationId xmlns:a16="http://schemas.microsoft.com/office/drawing/2014/main" id="{B01C287E-A145-4253-A1EA-84F303894AD1}"/>
              </a:ext>
            </a:extLst>
          </p:cNvPr>
          <p:cNvCxnSpPr>
            <a:cxnSpLocks/>
          </p:cNvCxnSpPr>
          <p:nvPr/>
        </p:nvCxnSpPr>
        <p:spPr>
          <a:xfrm flipV="1">
            <a:off x="8754396" y="5647588"/>
            <a:ext cx="928888" cy="4602"/>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CA1A34A1-BBB3-4EA0-AFED-33DE963C74F5}"/>
              </a:ext>
            </a:extLst>
          </p:cNvPr>
          <p:cNvSpPr txBox="1"/>
          <p:nvPr/>
        </p:nvSpPr>
        <p:spPr>
          <a:xfrm>
            <a:off x="9634017" y="5478311"/>
            <a:ext cx="147072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資料前處理</a:t>
            </a:r>
          </a:p>
        </p:txBody>
      </p:sp>
    </p:spTree>
    <p:extLst>
      <p:ext uri="{BB962C8B-B14F-4D97-AF65-F5344CB8AC3E}">
        <p14:creationId xmlns:p14="http://schemas.microsoft.com/office/powerpoint/2010/main" val="2010087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補充</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15" name="圖片 14">
            <a:extLst>
              <a:ext uri="{FF2B5EF4-FFF2-40B4-BE49-F238E27FC236}">
                <a16:creationId xmlns:a16="http://schemas.microsoft.com/office/drawing/2014/main" id="{7F035A9B-F42A-4053-B983-CB6D376033F6}"/>
              </a:ext>
            </a:extLst>
          </p:cNvPr>
          <p:cNvPicPr>
            <a:picLocks/>
          </p:cNvPicPr>
          <p:nvPr/>
        </p:nvPicPr>
        <p:blipFill rotWithShape="1">
          <a:blip r:embed="rId3"/>
          <a:srcRect l="2235"/>
          <a:stretch/>
        </p:blipFill>
        <p:spPr>
          <a:xfrm>
            <a:off x="262461" y="1258441"/>
            <a:ext cx="7433028" cy="4265681"/>
          </a:xfrm>
          <a:prstGeom prst="rect">
            <a:avLst/>
          </a:prstGeom>
        </p:spPr>
      </p:pic>
      <p:sp>
        <p:nvSpPr>
          <p:cNvPr id="18" name="文字方塊 17">
            <a:extLst>
              <a:ext uri="{FF2B5EF4-FFF2-40B4-BE49-F238E27FC236}">
                <a16:creationId xmlns:a16="http://schemas.microsoft.com/office/drawing/2014/main" id="{3C267EF3-A76D-487E-A9B7-0AC1C80E8AB4}"/>
              </a:ext>
            </a:extLst>
          </p:cNvPr>
          <p:cNvSpPr txBox="1"/>
          <p:nvPr/>
        </p:nvSpPr>
        <p:spPr>
          <a:xfrm>
            <a:off x="7730913" y="1542330"/>
            <a:ext cx="4088554" cy="1893724"/>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不做前處理</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1" indent="0" algn="l" defTabSz="914400" rtl="0" eaLnBrk="1" fontAlgn="auto" latinLnBrk="0" hangingPunct="1">
              <a:lnSpc>
                <a:spcPct val="15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通常為長方形，而我們發現，當改用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hypotenuse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來定義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size</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的長寬時，可能會發生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的長寬不同，</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但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hypotenuse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相同的問題</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42" name="群組 41">
            <a:extLst>
              <a:ext uri="{FF2B5EF4-FFF2-40B4-BE49-F238E27FC236}">
                <a16:creationId xmlns:a16="http://schemas.microsoft.com/office/drawing/2014/main" id="{543180C1-5E7B-4734-99C6-C230393EA432}"/>
              </a:ext>
            </a:extLst>
          </p:cNvPr>
          <p:cNvGrpSpPr/>
          <p:nvPr/>
        </p:nvGrpSpPr>
        <p:grpSpPr>
          <a:xfrm>
            <a:off x="9662080" y="4290464"/>
            <a:ext cx="2065686" cy="785859"/>
            <a:chOff x="9687481" y="3871433"/>
            <a:chExt cx="2065686" cy="785859"/>
          </a:xfrm>
        </p:grpSpPr>
        <p:sp>
          <p:nvSpPr>
            <p:cNvPr id="26" name="矩形 25">
              <a:extLst>
                <a:ext uri="{FF2B5EF4-FFF2-40B4-BE49-F238E27FC236}">
                  <a16:creationId xmlns:a16="http://schemas.microsoft.com/office/drawing/2014/main" id="{D1EBDC28-AB51-4D9C-A9CF-F3970F977985}"/>
                </a:ext>
              </a:extLst>
            </p:cNvPr>
            <p:cNvSpPr/>
            <p:nvPr/>
          </p:nvSpPr>
          <p:spPr>
            <a:xfrm>
              <a:off x="9989167" y="4273403"/>
              <a:ext cx="1764000" cy="36000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23" name="直線接點 22">
              <a:extLst>
                <a:ext uri="{FF2B5EF4-FFF2-40B4-BE49-F238E27FC236}">
                  <a16:creationId xmlns:a16="http://schemas.microsoft.com/office/drawing/2014/main" id="{E4D14AA5-413D-46ED-8D63-B62881A85B09}"/>
                </a:ext>
              </a:extLst>
            </p:cNvPr>
            <p:cNvCxnSpPr>
              <a:cxnSpLocks/>
            </p:cNvCxnSpPr>
            <p:nvPr/>
          </p:nvCxnSpPr>
          <p:spPr>
            <a:xfrm>
              <a:off x="9989167" y="4287960"/>
              <a:ext cx="1764000" cy="311945"/>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文字方塊 26">
              <a:extLst>
                <a:ext uri="{FF2B5EF4-FFF2-40B4-BE49-F238E27FC236}">
                  <a16:creationId xmlns:a16="http://schemas.microsoft.com/office/drawing/2014/main" id="{8B03338D-19A0-4C8C-8DF9-76DE77B3499A}"/>
                </a:ext>
              </a:extLst>
            </p:cNvPr>
            <p:cNvSpPr txBox="1"/>
            <p:nvPr/>
          </p:nvSpPr>
          <p:spPr>
            <a:xfrm>
              <a:off x="9687481" y="428796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66DE47A4-25E0-4DB9-928C-2BA8C2BACE50}"/>
                    </a:ext>
                  </a:extLst>
                </p:cNvPr>
                <p:cNvSpPr txBox="1"/>
                <p:nvPr/>
              </p:nvSpPr>
              <p:spPr>
                <a:xfrm>
                  <a:off x="10492465" y="3871433"/>
                  <a:ext cx="645626" cy="4019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m:t>2</m:t>
                        </m:r>
                        <m:rad>
                          <m:radPr>
                            <m:degHide m:val="on"/>
                            <m:ctrlPr>
                              <a:rPr kumimoji="0" lang="en-US" altLang="zh-TW" sz="1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radPr>
                          <m:deg/>
                          <m:e>
                            <m:r>
                              <m:rPr>
                                <m:nor/>
                              </m:rP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m:t>6</m:t>
                            </m:r>
                          </m:e>
                        </m:rad>
                      </m:oMath>
                    </m:oMathPara>
                  </a14:m>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xmlns="">
            <p:sp>
              <p:nvSpPr>
                <p:cNvPr id="28" name="文字方塊 27">
                  <a:extLst>
                    <a:ext uri="{FF2B5EF4-FFF2-40B4-BE49-F238E27FC236}">
                      <a16:creationId xmlns:a16="http://schemas.microsoft.com/office/drawing/2014/main" id="{66DE47A4-25E0-4DB9-928C-2BA8C2BACE50}"/>
                    </a:ext>
                  </a:extLst>
                </p:cNvPr>
                <p:cNvSpPr txBox="1">
                  <a:spLocks noRot="1" noChangeAspect="1" noMove="1" noResize="1" noEditPoints="1" noAdjustHandles="1" noChangeArrowheads="1" noChangeShapeType="1" noTextEdit="1"/>
                </p:cNvSpPr>
                <p:nvPr/>
              </p:nvSpPr>
              <p:spPr>
                <a:xfrm>
                  <a:off x="10492465" y="3871433"/>
                  <a:ext cx="645626" cy="401970"/>
                </a:xfrm>
                <a:prstGeom prst="rect">
                  <a:avLst/>
                </a:prstGeom>
                <a:blipFill>
                  <a:blip r:embed="rId4"/>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7E3C0855-4D5D-499E-87C2-0A19DE5075DE}"/>
                </a:ext>
              </a:extLst>
            </p:cNvPr>
            <p:cNvSpPr txBox="1"/>
            <p:nvPr/>
          </p:nvSpPr>
          <p:spPr>
            <a:xfrm>
              <a:off x="11263533" y="420744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grpSp>
      <p:grpSp>
        <p:nvGrpSpPr>
          <p:cNvPr id="40" name="群組 39">
            <a:extLst>
              <a:ext uri="{FF2B5EF4-FFF2-40B4-BE49-F238E27FC236}">
                <a16:creationId xmlns:a16="http://schemas.microsoft.com/office/drawing/2014/main" id="{D2D8E8B8-3A63-4B34-A550-C1A493310005}"/>
              </a:ext>
            </a:extLst>
          </p:cNvPr>
          <p:cNvGrpSpPr/>
          <p:nvPr/>
        </p:nvGrpSpPr>
        <p:grpSpPr>
          <a:xfrm>
            <a:off x="7843876" y="3777480"/>
            <a:ext cx="1410226" cy="1787713"/>
            <a:chOff x="7843876" y="3277937"/>
            <a:chExt cx="1410226" cy="1787713"/>
          </a:xfrm>
        </p:grpSpPr>
        <p:sp>
          <p:nvSpPr>
            <p:cNvPr id="20" name="矩形 19">
              <a:extLst>
                <a:ext uri="{FF2B5EF4-FFF2-40B4-BE49-F238E27FC236}">
                  <a16:creationId xmlns:a16="http://schemas.microsoft.com/office/drawing/2014/main" id="{7FF32419-7C55-4C41-A4A4-8E8E7A565DDF}"/>
                </a:ext>
              </a:extLst>
            </p:cNvPr>
            <p:cNvSpPr/>
            <p:nvPr/>
          </p:nvSpPr>
          <p:spPr>
            <a:xfrm>
              <a:off x="8174102" y="3605529"/>
              <a:ext cx="1080000" cy="1440000"/>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文字方塊 16">
              <a:extLst>
                <a:ext uri="{FF2B5EF4-FFF2-40B4-BE49-F238E27FC236}">
                  <a16:creationId xmlns:a16="http://schemas.microsoft.com/office/drawing/2014/main" id="{EE1510B6-5488-425F-8A56-07EDEA0147A2}"/>
                </a:ext>
              </a:extLst>
            </p:cNvPr>
            <p:cNvSpPr txBox="1"/>
            <p:nvPr/>
          </p:nvSpPr>
          <p:spPr>
            <a:xfrm>
              <a:off x="8556955" y="3277937"/>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文字方塊 21">
              <a:extLst>
                <a:ext uri="{FF2B5EF4-FFF2-40B4-BE49-F238E27FC236}">
                  <a16:creationId xmlns:a16="http://schemas.microsoft.com/office/drawing/2014/main" id="{4B068AE1-8783-4E95-992A-54B7B18549A0}"/>
                </a:ext>
              </a:extLst>
            </p:cNvPr>
            <p:cNvSpPr txBox="1"/>
            <p:nvPr/>
          </p:nvSpPr>
          <p:spPr>
            <a:xfrm>
              <a:off x="7843876" y="4207448"/>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5" name="文字方塊 24">
              <a:extLst>
                <a:ext uri="{FF2B5EF4-FFF2-40B4-BE49-F238E27FC236}">
                  <a16:creationId xmlns:a16="http://schemas.microsoft.com/office/drawing/2014/main" id="{23D9CB80-A2A9-4762-A31A-F1D4236D8210}"/>
                </a:ext>
              </a:extLst>
            </p:cNvPr>
            <p:cNvSpPr txBox="1"/>
            <p:nvPr/>
          </p:nvSpPr>
          <p:spPr>
            <a:xfrm>
              <a:off x="8743172" y="4078965"/>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5</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cxnSp>
          <p:nvCxnSpPr>
            <p:cNvPr id="39" name="直線接點 38">
              <a:extLst>
                <a:ext uri="{FF2B5EF4-FFF2-40B4-BE49-F238E27FC236}">
                  <a16:creationId xmlns:a16="http://schemas.microsoft.com/office/drawing/2014/main" id="{31647F25-0640-4852-A299-FBAD400F0DB1}"/>
                </a:ext>
              </a:extLst>
            </p:cNvPr>
            <p:cNvCxnSpPr>
              <a:cxnSpLocks/>
            </p:cNvCxnSpPr>
            <p:nvPr/>
          </p:nvCxnSpPr>
          <p:spPr>
            <a:xfrm>
              <a:off x="8174102" y="3627149"/>
              <a:ext cx="1080000" cy="1438501"/>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9" name="文字方塊 18">
            <a:extLst>
              <a:ext uri="{FF2B5EF4-FFF2-40B4-BE49-F238E27FC236}">
                <a16:creationId xmlns:a16="http://schemas.microsoft.com/office/drawing/2014/main" id="{111EA11B-C6CC-43B5-91EF-C74A053F599A}"/>
              </a:ext>
            </a:extLst>
          </p:cNvPr>
          <p:cNvSpPr txBox="1"/>
          <p:nvPr/>
        </p:nvSpPr>
        <p:spPr>
          <a:xfrm>
            <a:off x="7739008" y="3466722"/>
            <a:ext cx="5114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ex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76495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補充</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pic>
        <p:nvPicPr>
          <p:cNvPr id="15" name="圖片 14">
            <a:extLst>
              <a:ext uri="{FF2B5EF4-FFF2-40B4-BE49-F238E27FC236}">
                <a16:creationId xmlns:a16="http://schemas.microsoft.com/office/drawing/2014/main" id="{7F035A9B-F42A-4053-B983-CB6D376033F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5577" y="1314455"/>
            <a:ext cx="7489099" cy="4199544"/>
          </a:xfrm>
          <a:prstGeom prst="rect">
            <a:avLst/>
          </a:prstGeom>
        </p:spPr>
      </p:pic>
      <p:sp>
        <p:nvSpPr>
          <p:cNvPr id="18" name="文字方塊 17">
            <a:extLst>
              <a:ext uri="{FF2B5EF4-FFF2-40B4-BE49-F238E27FC236}">
                <a16:creationId xmlns:a16="http://schemas.microsoft.com/office/drawing/2014/main" id="{3C267EF3-A76D-487E-A9B7-0AC1C80E8AB4}"/>
              </a:ext>
            </a:extLst>
          </p:cNvPr>
          <p:cNvSpPr txBox="1"/>
          <p:nvPr/>
        </p:nvSpPr>
        <p:spPr>
          <a:xfrm>
            <a:off x="7694676" y="2467365"/>
            <a:ext cx="4088554" cy="1893724"/>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thickness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不做前處理</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的原因</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1" indent="0" algn="l" defTabSz="914400" rtl="0" eaLnBrk="1" fontAlgn="auto" latinLnBrk="0" hangingPunct="1">
              <a:lnSpc>
                <a:spcPct val="15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經過與工程師確認後，我們得知這些參數有些為客戶所決定，若我們直接去更改這些參數，或是剔除該因子，可能會導致後續模型無法準確預測。</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2649964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3"/>
          <a:stretch>
            <a:fillRect/>
          </a:stretch>
        </p:blipFill>
        <p:spPr>
          <a:xfrm>
            <a:off x="8070671" y="6243562"/>
            <a:ext cx="3067478" cy="419158"/>
          </a:xfrm>
          <a:prstGeom prst="rect">
            <a:avLst/>
          </a:prstGeom>
        </p:spPr>
      </p:pic>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資料前處理</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8" name="群組 7"/>
          <p:cNvGrpSpPr/>
          <p:nvPr/>
        </p:nvGrpSpPr>
        <p:grpSpPr>
          <a:xfrm>
            <a:off x="817955" y="1649866"/>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(x)</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(y)</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hypotenuse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911269"/>
            <a:ext cx="10456327" cy="456920"/>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將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(x)</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與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size (y)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剔除，改成主要以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hypotenuse </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去定義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斜邊</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9" name="群組 8"/>
          <p:cNvGrpSpPr/>
          <p:nvPr/>
        </p:nvGrpSpPr>
        <p:grpSpPr>
          <a:xfrm>
            <a:off x="6623601" y="1575270"/>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採用畢氏定理：</a:t>
              </a:r>
            </a:p>
          </p:txBody>
        </p:sp>
        <p:pic>
          <p:nvPicPr>
            <p:cNvPr id="3" name="圖片 2"/>
            <p:cNvPicPr>
              <a:picLocks noChangeAspect="1"/>
            </p:cNvPicPr>
            <p:nvPr/>
          </p:nvPicPr>
          <p:blipFill>
            <a:blip r:embed="rId5"/>
            <a:stretch>
              <a:fillRect/>
            </a:stretch>
          </p:blipFill>
          <p:spPr>
            <a:xfrm>
              <a:off x="6818020" y="5453381"/>
              <a:ext cx="1622808" cy="535527"/>
            </a:xfrm>
            <a:prstGeom prst="rect">
              <a:avLst/>
            </a:prstGeom>
          </p:spPr>
        </p:pic>
      </p:grpSp>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3956949"/>
          <a:ext cx="5769188" cy="2705771"/>
        </p:xfrm>
        <a:graphic>
          <a:graphicData uri="http://schemas.openxmlformats.org/drawingml/2006/chart">
            <c:chart xmlns:c="http://schemas.openxmlformats.org/drawingml/2006/chart" xmlns:r="http://schemas.openxmlformats.org/officeDocument/2006/relationships" r:id="rId6"/>
          </a:graphicData>
        </a:graphic>
      </p:graphicFrame>
      <p:sp>
        <p:nvSpPr>
          <p:cNvPr id="7" name="文字方塊 6">
            <a:extLst>
              <a:ext uri="{FF2B5EF4-FFF2-40B4-BE49-F238E27FC236}">
                <a16:creationId xmlns:a16="http://schemas.microsoft.com/office/drawing/2014/main" id="{AB7D2527-CD03-43AB-877F-2D7E8E69E625}"/>
              </a:ext>
            </a:extLst>
          </p:cNvPr>
          <p:cNvSpPr txBox="1"/>
          <p:nvPr/>
        </p:nvSpPr>
        <p:spPr>
          <a:xfrm>
            <a:off x="211454" y="3254419"/>
            <a:ext cx="4932761" cy="507831"/>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扣除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CPL</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值</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過高</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的資料，以降低誤差影響。</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4" name="直線接點 23">
            <a:extLst>
              <a:ext uri="{FF2B5EF4-FFF2-40B4-BE49-F238E27FC236}">
                <a16:creationId xmlns:a16="http://schemas.microsoft.com/office/drawing/2014/main" id="{0D24FBC8-33B0-4AA7-8CBC-A0007DBB48D6}"/>
              </a:ext>
            </a:extLst>
          </p:cNvPr>
          <p:cNvCxnSpPr>
            <a:cxnSpLocks/>
          </p:cNvCxnSpPr>
          <p:nvPr/>
        </p:nvCxnSpPr>
        <p:spPr>
          <a:xfrm>
            <a:off x="6400800" y="3524140"/>
            <a:ext cx="0" cy="3138580"/>
          </a:xfrm>
          <a:prstGeom prst="line">
            <a:avLst/>
          </a:prstGeom>
        </p:spPr>
        <p:style>
          <a:lnRef idx="1">
            <a:schemeClr val="accent3"/>
          </a:lnRef>
          <a:fillRef idx="0">
            <a:schemeClr val="accent3"/>
          </a:fillRef>
          <a:effectRef idx="0">
            <a:schemeClr val="accent3"/>
          </a:effectRef>
          <a:fontRef idx="minor">
            <a:schemeClr val="tx1"/>
          </a:fontRef>
        </p:style>
      </p:cxnSp>
      <p:pic>
        <p:nvPicPr>
          <p:cNvPr id="19" name="圖片 18">
            <a:extLst>
              <a:ext uri="{FF2B5EF4-FFF2-40B4-BE49-F238E27FC236}">
                <a16:creationId xmlns:a16="http://schemas.microsoft.com/office/drawing/2014/main" id="{1A0BE56D-DB84-4D98-B00E-E75EEA940BB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2998"/>
          <a:stretch/>
        </p:blipFill>
        <p:spPr>
          <a:xfrm>
            <a:off x="6926122" y="3915840"/>
            <a:ext cx="3818669" cy="2793103"/>
          </a:xfrm>
          <a:prstGeom prst="rect">
            <a:avLst/>
          </a:prstGeom>
        </p:spPr>
      </p:pic>
      <p:sp>
        <p:nvSpPr>
          <p:cNvPr id="5" name="橢圓 4"/>
          <p:cNvSpPr/>
          <p:nvPr/>
        </p:nvSpPr>
        <p:spPr>
          <a:xfrm>
            <a:off x="10237997" y="5743820"/>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 name="矩形 9"/>
          <p:cNvSpPr/>
          <p:nvPr/>
        </p:nvSpPr>
        <p:spPr>
          <a:xfrm>
            <a:off x="10089243" y="5588483"/>
            <a:ext cx="360000" cy="360000"/>
          </a:xfrm>
          <a:prstGeom prst="rect">
            <a:avLst/>
          </a:prstGeom>
          <a:noFill/>
          <a:ln w="28575">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7" name="圖片 26">
            <a:extLst>
              <a:ext uri="{FF2B5EF4-FFF2-40B4-BE49-F238E27FC236}">
                <a16:creationId xmlns:a16="http://schemas.microsoft.com/office/drawing/2014/main" id="{86564240-73EC-4D01-86C4-774DD309BB5A}"/>
              </a:ext>
            </a:extLst>
          </p:cNvPr>
          <p:cNvPicPr>
            <a:picLocks noChangeAspect="1"/>
          </p:cNvPicPr>
          <p:nvPr/>
        </p:nvPicPr>
        <p:blipFill>
          <a:blip r:embed="rId8"/>
          <a:stretch>
            <a:fillRect/>
          </a:stretch>
        </p:blipFill>
        <p:spPr>
          <a:xfrm>
            <a:off x="7007526" y="5291091"/>
            <a:ext cx="92714" cy="197017"/>
          </a:xfrm>
          <a:prstGeom prst="rect">
            <a:avLst/>
          </a:prstGeom>
        </p:spPr>
      </p:pic>
      <p:pic>
        <p:nvPicPr>
          <p:cNvPr id="29" name="圖片 28">
            <a:extLst>
              <a:ext uri="{FF2B5EF4-FFF2-40B4-BE49-F238E27FC236}">
                <a16:creationId xmlns:a16="http://schemas.microsoft.com/office/drawing/2014/main" id="{6FA2341C-A403-4F87-B096-1FB4C0CF0611}"/>
              </a:ext>
            </a:extLst>
          </p:cNvPr>
          <p:cNvPicPr>
            <a:picLocks noChangeAspect="1"/>
          </p:cNvPicPr>
          <p:nvPr/>
        </p:nvPicPr>
        <p:blipFill>
          <a:blip r:embed="rId8"/>
          <a:stretch>
            <a:fillRect/>
          </a:stretch>
        </p:blipFill>
        <p:spPr>
          <a:xfrm rot="5400000">
            <a:off x="9047585" y="3615597"/>
            <a:ext cx="104976" cy="223073"/>
          </a:xfrm>
          <a:prstGeom prst="rect">
            <a:avLst/>
          </a:prstGeom>
        </p:spPr>
      </p:pic>
      <p:graphicFrame>
        <p:nvGraphicFramePr>
          <p:cNvPr id="28" name="圖表 27"/>
          <p:cNvGraphicFramePr/>
          <p:nvPr>
            <p:extLst>
              <p:ext uri="{D42A27DB-BD31-4B8C-83A1-F6EECF244321}">
                <p14:modId xmlns:p14="http://schemas.microsoft.com/office/powerpoint/2010/main" val="640809155"/>
              </p:ext>
            </p:extLst>
          </p:nvPr>
        </p:nvGraphicFramePr>
        <p:xfrm>
          <a:off x="817955" y="605382"/>
          <a:ext cx="11104871" cy="3586607"/>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3704491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演算法挑選</a:t>
            </a:r>
          </a:p>
        </p:txBody>
      </p:sp>
      <p:sp>
        <p:nvSpPr>
          <p:cNvPr id="11" name="文字方塊 10"/>
          <p:cNvSpPr txBox="1"/>
          <p:nvPr/>
        </p:nvSpPr>
        <p:spPr>
          <a:xfrm>
            <a:off x="362734" y="874651"/>
            <a:ext cx="20633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Model Selection</a:t>
            </a:r>
            <a:endParaRPr kumimoji="0" lang="zh-TW" altLang="en-US" sz="18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nvGrpSpPr>
          <p:cNvPr id="117" name="群組 116">
            <a:extLst>
              <a:ext uri="{FF2B5EF4-FFF2-40B4-BE49-F238E27FC236}">
                <a16:creationId xmlns:a16="http://schemas.microsoft.com/office/drawing/2014/main" id="{60171252-6340-4D48-8B70-1791D9AB5EE3}"/>
              </a:ext>
            </a:extLst>
          </p:cNvPr>
          <p:cNvGrpSpPr/>
          <p:nvPr/>
        </p:nvGrpSpPr>
        <p:grpSpPr>
          <a:xfrm>
            <a:off x="498201" y="1515940"/>
            <a:ext cx="4876700" cy="541323"/>
            <a:chOff x="498201" y="1311983"/>
            <a:chExt cx="4876700" cy="541323"/>
          </a:xfrm>
        </p:grpSpPr>
        <p:sp>
          <p:nvSpPr>
            <p:cNvPr id="12" name="圓角矩形 11"/>
            <p:cNvSpPr/>
            <p:nvPr/>
          </p:nvSpPr>
          <p:spPr>
            <a:xfrm>
              <a:off x="498201" y="1432243"/>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GradientBoosting</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5" name="文字方塊 14"/>
            <p:cNvSpPr txBox="1"/>
            <p:nvPr/>
          </p:nvSpPr>
          <p:spPr>
            <a:xfrm>
              <a:off x="2208650" y="1311983"/>
              <a:ext cx="2268570"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適合大型且複雜的數據</a:t>
              </a:r>
            </a:p>
          </p:txBody>
        </p:sp>
        <p:sp>
          <p:nvSpPr>
            <p:cNvPr id="16" name="文字方塊 15"/>
            <p:cNvSpPr txBox="1"/>
            <p:nvPr/>
          </p:nvSpPr>
          <p:spPr>
            <a:xfrm>
              <a:off x="2208650" y="1545529"/>
              <a:ext cx="3166251"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迭代訓練來構建一個更強大的模型</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 name="群組 4">
            <a:extLst>
              <a:ext uri="{FF2B5EF4-FFF2-40B4-BE49-F238E27FC236}">
                <a16:creationId xmlns:a16="http://schemas.microsoft.com/office/drawing/2014/main" id="{D48C16BE-8C7C-40FD-B5EB-26AE72EFD409}"/>
              </a:ext>
            </a:extLst>
          </p:cNvPr>
          <p:cNvGrpSpPr/>
          <p:nvPr/>
        </p:nvGrpSpPr>
        <p:grpSpPr>
          <a:xfrm>
            <a:off x="498201" y="3005203"/>
            <a:ext cx="9922664" cy="595851"/>
            <a:chOff x="362734" y="1798780"/>
            <a:chExt cx="9922664" cy="595851"/>
          </a:xfrm>
        </p:grpSpPr>
        <p:sp>
          <p:nvSpPr>
            <p:cNvPr id="13" name="圓角矩形 12"/>
            <p:cNvSpPr/>
            <p:nvPr/>
          </p:nvSpPr>
          <p:spPr>
            <a:xfrm>
              <a:off x="362734" y="1971032"/>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LassoLinear</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7" name="文字方塊 16"/>
            <p:cNvSpPr txBox="1"/>
            <p:nvPr/>
          </p:nvSpPr>
          <p:spPr>
            <a:xfrm>
              <a:off x="2073183" y="1853308"/>
              <a:ext cx="2448106"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適用於相關程度高的特徵</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8" name="文字方塊 17"/>
            <p:cNvSpPr txBox="1"/>
            <p:nvPr/>
          </p:nvSpPr>
          <p:spPr>
            <a:xfrm>
              <a:off x="2073183" y="2086854"/>
              <a:ext cx="2807179" cy="30777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降低模型複雜度，避免過擬合</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0" name="直線接點 19"/>
            <p:cNvCxnSpPr>
              <a:cxnSpLocks/>
            </p:cNvCxnSpPr>
            <p:nvPr/>
          </p:nvCxnSpPr>
          <p:spPr>
            <a:xfrm>
              <a:off x="362734" y="1798780"/>
              <a:ext cx="9922664" cy="5452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5822B13E-38EF-4B12-B538-453C38846D56}"/>
              </a:ext>
            </a:extLst>
          </p:cNvPr>
          <p:cNvGrpSpPr/>
          <p:nvPr/>
        </p:nvGrpSpPr>
        <p:grpSpPr>
          <a:xfrm>
            <a:off x="498201" y="4548866"/>
            <a:ext cx="9922664" cy="648363"/>
            <a:chOff x="362734" y="4507982"/>
            <a:chExt cx="9922664" cy="648363"/>
          </a:xfrm>
        </p:grpSpPr>
        <p:grpSp>
          <p:nvGrpSpPr>
            <p:cNvPr id="3" name="群組 2">
              <a:extLst>
                <a:ext uri="{FF2B5EF4-FFF2-40B4-BE49-F238E27FC236}">
                  <a16:creationId xmlns:a16="http://schemas.microsoft.com/office/drawing/2014/main" id="{A95C15AB-2D27-43EB-8F18-1AE1A5EDA8C2}"/>
                </a:ext>
              </a:extLst>
            </p:cNvPr>
            <p:cNvGrpSpPr/>
            <p:nvPr/>
          </p:nvGrpSpPr>
          <p:grpSpPr>
            <a:xfrm>
              <a:off x="362734" y="4507982"/>
              <a:ext cx="9922664" cy="511856"/>
              <a:chOff x="362734" y="4457180"/>
              <a:chExt cx="9922664" cy="511856"/>
            </a:xfrm>
          </p:grpSpPr>
          <p:sp>
            <p:nvSpPr>
              <p:cNvPr id="14" name="圓角矩形 13"/>
              <p:cNvSpPr/>
              <p:nvPr/>
            </p:nvSpPr>
            <p:spPr>
              <a:xfrm>
                <a:off x="362734" y="4626496"/>
                <a:ext cx="1577592" cy="3425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RandomForest</a:t>
                </a:r>
                <a:endParaRPr kumimoji="0" lang="zh-TW" altLang="en-US" sz="12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19" name="文字方塊 18"/>
              <p:cNvSpPr txBox="1"/>
              <p:nvPr/>
            </p:nvSpPr>
            <p:spPr>
              <a:xfrm>
                <a:off x="2073184" y="4541069"/>
                <a:ext cx="2885726"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預測準確度較高</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cxnSp>
            <p:nvCxnSpPr>
              <p:cNvPr id="21" name="直線接點 20"/>
              <p:cNvCxnSpPr/>
              <p:nvPr/>
            </p:nvCxnSpPr>
            <p:spPr>
              <a:xfrm>
                <a:off x="362734" y="4457180"/>
                <a:ext cx="9922664" cy="2313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F7F0EB22-DC14-46A4-9974-8305C22523BA}"/>
                </a:ext>
              </a:extLst>
            </p:cNvPr>
            <p:cNvSpPr txBox="1"/>
            <p:nvPr/>
          </p:nvSpPr>
          <p:spPr>
            <a:xfrm>
              <a:off x="2073184" y="4848568"/>
              <a:ext cx="2885726"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抗過擬合能力強</a:t>
              </a:r>
              <a:endPar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20" name="群組 119">
            <a:extLst>
              <a:ext uri="{FF2B5EF4-FFF2-40B4-BE49-F238E27FC236}">
                <a16:creationId xmlns:a16="http://schemas.microsoft.com/office/drawing/2014/main" id="{13EEA5E6-961D-4B50-8070-C0A18481C494}"/>
              </a:ext>
            </a:extLst>
          </p:cNvPr>
          <p:cNvGrpSpPr/>
          <p:nvPr/>
        </p:nvGrpSpPr>
        <p:grpSpPr>
          <a:xfrm>
            <a:off x="2500266" y="2349191"/>
            <a:ext cx="7841541" cy="384055"/>
            <a:chOff x="2500266" y="2349191"/>
            <a:chExt cx="7841541" cy="384055"/>
          </a:xfrm>
        </p:grpSpPr>
        <p:sp>
          <p:nvSpPr>
            <p:cNvPr id="104" name="文字方塊 103">
              <a:extLst>
                <a:ext uri="{FF2B5EF4-FFF2-40B4-BE49-F238E27FC236}">
                  <a16:creationId xmlns:a16="http://schemas.microsoft.com/office/drawing/2014/main" id="{F7F27A34-CC8E-4C90-B29B-2D27C92AF724}"/>
                </a:ext>
              </a:extLst>
            </p:cNvPr>
            <p:cNvSpPr txBox="1"/>
            <p:nvPr/>
          </p:nvSpPr>
          <p:spPr>
            <a:xfrm>
              <a:off x="2500266" y="2487025"/>
              <a:ext cx="784154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GradientBoosting                                     17.56                              0.17                        20.35                 0.87             0.67            47.34            21.19             110.11</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9" name="矩形 118">
              <a:extLst>
                <a:ext uri="{FF2B5EF4-FFF2-40B4-BE49-F238E27FC236}">
                  <a16:creationId xmlns:a16="http://schemas.microsoft.com/office/drawing/2014/main" id="{7D76C1B1-F7CE-4F95-A694-0522DAA6140F}"/>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grpSp>
        <p:nvGrpSpPr>
          <p:cNvPr id="121" name="群組 120">
            <a:extLst>
              <a:ext uri="{FF2B5EF4-FFF2-40B4-BE49-F238E27FC236}">
                <a16:creationId xmlns:a16="http://schemas.microsoft.com/office/drawing/2014/main" id="{C4326750-CE47-4399-9E47-D0BC33048C0E}"/>
              </a:ext>
            </a:extLst>
          </p:cNvPr>
          <p:cNvGrpSpPr/>
          <p:nvPr/>
        </p:nvGrpSpPr>
        <p:grpSpPr>
          <a:xfrm>
            <a:off x="2500266" y="3892021"/>
            <a:ext cx="7841541" cy="384055"/>
            <a:chOff x="2500266" y="2349191"/>
            <a:chExt cx="7841541" cy="384055"/>
          </a:xfrm>
        </p:grpSpPr>
        <p:sp>
          <p:nvSpPr>
            <p:cNvPr id="122" name="文字方塊 121">
              <a:extLst>
                <a:ext uri="{FF2B5EF4-FFF2-40B4-BE49-F238E27FC236}">
                  <a16:creationId xmlns:a16="http://schemas.microsoft.com/office/drawing/2014/main" id="{CDAC45A7-BA9F-4A49-AE67-FF89765B9863}"/>
                </a:ext>
              </a:extLst>
            </p:cNvPr>
            <p:cNvSpPr txBox="1"/>
            <p:nvPr/>
          </p:nvSpPr>
          <p:spPr>
            <a:xfrm>
              <a:off x="2500266" y="2487025"/>
              <a:ext cx="784154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LassoLinear                                               15.50                            0.15                           18.98               0.85             0.72            41.59              30.21            115.18</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23" name="矩形 122">
              <a:extLst>
                <a:ext uri="{FF2B5EF4-FFF2-40B4-BE49-F238E27FC236}">
                  <a16:creationId xmlns:a16="http://schemas.microsoft.com/office/drawing/2014/main" id="{FC39155F-8001-491D-8959-650BBFD707ED}"/>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grpSp>
        <p:nvGrpSpPr>
          <p:cNvPr id="127" name="群組 126">
            <a:extLst>
              <a:ext uri="{FF2B5EF4-FFF2-40B4-BE49-F238E27FC236}">
                <a16:creationId xmlns:a16="http://schemas.microsoft.com/office/drawing/2014/main" id="{849EDF01-4995-43D0-8967-8197CC0D0076}"/>
              </a:ext>
            </a:extLst>
          </p:cNvPr>
          <p:cNvGrpSpPr/>
          <p:nvPr/>
        </p:nvGrpSpPr>
        <p:grpSpPr>
          <a:xfrm>
            <a:off x="2525112" y="5500685"/>
            <a:ext cx="7833629" cy="393024"/>
            <a:chOff x="2525112" y="5500685"/>
            <a:chExt cx="7833629" cy="393024"/>
          </a:xfrm>
        </p:grpSpPr>
        <p:grpSp>
          <p:nvGrpSpPr>
            <p:cNvPr id="115" name="群組 114">
              <a:extLst>
                <a:ext uri="{FF2B5EF4-FFF2-40B4-BE49-F238E27FC236}">
                  <a16:creationId xmlns:a16="http://schemas.microsoft.com/office/drawing/2014/main" id="{9399FC8D-BB58-46DD-8677-444932E06D59}"/>
                </a:ext>
              </a:extLst>
            </p:cNvPr>
            <p:cNvGrpSpPr/>
            <p:nvPr/>
          </p:nvGrpSpPr>
          <p:grpSpPr>
            <a:xfrm>
              <a:off x="2525112" y="5639793"/>
              <a:ext cx="7833629" cy="253916"/>
              <a:chOff x="2199891" y="5597459"/>
              <a:chExt cx="7833629" cy="253916"/>
            </a:xfrm>
          </p:grpSpPr>
          <p:sp>
            <p:nvSpPr>
              <p:cNvPr id="99" name="文字方塊 98">
                <a:extLst>
                  <a:ext uri="{FF2B5EF4-FFF2-40B4-BE49-F238E27FC236}">
                    <a16:creationId xmlns:a16="http://schemas.microsoft.com/office/drawing/2014/main" id="{D9F47E35-5A45-4933-ACC8-DEF35312D4BB}"/>
                  </a:ext>
                </a:extLst>
              </p:cNvPr>
              <p:cNvSpPr txBox="1"/>
              <p:nvPr/>
            </p:nvSpPr>
            <p:spPr>
              <a:xfrm>
                <a:off x="7550259" y="5597459"/>
                <a:ext cx="413896"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0.79</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1" name="文字方塊 100">
                <a:extLst>
                  <a:ext uri="{FF2B5EF4-FFF2-40B4-BE49-F238E27FC236}">
                    <a16:creationId xmlns:a16="http://schemas.microsoft.com/office/drawing/2014/main" id="{029A59C7-763A-43EF-9847-868AD43A0ACC}"/>
                  </a:ext>
                </a:extLst>
              </p:cNvPr>
              <p:cNvSpPr txBox="1"/>
              <p:nvPr/>
            </p:nvSpPr>
            <p:spPr>
              <a:xfrm>
                <a:off x="4131406" y="5597459"/>
                <a:ext cx="479618"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12.56</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2" name="文字方塊 101">
                <a:extLst>
                  <a:ext uri="{FF2B5EF4-FFF2-40B4-BE49-F238E27FC236}">
                    <a16:creationId xmlns:a16="http://schemas.microsoft.com/office/drawing/2014/main" id="{B1B3A848-DDBF-4D8A-A7F5-690A4608BDCA}"/>
                  </a:ext>
                </a:extLst>
              </p:cNvPr>
              <p:cNvSpPr txBox="1"/>
              <p:nvPr/>
            </p:nvSpPr>
            <p:spPr>
              <a:xfrm>
                <a:off x="6190209" y="5597459"/>
                <a:ext cx="479618"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16.46</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03" name="文字方塊 102">
                <a:extLst>
                  <a:ext uri="{FF2B5EF4-FFF2-40B4-BE49-F238E27FC236}">
                    <a16:creationId xmlns:a16="http://schemas.microsoft.com/office/drawing/2014/main" id="{CEA4B497-86DC-4F23-AC88-9D55DDD05EEA}"/>
                  </a:ext>
                </a:extLst>
              </p:cNvPr>
              <p:cNvSpPr txBox="1"/>
              <p:nvPr/>
            </p:nvSpPr>
            <p:spPr>
              <a:xfrm>
                <a:off x="2199891" y="5605154"/>
                <a:ext cx="947695" cy="24622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rPr>
                  <a:t>RandomForest</a:t>
                </a:r>
                <a:endParaRPr kumimoji="0" lang="zh-TW" altLang="en-US" sz="1000" b="0" i="0" u="none" strike="noStrike" kern="1200" cap="none" spc="0" normalizeH="0" baseline="0" noProof="0" dirty="0">
                  <a:ln>
                    <a:noFill/>
                  </a:ln>
                  <a:solidFill>
                    <a:srgbClr val="ED7D31">
                      <a:lumMod val="75000"/>
                    </a:srgbClr>
                  </a:solidFill>
                  <a:effectLst/>
                  <a:uLnTx/>
                  <a:uFillTx/>
                  <a:latin typeface="Calibri" panose="020F0502020204030204"/>
                  <a:ea typeface="新細明體" panose="02020500000000000000" pitchFamily="18" charset="-120"/>
                  <a:cs typeface="+mn-cs"/>
                </a:endParaRPr>
              </a:p>
            </p:txBody>
          </p:sp>
          <p:sp>
            <p:nvSpPr>
              <p:cNvPr id="110" name="文字方塊 109">
                <a:extLst>
                  <a:ext uri="{FF2B5EF4-FFF2-40B4-BE49-F238E27FC236}">
                    <a16:creationId xmlns:a16="http://schemas.microsoft.com/office/drawing/2014/main" id="{1D0CB468-4B17-4E9C-A60B-D1B04B9EF4FF}"/>
                  </a:ext>
                </a:extLst>
              </p:cNvPr>
              <p:cNvSpPr txBox="1"/>
              <p:nvPr/>
            </p:nvSpPr>
            <p:spPr>
              <a:xfrm>
                <a:off x="5286739" y="5605153"/>
                <a:ext cx="41630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0.11</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1" name="文字方塊 110">
                <a:extLst>
                  <a:ext uri="{FF2B5EF4-FFF2-40B4-BE49-F238E27FC236}">
                    <a16:creationId xmlns:a16="http://schemas.microsoft.com/office/drawing/2014/main" id="{20179683-E8AB-4AB2-8BB9-9D1EA672F3D0}"/>
                  </a:ext>
                </a:extLst>
              </p:cNvPr>
              <p:cNvSpPr txBox="1"/>
              <p:nvPr/>
            </p:nvSpPr>
            <p:spPr>
              <a:xfrm>
                <a:off x="6978211" y="5605153"/>
                <a:ext cx="41630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0.89</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2" name="文字方塊 111">
                <a:extLst>
                  <a:ext uri="{FF2B5EF4-FFF2-40B4-BE49-F238E27FC236}">
                    <a16:creationId xmlns:a16="http://schemas.microsoft.com/office/drawing/2014/main" id="{314AC6B4-2497-461B-91B9-794545365597}"/>
                  </a:ext>
                </a:extLst>
              </p:cNvPr>
              <p:cNvSpPr txBox="1"/>
              <p:nvPr/>
            </p:nvSpPr>
            <p:spPr>
              <a:xfrm>
                <a:off x="8111395" y="5605153"/>
                <a:ext cx="520388"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42.24</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3" name="文字方塊 112">
                <a:extLst>
                  <a:ext uri="{FF2B5EF4-FFF2-40B4-BE49-F238E27FC236}">
                    <a16:creationId xmlns:a16="http://schemas.microsoft.com/office/drawing/2014/main" id="{CA416030-0C69-45C8-851F-04483A5C6C2C}"/>
                  </a:ext>
                </a:extLst>
              </p:cNvPr>
              <p:cNvSpPr txBox="1"/>
              <p:nvPr/>
            </p:nvSpPr>
            <p:spPr>
              <a:xfrm>
                <a:off x="8802252" y="5605153"/>
                <a:ext cx="488605"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31.00</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sp>
            <p:nvSpPr>
              <p:cNvPr id="114" name="文字方塊 113">
                <a:extLst>
                  <a:ext uri="{FF2B5EF4-FFF2-40B4-BE49-F238E27FC236}">
                    <a16:creationId xmlns:a16="http://schemas.microsoft.com/office/drawing/2014/main" id="{08D3871B-4F2D-4CD5-A6F8-5D7F16ADC8B3}"/>
                  </a:ext>
                </a:extLst>
              </p:cNvPr>
              <p:cNvSpPr txBox="1"/>
              <p:nvPr/>
            </p:nvSpPr>
            <p:spPr>
              <a:xfrm>
                <a:off x="9427459" y="5605153"/>
                <a:ext cx="606061" cy="24622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rPr>
                  <a:t>111.16</a:t>
                </a:r>
                <a:endParaRPr kumimoji="0" lang="zh-TW" altLang="en-US" sz="1000" b="0" i="0" u="none" strike="noStrike" kern="1200" cap="none" spc="0" normalizeH="0" baseline="0" noProof="0" dirty="0">
                  <a:ln>
                    <a:noFill/>
                  </a:ln>
                  <a:solidFill>
                    <a:srgbClr val="E7E6E6">
                      <a:lumMod val="50000"/>
                    </a:srgbClr>
                  </a:solidFill>
                  <a:effectLst/>
                  <a:uLnTx/>
                  <a:uFillTx/>
                  <a:latin typeface="Calibri" panose="020F0502020204030204"/>
                  <a:ea typeface="新細明體" panose="02020500000000000000" pitchFamily="18" charset="-120"/>
                  <a:cs typeface="+mn-cs"/>
                </a:endParaRPr>
              </a:p>
            </p:txBody>
          </p:sp>
        </p:grpSp>
        <p:sp>
          <p:nvSpPr>
            <p:cNvPr id="126" name="矩形 125">
              <a:extLst>
                <a:ext uri="{FF2B5EF4-FFF2-40B4-BE49-F238E27FC236}">
                  <a16:creationId xmlns:a16="http://schemas.microsoft.com/office/drawing/2014/main" id="{85CF0440-B252-4CDE-9E48-DFA628230D24}"/>
                </a:ext>
              </a:extLst>
            </p:cNvPr>
            <p:cNvSpPr/>
            <p:nvPr/>
          </p:nvSpPr>
          <p:spPr>
            <a:xfrm>
              <a:off x="2572723" y="5500685"/>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9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演算法                                                平均絕對誤差       平均絕對百分比誤差      均方根誤差        相關係數     決定係數     最大誤差    目標標準差      目標平均</a:t>
              </a:r>
            </a:p>
          </p:txBody>
        </p:sp>
      </p:grpSp>
    </p:spTree>
    <p:extLst>
      <p:ext uri="{BB962C8B-B14F-4D97-AF65-F5344CB8AC3E}">
        <p14:creationId xmlns:p14="http://schemas.microsoft.com/office/powerpoint/2010/main" val="1127770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AI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方法論</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val="4101855906"/>
                        </a:ext>
                      </a:extLst>
                    </a:gridCol>
                    <a:gridCol w="3420000">
                      <a:extLst>
                        <a:ext uri="{9D8B030D-6E8A-4147-A177-3AD203B41FA5}">
                          <a16:colId xmlns:a16="http://schemas.microsoft.com/office/drawing/2014/main" val="787671740"/>
                        </a:ext>
                      </a:extLst>
                    </a:gridCol>
                    <a:gridCol w="1628346">
                      <a:extLst>
                        <a:ext uri="{9D8B030D-6E8A-4147-A177-3AD203B41FA5}">
                          <a16:colId xmlns:a16="http://schemas.microsoft.com/office/drawing/2014/main" val="3294644393"/>
                        </a:ext>
                      </a:extLst>
                    </a:gridCol>
                    <a:gridCol w="1628346">
                      <a:extLst>
                        <a:ext uri="{9D8B030D-6E8A-4147-A177-3AD203B41FA5}">
                          <a16:colId xmlns:a16="http://schemas.microsoft.com/office/drawing/2014/main" val="411171124"/>
                        </a:ext>
                      </a:extLst>
                    </a:gridCol>
                    <a:gridCol w="1628346">
                      <a:extLst>
                        <a:ext uri="{9D8B030D-6E8A-4147-A177-3AD203B41FA5}">
                          <a16:colId xmlns:a16="http://schemas.microsoft.com/office/drawing/2014/main" val="3910611340"/>
                        </a:ext>
                      </a:extLst>
                    </a:gridCol>
                    <a:gridCol w="2484000">
                      <a:extLst>
                        <a:ext uri="{9D8B030D-6E8A-4147-A177-3AD203B41FA5}">
                          <a16:colId xmlns:a16="http://schemas.microsoft.com/office/drawing/2014/main"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200" b="1" i="1" smtClean="0">
                                        <a:latin typeface="Cambria Math" panose="02040503050406030204" pitchFamily="18" charset="0"/>
                                        <a:ea typeface="微軟正黑體" panose="020B0604030504040204" pitchFamily="34" charset="-120"/>
                                      </a:rPr>
                                    </m:ctrlPr>
                                  </m:sSupPr>
                                  <m:e>
                                    <m:r>
                                      <m:rPr>
                                        <m:nor/>
                                      </m:rPr>
                                      <a:rPr lang="en-US" altLang="zh-TW" sz="1200" b="1">
                                        <a:latin typeface="微軟正黑體" panose="020B0604030504040204" pitchFamily="34" charset="-120"/>
                                        <a:ea typeface="微軟正黑體" panose="020B0604030504040204" pitchFamily="34" charset="-120"/>
                                      </a:rPr>
                                      <m:t>R</m:t>
                                    </m:r>
                                  </m:e>
                                  <m:sup>
                                    <m:r>
                                      <m:rPr>
                                        <m:nor/>
                                      </m:rPr>
                                      <a:rPr lang="en-US" altLang="zh-TW" sz="1200" b="1">
                                        <a:latin typeface="微軟正黑體" panose="020B0604030504040204" pitchFamily="34" charset="-120"/>
                                        <a:ea typeface="微軟正黑體" panose="020B0604030504040204" pitchFamily="34" charset="-120"/>
                                      </a:rPr>
                                      <m:t>2</m:t>
                                    </m:r>
                                  </m:sup>
                                </m:sSup>
                              </m:oMath>
                            </m:oMathPara>
                          </a14:m>
                          <a:endParaRPr lang="zh-TW" altLang="en-US" sz="120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endParaRPr lang="zh-TW" altLang="en-US" dirty="0"/>
                        </a:p>
                      </a:txBody>
                      <a:tcPr/>
                    </a:tc>
                    <a:extLst>
                      <a:ext uri="{0D108BD9-81ED-4DB2-BD59-A6C34878D82A}">
                        <a16:rowId xmlns:a16="http://schemas.microsoft.com/office/drawing/2014/main" val="1872107449"/>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r h="83361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經過前處理的資料</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3189184"/>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a:t>
                          </a:r>
                          <a:r>
                            <a:rPr lang="zh-TW" altLang="en-US" sz="1200" b="1" dirty="0" smtClean="0">
                              <a:latin typeface="微軟正黑體" panose="020B0604030504040204" pitchFamily="34" charset="-120"/>
                              <a:ea typeface="微軟正黑體" panose="020B0604030504040204" pitchFamily="34" charset="-120"/>
                            </a:rPr>
                            <a:t>版的前處理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a:t>
                          </a:r>
                          <a:r>
                            <a:rPr lang="zh-TW" altLang="en-US" sz="1200" b="1" dirty="0" smtClean="0">
                              <a:latin typeface="微軟正黑體" panose="020B0604030504040204" pitchFamily="34" charset="-120"/>
                              <a:ea typeface="微軟正黑體" panose="020B0604030504040204" pitchFamily="34" charset="-120"/>
                            </a:rPr>
                            <a:t>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5">
                <a:extLst>
                  <a:ext uri="{FF2B5EF4-FFF2-40B4-BE49-F238E27FC236}">
                    <a16:creationId xmlns:a16="http://schemas.microsoft.com/office/drawing/2014/main" xmlns:a14="http://schemas.microsoft.com/office/drawing/2010/main" xmlns="" id="{56539F7D-1A85-4649-9914-0A6A88D21B8B}"/>
                  </a:ext>
                </a:extLst>
              </p:cNvPr>
              <p:cNvGraphicFramePr>
                <a:graphicFrameLocks noGrp="1"/>
              </p:cNvGraphicFramePr>
              <p:nvPr>
                <p:extLst>
                  <p:ext uri="{D42A27DB-BD31-4B8C-83A1-F6EECF244321}">
                    <p14:modId xmlns:p14="http://schemas.microsoft.com/office/powerpoint/2010/main" val="2604953066"/>
                  </p:ext>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xmlns:a14="http://schemas.microsoft.com/office/drawing/2010/main" xmlns="" val="4101855906"/>
                        </a:ext>
                      </a:extLst>
                    </a:gridCol>
                    <a:gridCol w="3420000">
                      <a:extLst>
                        <a:ext uri="{9D8B030D-6E8A-4147-A177-3AD203B41FA5}">
                          <a16:colId xmlns:a16="http://schemas.microsoft.com/office/drawing/2014/main" xmlns:a14="http://schemas.microsoft.com/office/drawing/2010/main" xmlns="" val="787671740"/>
                        </a:ext>
                      </a:extLst>
                    </a:gridCol>
                    <a:gridCol w="1628346">
                      <a:extLst>
                        <a:ext uri="{9D8B030D-6E8A-4147-A177-3AD203B41FA5}">
                          <a16:colId xmlns:a16="http://schemas.microsoft.com/office/drawing/2014/main" xmlns:a14="http://schemas.microsoft.com/office/drawing/2010/main" xmlns="" val="3294644393"/>
                        </a:ext>
                      </a:extLst>
                    </a:gridCol>
                    <a:gridCol w="1628346">
                      <a:extLst>
                        <a:ext uri="{9D8B030D-6E8A-4147-A177-3AD203B41FA5}">
                          <a16:colId xmlns:a16="http://schemas.microsoft.com/office/drawing/2014/main" xmlns:a14="http://schemas.microsoft.com/office/drawing/2010/main" xmlns="" val="411171124"/>
                        </a:ext>
                      </a:extLst>
                    </a:gridCol>
                    <a:gridCol w="1628346">
                      <a:extLst>
                        <a:ext uri="{9D8B030D-6E8A-4147-A177-3AD203B41FA5}">
                          <a16:colId xmlns:a16="http://schemas.microsoft.com/office/drawing/2014/main" xmlns:a14="http://schemas.microsoft.com/office/drawing/2010/main" xmlns="" val="3910611340"/>
                        </a:ext>
                      </a:extLst>
                    </a:gridCol>
                    <a:gridCol w="2484000">
                      <a:extLst>
                        <a:ext uri="{9D8B030D-6E8A-4147-A177-3AD203B41FA5}">
                          <a16:colId xmlns:a16="http://schemas.microsoft.com/office/drawing/2014/main" xmlns:a14="http://schemas.microsoft.com/office/drawing/2010/main" xmlns=""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a14="http://schemas.microsoft.com/office/drawing/2010/main" xmlns=""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61798" t="-103571" r="-153558" b="-803571"/>
                          </a:stretch>
                        </a:blipFill>
                      </a:tcPr>
                    </a:tc>
                    <a:tc vMerge="1">
                      <a:txBody>
                        <a:bodyPr/>
                        <a:lstStyle/>
                        <a:p>
                          <a:endParaRPr lang="zh-TW" altLang="en-US" dirty="0"/>
                        </a:p>
                      </a:txBody>
                      <a:tcPr/>
                    </a:tc>
                    <a:extLst>
                      <a:ext uri="{0D108BD9-81ED-4DB2-BD59-A6C34878D82A}">
                        <a16:rowId xmlns:a16="http://schemas.microsoft.com/office/drawing/2014/main" xmlns:a14="http://schemas.microsoft.com/office/drawing/2010/main" xmlns="" val="1872107449"/>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77066492"/>
                      </a:ext>
                    </a:extLst>
                  </a:tr>
                  <a:tr h="90830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經過前處理的資料</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228600" marR="0" indent="-228600" algn="l" defTabSz="914400" rtl="0" eaLnBrk="1" fontAlgn="auto" latinLnBrk="0" hangingPunct="1">
                            <a:lnSpc>
                              <a:spcPct val="100000"/>
                            </a:lnSpc>
                            <a:spcBef>
                              <a:spcPts val="200"/>
                            </a:spcBef>
                            <a:spcAft>
                              <a:spcPts val="200"/>
                            </a:spcAft>
                            <a:buClrTx/>
                            <a:buSzTx/>
                            <a:buFont typeface="+mj-lt"/>
                            <a:buAutoNum type="arabicPeriod"/>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403189184"/>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a:t>
                          </a:r>
                          <a:r>
                            <a:rPr lang="zh-TW" altLang="en-US" sz="1200" b="1" dirty="0" smtClean="0">
                              <a:latin typeface="微軟正黑體" panose="020B0604030504040204" pitchFamily="34" charset="-120"/>
                              <a:ea typeface="微軟正黑體" panose="020B0604030504040204" pitchFamily="34" charset="-120"/>
                            </a:rPr>
                            <a:t>版的前處理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a:t>
                          </a:r>
                          <a:r>
                            <a:rPr lang="zh-TW" altLang="en-US" sz="1200" b="1" dirty="0" smtClean="0">
                              <a:latin typeface="微軟正黑體" panose="020B0604030504040204" pitchFamily="34" charset="-120"/>
                              <a:ea typeface="微軟正黑體" panose="020B0604030504040204" pitchFamily="34" charset="-120"/>
                            </a:rPr>
                            <a:t>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4"/>
                      </a:ext>
                    </a:extLst>
                  </a:tr>
                </a:tbl>
              </a:graphicData>
            </a:graphic>
          </p:graphicFrame>
        </mc:Fallback>
      </mc:AlternateContent>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3006" y="4813332"/>
            <a:ext cx="5753928" cy="1522638"/>
          </a:xfrm>
          <a:prstGeom prst="rect">
            <a:avLst/>
          </a:prstGeom>
          <a:ln>
            <a:noFill/>
          </a:ln>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246117" y="4822910"/>
            <a:ext cx="5385941" cy="1503482"/>
          </a:xfrm>
          <a:prstGeom prst="rect">
            <a:avLst/>
          </a:prstGeom>
          <a:ln>
            <a:noFill/>
          </a:ln>
        </p:spPr>
      </p:pic>
      <p:pic>
        <p:nvPicPr>
          <p:cNvPr id="9" name="圖片 8"/>
          <p:cNvPicPr>
            <a:picLocks noChangeAspect="1"/>
          </p:cNvPicPr>
          <p:nvPr/>
        </p:nvPicPr>
        <p:blipFill>
          <a:blip r:embed="rId5"/>
          <a:stretch>
            <a:fillRect/>
          </a:stretch>
        </p:blipFill>
        <p:spPr>
          <a:xfrm>
            <a:off x="8393130" y="6426389"/>
            <a:ext cx="2819794" cy="352474"/>
          </a:xfrm>
          <a:prstGeom prst="rect">
            <a:avLst/>
          </a:prstGeom>
        </p:spPr>
      </p:pic>
      <p:pic>
        <p:nvPicPr>
          <p:cNvPr id="10" name="圖片 9">
            <a:extLst>
              <a:ext uri="{FF2B5EF4-FFF2-40B4-BE49-F238E27FC236}">
                <a16:creationId xmlns:a16="http://schemas.microsoft.com/office/drawing/2014/main" id="{D633B2F3-F548-4734-B89D-9FB7AA73E1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8" name="文字方塊 7">
            <a:extLst>
              <a:ext uri="{FF2B5EF4-FFF2-40B4-BE49-F238E27FC236}">
                <a16:creationId xmlns:a16="http://schemas.microsoft.com/office/drawing/2014/main" id="{8DF47207-CC14-4690-A7B6-AC1C9538CF83}"/>
              </a:ext>
            </a:extLst>
          </p:cNvPr>
          <p:cNvSpPr txBox="1"/>
          <p:nvPr/>
        </p:nvSpPr>
        <p:spPr>
          <a:xfrm>
            <a:off x="321522" y="4365990"/>
            <a:ext cx="2430146"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誤差分布圖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第三版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87DFE4BC-EDBD-4F4D-A47A-2D3951AE24C0}"/>
              </a:ext>
            </a:extLst>
          </p:cNvPr>
          <p:cNvSpPr txBox="1"/>
          <p:nvPr/>
        </p:nvSpPr>
        <p:spPr>
          <a:xfrm>
            <a:off x="6068231" y="4396936"/>
            <a:ext cx="3041902"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特徵重要度排序圖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第三版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矩形 11">
            <a:extLst>
              <a:ext uri="{FF2B5EF4-FFF2-40B4-BE49-F238E27FC236}">
                <a16:creationId xmlns:a16="http://schemas.microsoft.com/office/drawing/2014/main" id="{232B7790-623D-4B39-96CC-464FB77F5B5C}"/>
              </a:ext>
            </a:extLst>
          </p:cNvPr>
          <p:cNvSpPr/>
          <p:nvPr/>
        </p:nvSpPr>
        <p:spPr>
          <a:xfrm>
            <a:off x="3036477" y="5317066"/>
            <a:ext cx="317914" cy="2237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BFBC68E3-E2EC-4C51-8754-17B9860D0F91}"/>
              </a:ext>
            </a:extLst>
          </p:cNvPr>
          <p:cNvSpPr txBox="1"/>
          <p:nvPr/>
        </p:nvSpPr>
        <p:spPr>
          <a:xfrm>
            <a:off x="3279970" y="5009289"/>
            <a:ext cx="178309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Max Error</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53.04</a:t>
            </a:r>
            <a:endPar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14" name="矩形 13">
            <a:extLst>
              <a:ext uri="{FF2B5EF4-FFF2-40B4-BE49-F238E27FC236}">
                <a16:creationId xmlns:a16="http://schemas.microsoft.com/office/drawing/2014/main" id="{C490EBE1-3231-4A04-808D-6E484B7CE003}"/>
              </a:ext>
            </a:extLst>
          </p:cNvPr>
          <p:cNvSpPr/>
          <p:nvPr/>
        </p:nvSpPr>
        <p:spPr>
          <a:xfrm>
            <a:off x="6541676" y="5940528"/>
            <a:ext cx="290923" cy="27364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文字方塊 14">
            <a:extLst>
              <a:ext uri="{FF2B5EF4-FFF2-40B4-BE49-F238E27FC236}">
                <a16:creationId xmlns:a16="http://schemas.microsoft.com/office/drawing/2014/main" id="{2D3B4720-5085-460F-9EF5-3A3AE4194442}"/>
              </a:ext>
            </a:extLst>
          </p:cNvPr>
          <p:cNvSpPr txBox="1"/>
          <p:nvPr/>
        </p:nvSpPr>
        <p:spPr>
          <a:xfrm>
            <a:off x="5997993" y="6272500"/>
            <a:ext cx="194374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size</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a:t>
            </a:r>
            <a:r>
              <a:rPr kumimoji="0" lang="zh-TW" altLang="en-US" sz="14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影響最高</a:t>
            </a:r>
          </a:p>
        </p:txBody>
      </p:sp>
      <p:sp>
        <p:nvSpPr>
          <p:cNvPr id="5" name="矩形 4"/>
          <p:cNvSpPr/>
          <p:nvPr/>
        </p:nvSpPr>
        <p:spPr>
          <a:xfrm>
            <a:off x="9283337" y="3781841"/>
            <a:ext cx="2124892" cy="357052"/>
          </a:xfrm>
          <a:prstGeom prst="rect">
            <a:avLst/>
          </a:prstGeom>
          <a:noFill/>
          <a:ln w="7620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587333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39" y="-7148"/>
            <a:ext cx="10158933"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可解釋性分析</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cxnSp>
        <p:nvCxnSpPr>
          <p:cNvPr id="28" name="直線接點 27"/>
          <p:cNvCxnSpPr/>
          <p:nvPr/>
        </p:nvCxnSpPr>
        <p:spPr>
          <a:xfrm flipV="1">
            <a:off x="6096000" y="928921"/>
            <a:ext cx="0" cy="5677825"/>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 name="群組 4"/>
          <p:cNvGrpSpPr/>
          <p:nvPr/>
        </p:nvGrpSpPr>
        <p:grpSpPr>
          <a:xfrm>
            <a:off x="834921" y="3869419"/>
            <a:ext cx="4363612" cy="2104286"/>
            <a:chOff x="826051" y="3670379"/>
            <a:chExt cx="4363612" cy="2104286"/>
          </a:xfrm>
        </p:grpSpPr>
        <p:grpSp>
          <p:nvGrpSpPr>
            <p:cNvPr id="48" name="群組 47"/>
            <p:cNvGrpSpPr/>
            <p:nvPr/>
          </p:nvGrpSpPr>
          <p:grpSpPr>
            <a:xfrm>
              <a:off x="3204124" y="3831123"/>
              <a:ext cx="1985539" cy="1835794"/>
              <a:chOff x="2925343" y="3917957"/>
              <a:chExt cx="1985539" cy="1835794"/>
            </a:xfrm>
            <a:solidFill>
              <a:srgbClr val="535C91"/>
            </a:solidFill>
          </p:grpSpPr>
          <p:sp>
            <p:nvSpPr>
              <p:cNvPr id="45" name="圓角矩形 44"/>
              <p:cNvSpPr/>
              <p:nvPr/>
            </p:nvSpPr>
            <p:spPr>
              <a:xfrm>
                <a:off x="2925344" y="3917957"/>
                <a:ext cx="1985536"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Die size (X)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6" name="圓角矩形 45"/>
              <p:cNvSpPr/>
              <p:nvPr/>
            </p:nvSpPr>
            <p:spPr>
              <a:xfrm>
                <a:off x="2925343" y="4586724"/>
                <a:ext cx="1985537"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HS Type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47" name="圓角矩形 46"/>
              <p:cNvSpPr/>
              <p:nvPr/>
            </p:nvSpPr>
            <p:spPr>
              <a:xfrm>
                <a:off x="2925344" y="5255491"/>
                <a:ext cx="1985538" cy="498260"/>
              </a:xfrm>
              <a:prstGeom prst="roundRect">
                <a:avLst>
                  <a:gd name="adj" fmla="val 27876"/>
                </a:avLst>
              </a:prstGeom>
              <a:solidFill>
                <a:srgbClr val="3A6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PKG thickness </a:t>
                </a:r>
                <a:endPar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51" name="群組 50"/>
            <p:cNvGrpSpPr/>
            <p:nvPr/>
          </p:nvGrpSpPr>
          <p:grpSpPr>
            <a:xfrm>
              <a:off x="826051" y="3670379"/>
              <a:ext cx="2099293" cy="1256452"/>
              <a:chOff x="526221" y="3705422"/>
              <a:chExt cx="2099293" cy="1256452"/>
            </a:xfrm>
          </p:grpSpPr>
          <p:sp>
            <p:nvSpPr>
              <p:cNvPr id="27" name="文字方塊 26"/>
              <p:cNvSpPr txBox="1"/>
              <p:nvPr/>
            </p:nvSpPr>
            <p:spPr>
              <a:xfrm>
                <a:off x="526221" y="3705422"/>
                <a:ext cx="2099293" cy="923330"/>
              </a:xfrm>
              <a:prstGeom prst="rect">
                <a:avLst/>
              </a:prstGeom>
              <a:noFill/>
              <a:effectLst>
                <a:outerShdw blurRad="50800" dist="38100" dir="2700000" algn="tl" rotWithShape="0">
                  <a:schemeClr val="bg1">
                    <a:alpha val="40000"/>
                  </a:scheme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5400" b="1" i="0" u="none" strike="noStrike" kern="1200" cap="none" spc="0" normalizeH="0" baseline="0" noProof="0" dirty="0">
                    <a:ln>
                      <a:noFill/>
                    </a:ln>
                    <a:solidFill>
                      <a:srgbClr val="3A6D8C"/>
                    </a:solidFill>
                    <a:effectLst/>
                    <a:uLnTx/>
                    <a:uFillTx/>
                    <a:latin typeface="Microsoft YaHei" panose="020B0503020204020204" pitchFamily="34" charset="-122"/>
                    <a:ea typeface="Microsoft YaHei" panose="020B0503020204020204" pitchFamily="34" charset="-122"/>
                    <a:cs typeface="+mn-cs"/>
                  </a:rPr>
                  <a:t>Top 3</a:t>
                </a:r>
              </a:p>
            </p:txBody>
          </p:sp>
          <p:sp>
            <p:nvSpPr>
              <p:cNvPr id="50" name="文字方塊 49"/>
              <p:cNvSpPr txBox="1"/>
              <p:nvPr/>
            </p:nvSpPr>
            <p:spPr>
              <a:xfrm>
                <a:off x="811011" y="4561764"/>
                <a:ext cx="152971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Key Factor</a:t>
                </a:r>
                <a:endParaRPr kumimoji="0" lang="zh-TW" altLang="en-US" sz="2000" b="1"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grpSp>
        <p:pic>
          <p:nvPicPr>
            <p:cNvPr id="60" name="圖片 5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a:xfrm>
              <a:off x="1174362" y="5125437"/>
              <a:ext cx="1100866" cy="649228"/>
            </a:xfrm>
            <a:prstGeom prst="rect">
              <a:avLst/>
            </a:prstGeom>
          </p:spPr>
        </p:pic>
      </p:grpSp>
      <p:pic>
        <p:nvPicPr>
          <p:cNvPr id="59" name="圖片 58"/>
          <p:cNvPicPr>
            <a:picLocks noChangeAspect="1"/>
          </p:cNvPicPr>
          <p:nvPr/>
        </p:nvPicPr>
        <p:blipFill>
          <a:blip r:embed="rId6"/>
          <a:stretch>
            <a:fillRect/>
          </a:stretch>
        </p:blipFill>
        <p:spPr>
          <a:xfrm>
            <a:off x="8934738" y="6374790"/>
            <a:ext cx="1992480" cy="230660"/>
          </a:xfrm>
          <a:prstGeom prst="rect">
            <a:avLst/>
          </a:prstGeom>
        </p:spPr>
      </p:pic>
      <p:sp>
        <p:nvSpPr>
          <p:cNvPr id="64" name="矩形 63">
            <a:extLst>
              <a:ext uri="{FF2B5EF4-FFF2-40B4-BE49-F238E27FC236}">
                <a16:creationId xmlns:a16="http://schemas.microsoft.com/office/drawing/2014/main" id="{59831A96-02BC-4863-BD79-154C33A147AB}"/>
              </a:ext>
            </a:extLst>
          </p:cNvPr>
          <p:cNvSpPr/>
          <p:nvPr/>
        </p:nvSpPr>
        <p:spPr>
          <a:xfrm>
            <a:off x="6750684" y="5681930"/>
            <a:ext cx="3412289"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13" name="群組 12">
            <a:extLst>
              <a:ext uri="{FF2B5EF4-FFF2-40B4-BE49-F238E27FC236}">
                <a16:creationId xmlns:a16="http://schemas.microsoft.com/office/drawing/2014/main" id="{4310921E-756F-4AD7-9613-9A34A6DD2EA4}"/>
              </a:ext>
            </a:extLst>
          </p:cNvPr>
          <p:cNvGrpSpPr/>
          <p:nvPr/>
        </p:nvGrpSpPr>
        <p:grpSpPr>
          <a:xfrm>
            <a:off x="6470380" y="869991"/>
            <a:ext cx="5662618" cy="1760111"/>
            <a:chOff x="6470380" y="869991"/>
            <a:chExt cx="5662618" cy="1760111"/>
          </a:xfrm>
        </p:grpSpPr>
        <p:grpSp>
          <p:nvGrpSpPr>
            <p:cNvPr id="52" name="群組 51">
              <a:extLst>
                <a:ext uri="{FF2B5EF4-FFF2-40B4-BE49-F238E27FC236}">
                  <a16:creationId xmlns:a16="http://schemas.microsoft.com/office/drawing/2014/main" id="{416C5736-46E3-4FBB-8A09-A4A970EAEBB0}"/>
                </a:ext>
              </a:extLst>
            </p:cNvPr>
            <p:cNvGrpSpPr/>
            <p:nvPr/>
          </p:nvGrpSpPr>
          <p:grpSpPr>
            <a:xfrm>
              <a:off x="6470380" y="869991"/>
              <a:ext cx="5662618" cy="1760111"/>
              <a:chOff x="6529382" y="929077"/>
              <a:chExt cx="6221975" cy="1760111"/>
            </a:xfrm>
          </p:grpSpPr>
          <p:grpSp>
            <p:nvGrpSpPr>
              <p:cNvPr id="69" name="群組 68">
                <a:extLst>
                  <a:ext uri="{FF2B5EF4-FFF2-40B4-BE49-F238E27FC236}">
                    <a16:creationId xmlns:a16="http://schemas.microsoft.com/office/drawing/2014/main" id="{69C24AF6-0D82-4303-8674-B59CF788D0FF}"/>
                  </a:ext>
                </a:extLst>
              </p:cNvPr>
              <p:cNvGrpSpPr/>
              <p:nvPr/>
            </p:nvGrpSpPr>
            <p:grpSpPr>
              <a:xfrm>
                <a:off x="6529382" y="929077"/>
                <a:ext cx="6221975" cy="1751901"/>
                <a:chOff x="5563625" y="1128390"/>
                <a:chExt cx="6221975" cy="1751901"/>
              </a:xfrm>
            </p:grpSpPr>
            <p:pic>
              <p:nvPicPr>
                <p:cNvPr id="71" name="圖片 70">
                  <a:extLst>
                    <a:ext uri="{FF2B5EF4-FFF2-40B4-BE49-F238E27FC236}">
                      <a16:creationId xmlns:a16="http://schemas.microsoft.com/office/drawing/2014/main" id="{BFA921B0-2FE7-495B-A3FA-F4C496BD260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660665" y="1844913"/>
                  <a:ext cx="4006334" cy="1035378"/>
                </a:xfrm>
                <a:prstGeom prst="rect">
                  <a:avLst/>
                </a:prstGeom>
                <a:solidFill>
                  <a:schemeClr val="bg1"/>
                </a:solidFill>
                <a:ln>
                  <a:noFill/>
                </a:ln>
                <a:effectLst/>
              </p:spPr>
            </p:pic>
            <p:sp>
              <p:nvSpPr>
                <p:cNvPr id="72" name="文字方塊 71">
                  <a:extLst>
                    <a:ext uri="{FF2B5EF4-FFF2-40B4-BE49-F238E27FC236}">
                      <a16:creationId xmlns:a16="http://schemas.microsoft.com/office/drawing/2014/main" id="{AF4F9678-1323-4A82-8EB9-3B5A9E6367BA}"/>
                    </a:ext>
                  </a:extLst>
                </p:cNvPr>
                <p:cNvSpPr txBox="1"/>
                <p:nvPr/>
              </p:nvSpPr>
              <p:spPr>
                <a:xfrm>
                  <a:off x="5563625" y="1128390"/>
                  <a:ext cx="6221975"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Die size (X)</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Die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的長邊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Die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的長邊越長，</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Warpage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發生程度越大。</a:t>
                  </a:r>
                </a:p>
              </p:txBody>
            </p:sp>
          </p:grpSp>
          <p:sp>
            <p:nvSpPr>
              <p:cNvPr id="70" name="矩形 69">
                <a:extLst>
                  <a:ext uri="{FF2B5EF4-FFF2-40B4-BE49-F238E27FC236}">
                    <a16:creationId xmlns:a16="http://schemas.microsoft.com/office/drawing/2014/main" id="{01E20298-D5F8-4683-9EFA-D5FF770B33AF}"/>
                  </a:ext>
                </a:extLst>
              </p:cNvPr>
              <p:cNvSpPr/>
              <p:nvPr/>
            </p:nvSpPr>
            <p:spPr>
              <a:xfrm>
                <a:off x="6837375" y="1913467"/>
                <a:ext cx="3778447"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9" name="群組 8">
              <a:extLst>
                <a:ext uri="{FF2B5EF4-FFF2-40B4-BE49-F238E27FC236}">
                  <a16:creationId xmlns:a16="http://schemas.microsoft.com/office/drawing/2014/main" id="{3CF486AC-D4B5-4E30-B070-31CB0F720FFC}"/>
                </a:ext>
              </a:extLst>
            </p:cNvPr>
            <p:cNvGrpSpPr/>
            <p:nvPr/>
          </p:nvGrpSpPr>
          <p:grpSpPr>
            <a:xfrm>
              <a:off x="8491144" y="1811960"/>
              <a:ext cx="377026" cy="612788"/>
              <a:chOff x="8491144" y="1811960"/>
              <a:chExt cx="377026" cy="612788"/>
            </a:xfrm>
          </p:grpSpPr>
          <p:cxnSp>
            <p:nvCxnSpPr>
              <p:cNvPr id="7" name="直線接點 6">
                <a:extLst>
                  <a:ext uri="{FF2B5EF4-FFF2-40B4-BE49-F238E27FC236}">
                    <a16:creationId xmlns:a16="http://schemas.microsoft.com/office/drawing/2014/main" id="{98002796-4286-4655-8AF0-887FB6B94DE2}"/>
                  </a:ext>
                </a:extLst>
              </p:cNvPr>
              <p:cNvCxnSpPr/>
              <p:nvPr/>
            </p:nvCxnSpPr>
            <p:spPr>
              <a:xfrm>
                <a:off x="8679657" y="1956748"/>
                <a:ext cx="0" cy="468000"/>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5E8B677C-083C-48E1-811A-34DE71AB33AF}"/>
                  </a:ext>
                </a:extLst>
              </p:cNvPr>
              <p:cNvSpPr txBox="1"/>
              <p:nvPr/>
            </p:nvSpPr>
            <p:spPr>
              <a:xfrm>
                <a:off x="8491144" y="1811960"/>
                <a:ext cx="377026"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16990</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grpSp>
        <p:nvGrpSpPr>
          <p:cNvPr id="63" name="群組 62">
            <a:extLst>
              <a:ext uri="{FF2B5EF4-FFF2-40B4-BE49-F238E27FC236}">
                <a16:creationId xmlns:a16="http://schemas.microsoft.com/office/drawing/2014/main" id="{62B4804C-58E7-435B-BD17-56AA6E56133A}"/>
              </a:ext>
            </a:extLst>
          </p:cNvPr>
          <p:cNvGrpSpPr/>
          <p:nvPr/>
        </p:nvGrpSpPr>
        <p:grpSpPr>
          <a:xfrm>
            <a:off x="6473143" y="4787298"/>
            <a:ext cx="5665682" cy="1638552"/>
            <a:chOff x="6269970" y="4866698"/>
            <a:chExt cx="5665682" cy="1638552"/>
          </a:xfrm>
        </p:grpSpPr>
        <p:sp>
          <p:nvSpPr>
            <p:cNvPr id="65" name="文字方塊 64">
              <a:extLst>
                <a:ext uri="{FF2B5EF4-FFF2-40B4-BE49-F238E27FC236}">
                  <a16:creationId xmlns:a16="http://schemas.microsoft.com/office/drawing/2014/main" id="{4D77FE50-D336-4B65-84AE-CD216243299F}"/>
                </a:ext>
              </a:extLst>
            </p:cNvPr>
            <p:cNvSpPr txBox="1"/>
            <p:nvPr/>
          </p:nvSpPr>
          <p:spPr>
            <a:xfrm>
              <a:off x="6269970" y="4866698"/>
              <a:ext cx="5665682"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PKG thickness</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PKG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的厚度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的厚度越厚，</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 </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發生程度越小。</a:t>
              </a:r>
            </a:p>
          </p:txBody>
        </p:sp>
        <p:pic>
          <p:nvPicPr>
            <p:cNvPr id="66" name="圖片 65">
              <a:extLst>
                <a:ext uri="{FF2B5EF4-FFF2-40B4-BE49-F238E27FC236}">
                  <a16:creationId xmlns:a16="http://schemas.microsoft.com/office/drawing/2014/main" id="{F182E623-755D-498C-8852-F4C83B3B75D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355522" y="5584250"/>
              <a:ext cx="3646164" cy="921000"/>
            </a:xfrm>
            <a:prstGeom prst="rect">
              <a:avLst/>
            </a:prstGeom>
            <a:ln>
              <a:noFill/>
            </a:ln>
          </p:spPr>
        </p:pic>
      </p:grpSp>
      <p:sp>
        <p:nvSpPr>
          <p:cNvPr id="79" name="矩形 78">
            <a:extLst>
              <a:ext uri="{FF2B5EF4-FFF2-40B4-BE49-F238E27FC236}">
                <a16:creationId xmlns:a16="http://schemas.microsoft.com/office/drawing/2014/main" id="{70C59210-DBD3-4E4A-A4F6-BFFE4A2DB7B6}"/>
              </a:ext>
            </a:extLst>
          </p:cNvPr>
          <p:cNvSpPr/>
          <p:nvPr/>
        </p:nvSpPr>
        <p:spPr>
          <a:xfrm>
            <a:off x="6750684" y="5778187"/>
            <a:ext cx="3460263"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 name="群組 1">
            <a:extLst>
              <a:ext uri="{FF2B5EF4-FFF2-40B4-BE49-F238E27FC236}">
                <a16:creationId xmlns:a16="http://schemas.microsoft.com/office/drawing/2014/main" id="{24D487C4-DFCB-4A77-AF92-FFBB5603EFDA}"/>
              </a:ext>
            </a:extLst>
          </p:cNvPr>
          <p:cNvGrpSpPr/>
          <p:nvPr/>
        </p:nvGrpSpPr>
        <p:grpSpPr>
          <a:xfrm>
            <a:off x="6470377" y="2833489"/>
            <a:ext cx="5662619" cy="1801779"/>
            <a:chOff x="6470377" y="2833489"/>
            <a:chExt cx="5662619" cy="1801779"/>
          </a:xfrm>
        </p:grpSpPr>
        <p:grpSp>
          <p:nvGrpSpPr>
            <p:cNvPr id="24" name="群組 23">
              <a:extLst>
                <a:ext uri="{FF2B5EF4-FFF2-40B4-BE49-F238E27FC236}">
                  <a16:creationId xmlns:a16="http://schemas.microsoft.com/office/drawing/2014/main" id="{33BB917E-9DA1-4614-BF51-856ADE4BB91E}"/>
                </a:ext>
              </a:extLst>
            </p:cNvPr>
            <p:cNvGrpSpPr/>
            <p:nvPr/>
          </p:nvGrpSpPr>
          <p:grpSpPr>
            <a:xfrm>
              <a:off x="6470377" y="2833489"/>
              <a:ext cx="5662619" cy="1801779"/>
              <a:chOff x="6470377" y="2833489"/>
              <a:chExt cx="5662619" cy="1801779"/>
            </a:xfrm>
          </p:grpSpPr>
          <p:grpSp>
            <p:nvGrpSpPr>
              <p:cNvPr id="11" name="群組 10">
                <a:extLst>
                  <a:ext uri="{FF2B5EF4-FFF2-40B4-BE49-F238E27FC236}">
                    <a16:creationId xmlns:a16="http://schemas.microsoft.com/office/drawing/2014/main" id="{CF6EB73C-3DD1-48C4-A3BE-35BD78A1BA13}"/>
                  </a:ext>
                </a:extLst>
              </p:cNvPr>
              <p:cNvGrpSpPr/>
              <p:nvPr/>
            </p:nvGrpSpPr>
            <p:grpSpPr>
              <a:xfrm>
                <a:off x="6470377" y="2833489"/>
                <a:ext cx="5662619" cy="1801779"/>
                <a:chOff x="6470377" y="2833489"/>
                <a:chExt cx="5662619" cy="1801779"/>
              </a:xfrm>
            </p:grpSpPr>
            <p:grpSp>
              <p:nvGrpSpPr>
                <p:cNvPr id="57" name="群組 56">
                  <a:extLst>
                    <a:ext uri="{FF2B5EF4-FFF2-40B4-BE49-F238E27FC236}">
                      <a16:creationId xmlns:a16="http://schemas.microsoft.com/office/drawing/2014/main" id="{C7B8AC19-FE3C-4E21-9ACF-0A530EF5CE10}"/>
                    </a:ext>
                  </a:extLst>
                </p:cNvPr>
                <p:cNvGrpSpPr/>
                <p:nvPr/>
              </p:nvGrpSpPr>
              <p:grpSpPr>
                <a:xfrm>
                  <a:off x="6470377" y="2833489"/>
                  <a:ext cx="5662619" cy="1798043"/>
                  <a:chOff x="5563625" y="2989531"/>
                  <a:chExt cx="6221975" cy="1798043"/>
                </a:xfrm>
              </p:grpSpPr>
              <p:pic>
                <p:nvPicPr>
                  <p:cNvPr id="67" name="圖片 66">
                    <a:extLst>
                      <a:ext uri="{FF2B5EF4-FFF2-40B4-BE49-F238E27FC236}">
                        <a16:creationId xmlns:a16="http://schemas.microsoft.com/office/drawing/2014/main" id="{36BB08EA-C1FD-4877-BE2B-CC5C5BD9064A}"/>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5660667" y="3803281"/>
                    <a:ext cx="4006334" cy="984293"/>
                  </a:xfrm>
                  <a:prstGeom prst="rect">
                    <a:avLst/>
                  </a:prstGeom>
                  <a:ln>
                    <a:noFill/>
                  </a:ln>
                </p:spPr>
              </p:pic>
              <p:sp>
                <p:nvSpPr>
                  <p:cNvPr id="68" name="文字方塊 67">
                    <a:extLst>
                      <a:ext uri="{FF2B5EF4-FFF2-40B4-BE49-F238E27FC236}">
                        <a16:creationId xmlns:a16="http://schemas.microsoft.com/office/drawing/2014/main" id="{1158960F-45FB-4274-BC5F-D178E18E6466}"/>
                      </a:ext>
                    </a:extLst>
                  </p:cNvPr>
                  <p:cNvSpPr txBox="1"/>
                  <p:nvPr/>
                </p:nvSpPr>
                <p:spPr>
                  <a:xfrm>
                    <a:off x="5563625" y="2989531"/>
                    <a:ext cx="6221975" cy="6617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HS Type</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散熱片類型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不同類型的散熱片對於抑制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的發生程度有所不同。</a:t>
                    </a:r>
                  </a:p>
                </p:txBody>
              </p:sp>
            </p:grpSp>
            <p:sp>
              <p:nvSpPr>
                <p:cNvPr id="58" name="矩形 57">
                  <a:extLst>
                    <a:ext uri="{FF2B5EF4-FFF2-40B4-BE49-F238E27FC236}">
                      <a16:creationId xmlns:a16="http://schemas.microsoft.com/office/drawing/2014/main" id="{D7BA9486-F594-4FB7-90A5-A23A84447514}"/>
                    </a:ext>
                  </a:extLst>
                </p:cNvPr>
                <p:cNvSpPr/>
                <p:nvPr/>
              </p:nvSpPr>
              <p:spPr>
                <a:xfrm>
                  <a:off x="6724651" y="3859547"/>
                  <a:ext cx="3464791"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80" name="文字方塊 79">
                <a:extLst>
                  <a:ext uri="{FF2B5EF4-FFF2-40B4-BE49-F238E27FC236}">
                    <a16:creationId xmlns:a16="http://schemas.microsoft.com/office/drawing/2014/main" id="{3F5A942B-F14B-4593-BB4F-3F08E9E05A28}"/>
                  </a:ext>
                </a:extLst>
              </p:cNvPr>
              <p:cNvSpPr txBox="1"/>
              <p:nvPr/>
            </p:nvSpPr>
            <p:spPr>
              <a:xfrm>
                <a:off x="6616252" y="4343888"/>
                <a:ext cx="37120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CAVITY         |                HAT             </a:t>
                </a:r>
                <a:r>
                  <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RING                                               </a:t>
                </a:r>
                <a:r>
                  <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29" name="群組 28">
              <a:extLst>
                <a:ext uri="{FF2B5EF4-FFF2-40B4-BE49-F238E27FC236}">
                  <a16:creationId xmlns:a16="http://schemas.microsoft.com/office/drawing/2014/main" id="{28CE953B-8C61-4908-A73D-479BEB6EF489}"/>
                </a:ext>
              </a:extLst>
            </p:cNvPr>
            <p:cNvGrpSpPr/>
            <p:nvPr/>
          </p:nvGrpSpPr>
          <p:grpSpPr>
            <a:xfrm>
              <a:off x="10393372" y="3810230"/>
              <a:ext cx="1562408" cy="453970"/>
              <a:chOff x="10340036" y="4067149"/>
              <a:chExt cx="1562408" cy="453970"/>
            </a:xfrm>
          </p:grpSpPr>
          <p:sp>
            <p:nvSpPr>
              <p:cNvPr id="87" name="文字方塊 86">
                <a:extLst>
                  <a:ext uri="{FF2B5EF4-FFF2-40B4-BE49-F238E27FC236}">
                    <a16:creationId xmlns:a16="http://schemas.microsoft.com/office/drawing/2014/main" id="{266EFD22-A7AB-44BE-91B5-7D83FAD5DD6E}"/>
                  </a:ext>
                </a:extLst>
              </p:cNvPr>
              <p:cNvSpPr txBox="1"/>
              <p:nvPr/>
            </p:nvSpPr>
            <p:spPr>
              <a:xfrm>
                <a:off x="10352405" y="4067149"/>
                <a:ext cx="1550039" cy="45397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300"/>
                  </a:spcAft>
                  <a:buClrTx/>
                  <a:buSzTx/>
                  <a:buFontTx/>
                  <a:buNone/>
                  <a:tabLst/>
                  <a:defRPr/>
                </a:pPr>
                <a:r>
                  <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CAVITY </a:t>
                </a: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抑制效果最佳</a:t>
                </a:r>
                <a:endPar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r" defTabSz="914400" rtl="0" eaLnBrk="1" fontAlgn="auto" latinLnBrk="0" hangingPunct="1">
                  <a:lnSpc>
                    <a:spcPct val="100000"/>
                  </a:lnSpc>
                  <a:spcBef>
                    <a:spcPts val="0"/>
                  </a:spcBef>
                  <a:spcAft>
                    <a:spcPts val="300"/>
                  </a:spcAft>
                  <a:buClrTx/>
                  <a:buSzTx/>
                  <a:buFontTx/>
                  <a:buNone/>
                  <a:tabLst/>
                  <a:defRPr/>
                </a:pP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RING </a:t>
                </a:r>
                <a:r>
                  <a:rPr kumimoji="0" lang="zh-TW" altLang="en-US" sz="10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抑制效果較差</a:t>
                </a:r>
              </a:p>
            </p:txBody>
          </p:sp>
          <p:sp>
            <p:nvSpPr>
              <p:cNvPr id="26" name="橢圓 25">
                <a:extLst>
                  <a:ext uri="{FF2B5EF4-FFF2-40B4-BE49-F238E27FC236}">
                    <a16:creationId xmlns:a16="http://schemas.microsoft.com/office/drawing/2014/main" id="{CD16D00A-AF0B-498A-9FF1-542778B44CC4}"/>
                  </a:ext>
                </a:extLst>
              </p:cNvPr>
              <p:cNvSpPr/>
              <p:nvPr/>
            </p:nvSpPr>
            <p:spPr>
              <a:xfrm>
                <a:off x="10340036" y="4141966"/>
                <a:ext cx="58352" cy="58352"/>
              </a:xfrm>
              <a:prstGeom prst="ellipse">
                <a:avLst/>
              </a:prstGeom>
              <a:solidFill>
                <a:srgbClr val="D29500"/>
              </a:solidFill>
              <a:ln>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sp>
        <p:nvSpPr>
          <p:cNvPr id="14" name="圓角矩形 13"/>
          <p:cNvSpPr/>
          <p:nvPr/>
        </p:nvSpPr>
        <p:spPr>
          <a:xfrm>
            <a:off x="3820867" y="1114623"/>
            <a:ext cx="1471210" cy="354363"/>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可解釋性分析</a:t>
            </a:r>
          </a:p>
        </p:txBody>
      </p:sp>
      <p:grpSp>
        <p:nvGrpSpPr>
          <p:cNvPr id="10" name="群組 9"/>
          <p:cNvGrpSpPr/>
          <p:nvPr/>
        </p:nvGrpSpPr>
        <p:grpSpPr>
          <a:xfrm>
            <a:off x="3100830" y="1747746"/>
            <a:ext cx="2903372" cy="1569175"/>
            <a:chOff x="3322723" y="1701247"/>
            <a:chExt cx="2515894" cy="1359756"/>
          </a:xfrm>
        </p:grpSpPr>
        <p:grpSp>
          <p:nvGrpSpPr>
            <p:cNvPr id="35" name="群組 34"/>
            <p:cNvGrpSpPr/>
            <p:nvPr/>
          </p:nvGrpSpPr>
          <p:grpSpPr>
            <a:xfrm>
              <a:off x="3322723" y="2229961"/>
              <a:ext cx="2515894" cy="770610"/>
              <a:chOff x="871207" y="2859563"/>
              <a:chExt cx="4524466" cy="1385830"/>
            </a:xfrm>
          </p:grpSpPr>
          <p:pic>
            <p:nvPicPr>
              <p:cNvPr id="32" name="圖片 31"/>
              <p:cNvPicPr>
                <a:picLocks noChangeAspect="1"/>
              </p:cNvPicPr>
              <p:nvPr/>
            </p:nvPicPr>
            <p:blipFill>
              <a:blip r:embed="rId10"/>
              <a:stretch>
                <a:fillRect/>
              </a:stretch>
            </p:blipFill>
            <p:spPr>
              <a:xfrm>
                <a:off x="5139160" y="2859563"/>
                <a:ext cx="256513" cy="1305107"/>
              </a:xfrm>
              <a:prstGeom prst="rect">
                <a:avLst/>
              </a:prstGeom>
            </p:spPr>
          </p:pic>
          <p:pic>
            <p:nvPicPr>
              <p:cNvPr id="34" name="圖片 33"/>
              <p:cNvPicPr>
                <a:picLocks noChangeAspect="1"/>
              </p:cNvPicPr>
              <p:nvPr/>
            </p:nvPicPr>
            <p:blipFill>
              <a:blip r:embed="rId10"/>
              <a:stretch>
                <a:fillRect/>
              </a:stretch>
            </p:blipFill>
            <p:spPr>
              <a:xfrm>
                <a:off x="871207" y="2940286"/>
                <a:ext cx="256513" cy="1305107"/>
              </a:xfrm>
              <a:prstGeom prst="rect">
                <a:avLst/>
              </a:prstGeom>
            </p:spPr>
          </p:pic>
        </p:grpSp>
        <p:pic>
          <p:nvPicPr>
            <p:cNvPr id="20" name="圖片 19">
              <a:extLst>
                <a:ext uri="{FF2B5EF4-FFF2-40B4-BE49-F238E27FC236}">
                  <a16:creationId xmlns:a16="http://schemas.microsoft.com/office/drawing/2014/main" id="{59F989C5-51A1-4DF0-BC0C-3E4C96C7AD49}"/>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3534401" y="1716611"/>
              <a:ext cx="2032687" cy="1283961"/>
            </a:xfrm>
            <a:prstGeom prst="rect">
              <a:avLst/>
            </a:prstGeom>
          </p:spPr>
        </p:pic>
        <p:grpSp>
          <p:nvGrpSpPr>
            <p:cNvPr id="6" name="群組 5"/>
            <p:cNvGrpSpPr/>
            <p:nvPr/>
          </p:nvGrpSpPr>
          <p:grpSpPr>
            <a:xfrm>
              <a:off x="3351301" y="1758320"/>
              <a:ext cx="2401620" cy="1302683"/>
              <a:chOff x="3351301" y="1758320"/>
              <a:chExt cx="2401620" cy="1302683"/>
            </a:xfrm>
          </p:grpSpPr>
          <p:sp>
            <p:nvSpPr>
              <p:cNvPr id="82" name="矩形 81"/>
              <p:cNvSpPr/>
              <p:nvPr/>
            </p:nvSpPr>
            <p:spPr>
              <a:xfrm>
                <a:off x="3881063" y="1758320"/>
                <a:ext cx="1713990" cy="130268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pic>
            <p:nvPicPr>
              <p:cNvPr id="22" name="圖片 21">
                <a:extLst>
                  <a:ext uri="{FF2B5EF4-FFF2-40B4-BE49-F238E27FC236}">
                    <a16:creationId xmlns:a16="http://schemas.microsoft.com/office/drawing/2014/main" id="{20E9BFB9-6A48-467D-8E61-3E4011C718B0}"/>
                  </a:ext>
                </a:extLst>
              </p:cNvPr>
              <p:cNvPicPr>
                <a:picLocks noChangeAspect="1"/>
              </p:cNvPicPr>
              <p:nvPr/>
            </p:nvPicPr>
            <p:blipFill>
              <a:blip r:embed="rId12"/>
              <a:stretch>
                <a:fillRect/>
              </a:stretch>
            </p:blipFill>
            <p:spPr>
              <a:xfrm>
                <a:off x="3351301" y="1997239"/>
                <a:ext cx="102283" cy="725724"/>
              </a:xfrm>
              <a:prstGeom prst="rect">
                <a:avLst/>
              </a:prstGeom>
            </p:spPr>
          </p:pic>
          <p:pic>
            <p:nvPicPr>
              <p:cNvPr id="25" name="圖片 24">
                <a:extLst>
                  <a:ext uri="{FF2B5EF4-FFF2-40B4-BE49-F238E27FC236}">
                    <a16:creationId xmlns:a16="http://schemas.microsoft.com/office/drawing/2014/main" id="{6918A8A9-587F-40BC-9F18-57447B2CD5D6}"/>
                  </a:ext>
                </a:extLst>
              </p:cNvPr>
              <p:cNvPicPr>
                <a:picLocks noChangeAspect="1"/>
              </p:cNvPicPr>
              <p:nvPr/>
            </p:nvPicPr>
            <p:blipFill>
              <a:blip r:embed="rId13"/>
              <a:stretch>
                <a:fillRect/>
              </a:stretch>
            </p:blipFill>
            <p:spPr>
              <a:xfrm>
                <a:off x="5614417" y="1895667"/>
                <a:ext cx="138504" cy="982715"/>
              </a:xfrm>
              <a:prstGeom prst="rect">
                <a:avLst/>
              </a:prstGeom>
            </p:spPr>
          </p:pic>
        </p:grpSp>
        <p:pic>
          <p:nvPicPr>
            <p:cNvPr id="49" name="圖片 48">
              <a:extLst>
                <a:ext uri="{FF2B5EF4-FFF2-40B4-BE49-F238E27FC236}">
                  <a16:creationId xmlns:a16="http://schemas.microsoft.com/office/drawing/2014/main" id="{9AFEC742-A6F6-45B8-BD54-EF73657F90ED}"/>
                </a:ext>
              </a:extLst>
            </p:cNvPr>
            <p:cNvPicPr>
              <a:picLocks noChangeAspect="1"/>
            </p:cNvPicPr>
            <p:nvPr/>
          </p:nvPicPr>
          <p:blipFill>
            <a:blip r:embed="rId14"/>
            <a:stretch>
              <a:fillRect/>
            </a:stretch>
          </p:blipFill>
          <p:spPr>
            <a:xfrm>
              <a:off x="5603758" y="1701247"/>
              <a:ext cx="151124" cy="146743"/>
            </a:xfrm>
            <a:prstGeom prst="rect">
              <a:avLst/>
            </a:prstGeom>
          </p:spPr>
        </p:pic>
      </p:grpSp>
      <p:grpSp>
        <p:nvGrpSpPr>
          <p:cNvPr id="43" name="群組 42"/>
          <p:cNvGrpSpPr/>
          <p:nvPr/>
        </p:nvGrpSpPr>
        <p:grpSpPr>
          <a:xfrm>
            <a:off x="998060" y="1114623"/>
            <a:ext cx="1889752" cy="1956065"/>
            <a:chOff x="1087303" y="949456"/>
            <a:chExt cx="1889752" cy="1956065"/>
          </a:xfrm>
        </p:grpSpPr>
        <p:sp>
          <p:nvSpPr>
            <p:cNvPr id="15" name="圓角矩形 14"/>
            <p:cNvSpPr/>
            <p:nvPr/>
          </p:nvSpPr>
          <p:spPr>
            <a:xfrm>
              <a:off x="1087303" y="949456"/>
              <a:ext cx="1471210" cy="354363"/>
            </a:xfrm>
            <a:prstGeom prst="roundRect">
              <a:avLst>
                <a:gd name="adj" fmla="val 27876"/>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特徵重要度</a:t>
              </a:r>
            </a:p>
          </p:txBody>
        </p:sp>
        <p:grpSp>
          <p:nvGrpSpPr>
            <p:cNvPr id="42" name="群組 41"/>
            <p:cNvGrpSpPr/>
            <p:nvPr/>
          </p:nvGrpSpPr>
          <p:grpSpPr>
            <a:xfrm>
              <a:off x="1925713" y="2577822"/>
              <a:ext cx="1051342" cy="327699"/>
              <a:chOff x="3539791" y="5460123"/>
              <a:chExt cx="2533219" cy="789595"/>
            </a:xfrm>
          </p:grpSpPr>
          <p:pic>
            <p:nvPicPr>
              <p:cNvPr id="38" name="圖片 37"/>
              <p:cNvPicPr>
                <a:picLocks noChangeAspect="1"/>
              </p:cNvPicPr>
              <p:nvPr/>
            </p:nvPicPr>
            <p:blipFill>
              <a:blip r:embed="rId15"/>
              <a:stretch>
                <a:fillRect/>
              </a:stretch>
            </p:blipFill>
            <p:spPr>
              <a:xfrm>
                <a:off x="5823816" y="5460123"/>
                <a:ext cx="249194" cy="252447"/>
              </a:xfrm>
              <a:prstGeom prst="rect">
                <a:avLst/>
              </a:prstGeom>
            </p:spPr>
          </p:pic>
          <p:pic>
            <p:nvPicPr>
              <p:cNvPr id="41" name="圖片 40"/>
              <p:cNvPicPr>
                <a:picLocks noChangeAspect="1"/>
              </p:cNvPicPr>
              <p:nvPr/>
            </p:nvPicPr>
            <p:blipFill>
              <a:blip r:embed="rId16"/>
              <a:stretch>
                <a:fillRect/>
              </a:stretch>
            </p:blipFill>
            <p:spPr>
              <a:xfrm>
                <a:off x="3539791" y="6054665"/>
                <a:ext cx="1733792" cy="195053"/>
              </a:xfrm>
              <a:prstGeom prst="rect">
                <a:avLst/>
              </a:prstGeom>
            </p:spPr>
          </p:pic>
        </p:grpSp>
      </p:grpSp>
      <p:grpSp>
        <p:nvGrpSpPr>
          <p:cNvPr id="91" name="群組 90">
            <a:extLst>
              <a:ext uri="{FF2B5EF4-FFF2-40B4-BE49-F238E27FC236}">
                <a16:creationId xmlns:a16="http://schemas.microsoft.com/office/drawing/2014/main" id="{C062DFB9-EE0C-4A1A-B2E5-10405EC169B3}"/>
              </a:ext>
            </a:extLst>
          </p:cNvPr>
          <p:cNvGrpSpPr/>
          <p:nvPr/>
        </p:nvGrpSpPr>
        <p:grpSpPr>
          <a:xfrm>
            <a:off x="461466" y="1647425"/>
            <a:ext cx="2536447" cy="1677367"/>
            <a:chOff x="590180" y="1839117"/>
            <a:chExt cx="1603561" cy="1149464"/>
          </a:xfrm>
        </p:grpSpPr>
        <p:grpSp>
          <p:nvGrpSpPr>
            <p:cNvPr id="90" name="群組 89">
              <a:extLst>
                <a:ext uri="{FF2B5EF4-FFF2-40B4-BE49-F238E27FC236}">
                  <a16:creationId xmlns:a16="http://schemas.microsoft.com/office/drawing/2014/main" id="{17E5030D-FCE8-49B1-9ADA-41FACAB4DAE8}"/>
                </a:ext>
              </a:extLst>
            </p:cNvPr>
            <p:cNvGrpSpPr/>
            <p:nvPr/>
          </p:nvGrpSpPr>
          <p:grpSpPr>
            <a:xfrm>
              <a:off x="590180" y="1839117"/>
              <a:ext cx="1603561" cy="1084628"/>
              <a:chOff x="590180" y="1839117"/>
              <a:chExt cx="1603561" cy="1084628"/>
            </a:xfrm>
          </p:grpSpPr>
          <p:pic>
            <p:nvPicPr>
              <p:cNvPr id="61" name="圖片 60">
                <a:extLst>
                  <a:ext uri="{FF2B5EF4-FFF2-40B4-BE49-F238E27FC236}">
                    <a16:creationId xmlns:a16="http://schemas.microsoft.com/office/drawing/2014/main" id="{E9749F7D-A86F-4487-87A4-CF3903EF18F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590180" y="1839117"/>
                <a:ext cx="1382236" cy="1084628"/>
              </a:xfrm>
              <a:prstGeom prst="rect">
                <a:avLst/>
              </a:prstGeom>
            </p:spPr>
          </p:pic>
          <p:pic>
            <p:nvPicPr>
              <p:cNvPr id="86" name="圖片 85">
                <a:extLst>
                  <a:ext uri="{FF2B5EF4-FFF2-40B4-BE49-F238E27FC236}">
                    <a16:creationId xmlns:a16="http://schemas.microsoft.com/office/drawing/2014/main" id="{C8D39C20-A794-4D6D-8869-C2A59FC24C06}"/>
                  </a:ext>
                </a:extLst>
              </p:cNvPr>
              <p:cNvPicPr>
                <a:picLocks noChangeAspect="1"/>
              </p:cNvPicPr>
              <p:nvPr/>
            </p:nvPicPr>
            <p:blipFill rotWithShape="1">
              <a:blip r:embed="rId18"/>
              <a:srcRect l="7254"/>
              <a:stretch/>
            </p:blipFill>
            <p:spPr>
              <a:xfrm>
                <a:off x="1972714" y="1907865"/>
                <a:ext cx="221027" cy="998120"/>
              </a:xfrm>
              <a:prstGeom prst="rect">
                <a:avLst/>
              </a:prstGeom>
            </p:spPr>
          </p:pic>
        </p:grpSp>
        <p:pic>
          <p:nvPicPr>
            <p:cNvPr id="89" name="圖片 88">
              <a:extLst>
                <a:ext uri="{FF2B5EF4-FFF2-40B4-BE49-F238E27FC236}">
                  <a16:creationId xmlns:a16="http://schemas.microsoft.com/office/drawing/2014/main" id="{80A57E72-0012-4F30-91CB-9F65F9FB3312}"/>
                </a:ext>
              </a:extLst>
            </p:cNvPr>
            <p:cNvPicPr>
              <a:picLocks noChangeAspect="1"/>
            </p:cNvPicPr>
            <p:nvPr/>
          </p:nvPicPr>
          <p:blipFill>
            <a:blip r:embed="rId19"/>
            <a:stretch>
              <a:fillRect/>
            </a:stretch>
          </p:blipFill>
          <p:spPr>
            <a:xfrm>
              <a:off x="1201980" y="2942862"/>
              <a:ext cx="230424" cy="45719"/>
            </a:xfrm>
            <a:prstGeom prst="rect">
              <a:avLst/>
            </a:prstGeom>
          </p:spPr>
        </p:pic>
      </p:grpSp>
      <p:grpSp>
        <p:nvGrpSpPr>
          <p:cNvPr id="95" name="群組 94">
            <a:extLst>
              <a:ext uri="{FF2B5EF4-FFF2-40B4-BE49-F238E27FC236}">
                <a16:creationId xmlns:a16="http://schemas.microsoft.com/office/drawing/2014/main" id="{B7979B06-382F-4FAC-A2BC-BF7274E2822E}"/>
              </a:ext>
            </a:extLst>
          </p:cNvPr>
          <p:cNvGrpSpPr/>
          <p:nvPr/>
        </p:nvGrpSpPr>
        <p:grpSpPr>
          <a:xfrm>
            <a:off x="7783667" y="3815637"/>
            <a:ext cx="357790" cy="632795"/>
            <a:chOff x="8643544" y="1964360"/>
            <a:chExt cx="357790" cy="632795"/>
          </a:xfrm>
        </p:grpSpPr>
        <p:cxnSp>
          <p:nvCxnSpPr>
            <p:cNvPr id="93" name="直線接點 92">
              <a:extLst>
                <a:ext uri="{FF2B5EF4-FFF2-40B4-BE49-F238E27FC236}">
                  <a16:creationId xmlns:a16="http://schemas.microsoft.com/office/drawing/2014/main" id="{59BE74B8-1F67-431D-92D0-2889D20818F1}"/>
                </a:ext>
              </a:extLst>
            </p:cNvPr>
            <p:cNvCxnSpPr>
              <a:cxnSpLocks/>
            </p:cNvCxnSpPr>
            <p:nvPr/>
          </p:nvCxnSpPr>
          <p:spPr>
            <a:xfrm>
              <a:off x="8832057" y="2109148"/>
              <a:ext cx="1919" cy="488007"/>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4" name="文字方塊 93">
              <a:extLst>
                <a:ext uri="{FF2B5EF4-FFF2-40B4-BE49-F238E27FC236}">
                  <a16:creationId xmlns:a16="http://schemas.microsoft.com/office/drawing/2014/main" id="{2CA0A123-6BF2-4C66-A25D-8C629945759F}"/>
                </a:ext>
              </a:extLst>
            </p:cNvPr>
            <p:cNvSpPr txBox="1"/>
            <p:nvPr/>
          </p:nvSpPr>
          <p:spPr>
            <a:xfrm>
              <a:off x="8643544" y="1964360"/>
              <a:ext cx="357790"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111.7</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grpSp>
        <p:nvGrpSpPr>
          <p:cNvPr id="96" name="群組 95">
            <a:extLst>
              <a:ext uri="{FF2B5EF4-FFF2-40B4-BE49-F238E27FC236}">
                <a16:creationId xmlns:a16="http://schemas.microsoft.com/office/drawing/2014/main" id="{7E3C552A-D7C1-4793-9F4D-624630D3A379}"/>
              </a:ext>
            </a:extLst>
          </p:cNvPr>
          <p:cNvGrpSpPr/>
          <p:nvPr/>
        </p:nvGrpSpPr>
        <p:grpSpPr>
          <a:xfrm>
            <a:off x="7919054" y="5692580"/>
            <a:ext cx="357790" cy="612788"/>
            <a:chOff x="8643544" y="1964360"/>
            <a:chExt cx="357790" cy="612788"/>
          </a:xfrm>
        </p:grpSpPr>
        <p:cxnSp>
          <p:nvCxnSpPr>
            <p:cNvPr id="97" name="直線接點 96">
              <a:extLst>
                <a:ext uri="{FF2B5EF4-FFF2-40B4-BE49-F238E27FC236}">
                  <a16:creationId xmlns:a16="http://schemas.microsoft.com/office/drawing/2014/main" id="{78E316B8-B291-448C-A55C-B39F9786D3BE}"/>
                </a:ext>
              </a:extLst>
            </p:cNvPr>
            <p:cNvCxnSpPr/>
            <p:nvPr/>
          </p:nvCxnSpPr>
          <p:spPr>
            <a:xfrm>
              <a:off x="8832057" y="2109148"/>
              <a:ext cx="0" cy="468000"/>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98" name="文字方塊 97">
              <a:extLst>
                <a:ext uri="{FF2B5EF4-FFF2-40B4-BE49-F238E27FC236}">
                  <a16:creationId xmlns:a16="http://schemas.microsoft.com/office/drawing/2014/main" id="{5DE5ECDE-AA9D-43FE-9AA3-89A31C18B36D}"/>
                </a:ext>
              </a:extLst>
            </p:cNvPr>
            <p:cNvSpPr txBox="1"/>
            <p:nvPr/>
          </p:nvSpPr>
          <p:spPr>
            <a:xfrm>
              <a:off x="8643544" y="1964360"/>
              <a:ext cx="357790"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53.03</a:t>
              </a:r>
              <a:endParaRPr kumimoji="0" lang="zh-TW" altLang="en-US" sz="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grpSp>
    </p:spTree>
    <p:extLst>
      <p:ext uri="{BB962C8B-B14F-4D97-AF65-F5344CB8AC3E}">
        <p14:creationId xmlns:p14="http://schemas.microsoft.com/office/powerpoint/2010/main" val="117073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散熱片類型</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156" name="文字版面配置區 2"/>
          <p:cNvSpPr>
            <a:spLocks noGrp="1"/>
          </p:cNvSpPr>
          <p:nvPr>
            <p:ph idx="1"/>
          </p:nvPr>
        </p:nvSpPr>
        <p:spPr>
          <a:xfrm>
            <a:off x="228625" y="952001"/>
            <a:ext cx="4851307" cy="2001760"/>
          </a:xfrm>
        </p:spPr>
        <p:txBody>
          <a:bodyPr>
            <a:normAutofit/>
          </a:bodyPr>
          <a:lstStyle/>
          <a:p>
            <a:r>
              <a:rPr lang="zh-TW" altLang="en-US" sz="2000" b="1">
                <a:solidFill>
                  <a:schemeClr val="tx1">
                    <a:lumMod val="65000"/>
                    <a:lumOff val="35000"/>
                  </a:schemeClr>
                </a:solidFill>
                <a:latin typeface="微軟正黑體" panose="020B0604030504040204" pitchFamily="34" charset="-120"/>
                <a:ea typeface="微軟正黑體" panose="020B0604030504040204" pitchFamily="34" charset="-120"/>
              </a:rPr>
              <a:t>散熱片形式</a:t>
            </a:r>
            <a:endParaRPr lang="en-US" altLang="zh-TW" sz="2000" b="1" dirty="0">
              <a:solidFill>
                <a:schemeClr val="tx1">
                  <a:lumMod val="65000"/>
                  <a:lumOff val="35000"/>
                </a:schemeClr>
              </a:solidFill>
              <a:latin typeface="微軟正黑體" panose="020B0604030504040204" pitchFamily="34" charset="-120"/>
              <a:ea typeface="微軟正黑體" panose="020B0604030504040204" pitchFamily="34" charset="-120"/>
            </a:endParaRP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空心：</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RING Type</a:t>
            </a: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實心：</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HAT </a:t>
            </a: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 CAVITY Type</a:t>
            </a:r>
          </a:p>
          <a:p>
            <a:pPr marL="457200" lvl="1" indent="0">
              <a:lnSpc>
                <a:spcPct val="150000"/>
              </a:lnSpc>
              <a:buNone/>
            </a:pPr>
            <a:r>
              <a:rPr lang="zh-TW" altLang="en-US" sz="1600" b="1">
                <a:solidFill>
                  <a:schemeClr val="tx1">
                    <a:lumMod val="65000"/>
                    <a:lumOff val="35000"/>
                  </a:schemeClr>
                </a:solidFill>
                <a:latin typeface="微軟正黑體" panose="020B0604030504040204" pitchFamily="34" charset="-120"/>
                <a:ea typeface="微軟正黑體" panose="020B0604030504040204" pitchFamily="34" charset="-120"/>
              </a:rPr>
              <a:t>抑制程度效果排序為：</a:t>
            </a:r>
            <a:r>
              <a:rPr lang="en-US" altLang="zh-TW" sz="1600" b="1" dirty="0">
                <a:solidFill>
                  <a:schemeClr val="tx1">
                    <a:lumMod val="65000"/>
                    <a:lumOff val="35000"/>
                  </a:schemeClr>
                </a:solidFill>
                <a:latin typeface="微軟正黑體" panose="020B0604030504040204" pitchFamily="34" charset="-120"/>
                <a:ea typeface="微軟正黑體" panose="020B0604030504040204" pitchFamily="34" charset="-120"/>
              </a:rPr>
              <a:t>CAVITY &gt; HAT &gt; RING</a:t>
            </a:r>
          </a:p>
        </p:txBody>
      </p:sp>
      <p:grpSp>
        <p:nvGrpSpPr>
          <p:cNvPr id="2" name="群組 1"/>
          <p:cNvGrpSpPr/>
          <p:nvPr/>
        </p:nvGrpSpPr>
        <p:grpSpPr>
          <a:xfrm>
            <a:off x="1820132" y="2955021"/>
            <a:ext cx="8551737" cy="2863201"/>
            <a:chOff x="1274425" y="1022941"/>
            <a:chExt cx="8551737" cy="2863201"/>
          </a:xfrm>
        </p:grpSpPr>
        <p:grpSp>
          <p:nvGrpSpPr>
            <p:cNvPr id="77" name="群組 76"/>
            <p:cNvGrpSpPr/>
            <p:nvPr/>
          </p:nvGrpSpPr>
          <p:grpSpPr>
            <a:xfrm>
              <a:off x="3207508" y="3562345"/>
              <a:ext cx="877976" cy="323797"/>
              <a:chOff x="5466866" y="923186"/>
              <a:chExt cx="1180801" cy="435479"/>
            </a:xfrm>
          </p:grpSpPr>
          <p:grpSp>
            <p:nvGrpSpPr>
              <p:cNvPr id="78" name="群組 77"/>
              <p:cNvGrpSpPr/>
              <p:nvPr/>
            </p:nvGrpSpPr>
            <p:grpSpPr>
              <a:xfrm>
                <a:off x="5466866" y="1020293"/>
                <a:ext cx="1180801" cy="338372"/>
                <a:chOff x="5466866" y="1020293"/>
                <a:chExt cx="1180801" cy="338372"/>
              </a:xfrm>
            </p:grpSpPr>
            <p:sp>
              <p:nvSpPr>
                <p:cNvPr id="99" name="矩形 98"/>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0" name="剪去同側角落矩形 99"/>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1" name="橢圓 100"/>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2" name="橢圓 101"/>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3" name="橢圓 102"/>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4" name="橢圓 103"/>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5" name="橢圓 104"/>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6" name="橢圓 105"/>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7" name="橢圓 106"/>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08" name="圓角矩形 107"/>
                <p:cNvSpPr/>
                <p:nvPr/>
              </p:nvSpPr>
              <p:spPr bwMode="auto">
                <a:xfrm>
                  <a:off x="5795331" y="1020293"/>
                  <a:ext cx="499444" cy="85914"/>
                </a:xfrm>
                <a:prstGeom prst="roundRect">
                  <a:avLst>
                    <a:gd name="adj" fmla="val 50000"/>
                  </a:avLst>
                </a:prstGeom>
                <a:solidFill>
                  <a:schemeClr val="accent6">
                    <a:lumMod val="40000"/>
                    <a:lumOff val="60000"/>
                    <a:alpha val="3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09" name="圓角矩形 108"/>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10" name="圓角矩形 109"/>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11" name="矩形 110"/>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81" name="群組 80"/>
              <p:cNvGrpSpPr/>
              <p:nvPr/>
            </p:nvGrpSpPr>
            <p:grpSpPr>
              <a:xfrm>
                <a:off x="5487106" y="923186"/>
                <a:ext cx="1135793" cy="250380"/>
                <a:chOff x="6958797" y="4475206"/>
                <a:chExt cx="3289137" cy="511967"/>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83" name="矩形 82"/>
                <p:cNvSpPr/>
                <p:nvPr/>
              </p:nvSpPr>
              <p:spPr bwMode="auto">
                <a:xfrm>
                  <a:off x="7512049" y="4475206"/>
                  <a:ext cx="2197101" cy="271816"/>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4" name="矩形 83"/>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5" name="矩形 84"/>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88" name="矩形 87"/>
                <p:cNvSpPr/>
                <p:nvPr/>
              </p:nvSpPr>
              <p:spPr bwMode="auto">
                <a:xfrm rot="18876779">
                  <a:off x="7231562" y="4591730"/>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92" name="矩形 91"/>
                <p:cNvSpPr/>
                <p:nvPr/>
              </p:nvSpPr>
              <p:spPr bwMode="auto">
                <a:xfrm rot="2723221" flipH="1">
                  <a:off x="9526151" y="4583463"/>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16" name="群組 115"/>
            <p:cNvGrpSpPr/>
            <p:nvPr/>
          </p:nvGrpSpPr>
          <p:grpSpPr>
            <a:xfrm>
              <a:off x="6429479" y="3644420"/>
              <a:ext cx="877976" cy="236476"/>
              <a:chOff x="3792757" y="1040837"/>
              <a:chExt cx="1180801" cy="318040"/>
            </a:xfrm>
          </p:grpSpPr>
          <p:grpSp>
            <p:nvGrpSpPr>
              <p:cNvPr id="117" name="群組 116"/>
              <p:cNvGrpSpPr/>
              <p:nvPr/>
            </p:nvGrpSpPr>
            <p:grpSpPr>
              <a:xfrm>
                <a:off x="3792757" y="1101818"/>
                <a:ext cx="1180801" cy="257059"/>
                <a:chOff x="5466866" y="1101606"/>
                <a:chExt cx="1180801" cy="257059"/>
              </a:xfrm>
            </p:grpSpPr>
            <p:sp>
              <p:nvSpPr>
                <p:cNvPr id="121" name="矩形 120"/>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2" name="剪去同側角落矩形 121"/>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3" name="橢圓 122"/>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4" name="橢圓 123"/>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5" name="橢圓 124"/>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6" name="橢圓 125"/>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7" name="橢圓 126"/>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8" name="橢圓 127"/>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9" name="橢圓 128"/>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0" name="圓角矩形 129"/>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31" name="圓角矩形 130"/>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32" name="矩形 131"/>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18" name="群組 117"/>
              <p:cNvGrpSpPr/>
              <p:nvPr/>
            </p:nvGrpSpPr>
            <p:grpSpPr>
              <a:xfrm>
                <a:off x="3812997" y="1040837"/>
                <a:ext cx="1135793" cy="132932"/>
                <a:chOff x="6958797" y="4715358"/>
                <a:chExt cx="3289137" cy="271815"/>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119" name="矩形 118"/>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20" name="矩形 119"/>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37" name="群組 136"/>
            <p:cNvGrpSpPr/>
            <p:nvPr/>
          </p:nvGrpSpPr>
          <p:grpSpPr>
            <a:xfrm>
              <a:off x="1804048" y="3557093"/>
              <a:ext cx="877976" cy="323797"/>
              <a:chOff x="5466866" y="923186"/>
              <a:chExt cx="1180801" cy="435479"/>
            </a:xfrm>
          </p:grpSpPr>
          <p:grpSp>
            <p:nvGrpSpPr>
              <p:cNvPr id="138" name="群組 137"/>
              <p:cNvGrpSpPr/>
              <p:nvPr/>
            </p:nvGrpSpPr>
            <p:grpSpPr>
              <a:xfrm>
                <a:off x="5466866" y="1020293"/>
                <a:ext cx="1180801" cy="338372"/>
                <a:chOff x="5466866" y="1020293"/>
                <a:chExt cx="1180801" cy="338372"/>
              </a:xfrm>
            </p:grpSpPr>
            <p:sp>
              <p:nvSpPr>
                <p:cNvPr id="143" name="矩形 142"/>
                <p:cNvSpPr/>
                <p:nvPr/>
              </p:nvSpPr>
              <p:spPr>
                <a:xfrm>
                  <a:off x="5826621" y="1104994"/>
                  <a:ext cx="434165" cy="7598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4" name="剪去同側角落矩形 143"/>
                <p:cNvSpPr/>
                <p:nvPr/>
              </p:nvSpPr>
              <p:spPr>
                <a:xfrm>
                  <a:off x="5801895" y="1180975"/>
                  <a:ext cx="502910" cy="94299"/>
                </a:xfrm>
                <a:prstGeom prst="snip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5" name="橢圓 144"/>
                <p:cNvSpPr/>
                <p:nvPr/>
              </p:nvSpPr>
              <p:spPr>
                <a:xfrm>
                  <a:off x="5857225"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6" name="橢圓 145"/>
                <p:cNvSpPr/>
                <p:nvPr/>
              </p:nvSpPr>
              <p:spPr>
                <a:xfrm>
                  <a:off x="5919530"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7" name="橢圓 146"/>
                <p:cNvSpPr/>
                <p:nvPr/>
              </p:nvSpPr>
              <p:spPr>
                <a:xfrm>
                  <a:off x="5975764"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8" name="橢圓 147"/>
                <p:cNvSpPr/>
                <p:nvPr/>
              </p:nvSpPr>
              <p:spPr>
                <a:xfrm>
                  <a:off x="603806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9" name="橢圓 148"/>
                <p:cNvSpPr/>
                <p:nvPr/>
              </p:nvSpPr>
              <p:spPr>
                <a:xfrm>
                  <a:off x="6097438"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0" name="橢圓 149"/>
                <p:cNvSpPr/>
                <p:nvPr/>
              </p:nvSpPr>
              <p:spPr>
                <a:xfrm>
                  <a:off x="6159742"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1" name="橢圓 150"/>
                <p:cNvSpPr/>
                <p:nvPr/>
              </p:nvSpPr>
              <p:spPr>
                <a:xfrm>
                  <a:off x="6222389" y="1182671"/>
                  <a:ext cx="38397" cy="543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2" name="圓角矩形 151"/>
                <p:cNvSpPr/>
                <p:nvPr/>
              </p:nvSpPr>
              <p:spPr bwMode="auto">
                <a:xfrm>
                  <a:off x="5795331" y="1020293"/>
                  <a:ext cx="499444" cy="85914"/>
                </a:xfrm>
                <a:prstGeom prst="roundRect">
                  <a:avLst>
                    <a:gd name="adj" fmla="val 50000"/>
                  </a:avLst>
                </a:prstGeom>
                <a:solidFill>
                  <a:schemeClr val="accent6">
                    <a:lumMod val="40000"/>
                    <a:lumOff val="60000"/>
                    <a:alpha val="3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3" name="圓角矩形 152"/>
                <p:cNvSpPr/>
                <p:nvPr/>
              </p:nvSpPr>
              <p:spPr bwMode="auto">
                <a:xfrm>
                  <a:off x="6478227" y="1101606"/>
                  <a:ext cx="133242"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4" name="圓角矩形 153"/>
                <p:cNvSpPr/>
                <p:nvPr/>
              </p:nvSpPr>
              <p:spPr bwMode="auto">
                <a:xfrm>
                  <a:off x="5494533" y="1103971"/>
                  <a:ext cx="128518" cy="164235"/>
                </a:xfrm>
                <a:prstGeom prst="roundRect">
                  <a:avLst/>
                </a:prstGeom>
                <a:solidFill>
                  <a:schemeClr val="tx1">
                    <a:alpha val="57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55" name="矩形 154"/>
                <p:cNvSpPr/>
                <p:nvPr/>
              </p:nvSpPr>
              <p:spPr>
                <a:xfrm>
                  <a:off x="5466866" y="1226051"/>
                  <a:ext cx="1180801" cy="13261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grpSp>
            <p:nvGrpSpPr>
              <p:cNvPr id="139" name="群組 138"/>
              <p:cNvGrpSpPr/>
              <p:nvPr/>
            </p:nvGrpSpPr>
            <p:grpSpPr>
              <a:xfrm>
                <a:off x="5487106" y="923186"/>
                <a:ext cx="1135793" cy="250380"/>
                <a:chOff x="6958797" y="4475206"/>
                <a:chExt cx="3289137" cy="511967"/>
              </a:xfrm>
              <a:gradFill flip="none" rotWithShape="1">
                <a:gsLst>
                  <a:gs pos="0">
                    <a:srgbClr val="FFFFFF"/>
                  </a:gs>
                  <a:gs pos="7001">
                    <a:srgbClr val="E6E6E6"/>
                  </a:gs>
                  <a:gs pos="32001">
                    <a:srgbClr val="7D8496"/>
                  </a:gs>
                  <a:gs pos="47000">
                    <a:srgbClr val="E6E6E6"/>
                  </a:gs>
                  <a:gs pos="85001">
                    <a:srgbClr val="7D8496"/>
                  </a:gs>
                  <a:gs pos="100000">
                    <a:srgbClr val="E6E6E6"/>
                  </a:gs>
                </a:gsLst>
                <a:lin ang="13500000" scaled="1"/>
                <a:tileRect/>
              </a:gradFill>
              <a:effectLst>
                <a:glow rad="50800">
                  <a:srgbClr val="FF0000"/>
                </a:glow>
              </a:effectLst>
            </p:grpSpPr>
            <p:sp>
              <p:nvSpPr>
                <p:cNvPr id="140" name="矩形 139"/>
                <p:cNvSpPr/>
                <p:nvPr/>
              </p:nvSpPr>
              <p:spPr bwMode="auto">
                <a:xfrm>
                  <a:off x="6963399" y="4475206"/>
                  <a:ext cx="3284535" cy="271816"/>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41" name="矩形 140"/>
                <p:cNvSpPr/>
                <p:nvPr/>
              </p:nvSpPr>
              <p:spPr bwMode="auto">
                <a:xfrm flipH="1">
                  <a:off x="980102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sp>
              <p:nvSpPr>
                <p:cNvPr id="142" name="矩形 141"/>
                <p:cNvSpPr/>
                <p:nvPr/>
              </p:nvSpPr>
              <p:spPr bwMode="auto">
                <a:xfrm>
                  <a:off x="6958797" y="4715358"/>
                  <a:ext cx="446907" cy="271815"/>
                </a:xfrm>
                <a:prstGeom prst="rect">
                  <a:avLst/>
                </a:prstGeom>
                <a:gr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95363" rtl="0" eaLnBrk="1" fontAlgn="base" latinLnBrk="0" hangingPunct="1">
                    <a:lnSpc>
                      <a:spcPct val="100000"/>
                    </a:lnSpc>
                    <a:spcBef>
                      <a:spcPct val="0"/>
                    </a:spcBef>
                    <a:spcAft>
                      <a:spcPct val="0"/>
                    </a:spcAft>
                    <a:buClrTx/>
                    <a:buSzTx/>
                    <a:buFontTx/>
                    <a:buNone/>
                    <a:tabLst/>
                    <a:defRPr/>
                  </a:pPr>
                  <a:endParaRPr kumimoji="1" lang="zh-TW" altLang="en-US" sz="1500" b="1" i="0" u="none" strike="noStrike" kern="1200" cap="none" spc="0" normalizeH="0" baseline="0" noProof="0">
                    <a:ln>
                      <a:noFill/>
                    </a:ln>
                    <a:solidFill>
                      <a:prstClr val="black"/>
                    </a:solidFill>
                    <a:effectLst/>
                    <a:uLnTx/>
                    <a:uFillTx/>
                    <a:latin typeface="Arial" charset="0"/>
                    <a:ea typeface="新細明體" charset="-120"/>
                    <a:cs typeface="+mn-cs"/>
                  </a:endParaRPr>
                </a:p>
              </p:txBody>
            </p:sp>
          </p:grpSp>
        </p:grpSp>
        <p:grpSp>
          <p:nvGrpSpPr>
            <p:cNvPr id="12" name="群組 11"/>
            <p:cNvGrpSpPr/>
            <p:nvPr/>
          </p:nvGrpSpPr>
          <p:grpSpPr>
            <a:xfrm>
              <a:off x="1274425" y="1022941"/>
              <a:ext cx="8551737" cy="2224565"/>
              <a:chOff x="5592339" y="1885567"/>
              <a:chExt cx="3798210" cy="988029"/>
            </a:xfrm>
          </p:grpSpPr>
          <p:grpSp>
            <p:nvGrpSpPr>
              <p:cNvPr id="171" name="群組 170">
                <a:extLst>
                  <a:ext uri="{FF2B5EF4-FFF2-40B4-BE49-F238E27FC236}">
                    <a16:creationId xmlns:a16="http://schemas.microsoft.com/office/drawing/2014/main" id="{33BB917E-9DA1-4614-BF51-856ADE4BB91E}"/>
                  </a:ext>
                </a:extLst>
              </p:cNvPr>
              <p:cNvGrpSpPr/>
              <p:nvPr/>
            </p:nvGrpSpPr>
            <p:grpSpPr>
              <a:xfrm>
                <a:off x="5592339" y="1885567"/>
                <a:ext cx="3798210" cy="988029"/>
                <a:chOff x="6558695" y="3647239"/>
                <a:chExt cx="3798210" cy="988029"/>
              </a:xfrm>
            </p:grpSpPr>
            <p:grpSp>
              <p:nvGrpSpPr>
                <p:cNvPr id="175" name="群組 174">
                  <a:extLst>
                    <a:ext uri="{FF2B5EF4-FFF2-40B4-BE49-F238E27FC236}">
                      <a16:creationId xmlns:a16="http://schemas.microsoft.com/office/drawing/2014/main" id="{CF6EB73C-3DD1-48C4-A3BE-35BD78A1BA13}"/>
                    </a:ext>
                  </a:extLst>
                </p:cNvPr>
                <p:cNvGrpSpPr/>
                <p:nvPr/>
              </p:nvGrpSpPr>
              <p:grpSpPr>
                <a:xfrm>
                  <a:off x="6558695" y="3647239"/>
                  <a:ext cx="3646164" cy="988029"/>
                  <a:chOff x="6558695" y="3647239"/>
                  <a:chExt cx="3646164" cy="988029"/>
                </a:xfrm>
              </p:grpSpPr>
              <p:pic>
                <p:nvPicPr>
                  <p:cNvPr id="179" name="圖片 178">
                    <a:extLst>
                      <a:ext uri="{FF2B5EF4-FFF2-40B4-BE49-F238E27FC236}">
                        <a16:creationId xmlns:a16="http://schemas.microsoft.com/office/drawing/2014/main" id="{36BB08EA-C1FD-4877-BE2B-CC5C5BD906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558695" y="3647239"/>
                    <a:ext cx="3646164" cy="984293"/>
                  </a:xfrm>
                  <a:prstGeom prst="rect">
                    <a:avLst/>
                  </a:prstGeom>
                  <a:ln>
                    <a:noFill/>
                  </a:ln>
                </p:spPr>
              </p:pic>
              <p:sp>
                <p:nvSpPr>
                  <p:cNvPr id="178" name="矩形 177">
                    <a:extLst>
                      <a:ext uri="{FF2B5EF4-FFF2-40B4-BE49-F238E27FC236}">
                        <a16:creationId xmlns:a16="http://schemas.microsoft.com/office/drawing/2014/main" id="{D7BA9486-F594-4FB7-90A5-A23A84447514}"/>
                      </a:ext>
                    </a:extLst>
                  </p:cNvPr>
                  <p:cNvSpPr/>
                  <p:nvPr/>
                </p:nvSpPr>
                <p:spPr>
                  <a:xfrm>
                    <a:off x="6724651" y="3859547"/>
                    <a:ext cx="3464791" cy="77572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sp>
              <p:nvSpPr>
                <p:cNvPr id="176" name="文字方塊 175">
                  <a:extLst>
                    <a:ext uri="{FF2B5EF4-FFF2-40B4-BE49-F238E27FC236}">
                      <a16:creationId xmlns:a16="http://schemas.microsoft.com/office/drawing/2014/main" id="{3F5A942B-F14B-4593-BB4F-3F08E9E05A28}"/>
                    </a:ext>
                  </a:extLst>
                </p:cNvPr>
                <p:cNvSpPr txBox="1"/>
                <p:nvPr/>
              </p:nvSpPr>
              <p:spPr>
                <a:xfrm>
                  <a:off x="6644884" y="4451232"/>
                  <a:ext cx="3712021" cy="1366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CAVITY         |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HAT</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RING                                             </a:t>
                  </a: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81" name="群組 180">
                <a:extLst>
                  <a:ext uri="{FF2B5EF4-FFF2-40B4-BE49-F238E27FC236}">
                    <a16:creationId xmlns:a16="http://schemas.microsoft.com/office/drawing/2014/main" id="{B7979B06-382F-4FAC-A2BC-BF7274E2822E}"/>
                  </a:ext>
                </a:extLst>
              </p:cNvPr>
              <p:cNvGrpSpPr/>
              <p:nvPr/>
            </p:nvGrpSpPr>
            <p:grpSpPr>
              <a:xfrm>
                <a:off x="6875381" y="2058598"/>
                <a:ext cx="292760" cy="628162"/>
                <a:chOff x="8701614" y="1968993"/>
                <a:chExt cx="292760" cy="628162"/>
              </a:xfrm>
            </p:grpSpPr>
            <p:cxnSp>
              <p:nvCxnSpPr>
                <p:cNvPr id="182" name="直線接點 181">
                  <a:extLst>
                    <a:ext uri="{FF2B5EF4-FFF2-40B4-BE49-F238E27FC236}">
                      <a16:creationId xmlns:a16="http://schemas.microsoft.com/office/drawing/2014/main" id="{59BE74B8-1F67-431D-92D0-2889D20818F1}"/>
                    </a:ext>
                  </a:extLst>
                </p:cNvPr>
                <p:cNvCxnSpPr>
                  <a:cxnSpLocks/>
                </p:cNvCxnSpPr>
                <p:nvPr/>
              </p:nvCxnSpPr>
              <p:spPr>
                <a:xfrm>
                  <a:off x="8832057" y="2109148"/>
                  <a:ext cx="1919" cy="488007"/>
                </a:xfrm>
                <a:prstGeom prst="line">
                  <a:avLst/>
                </a:prstGeom>
                <a:ln w="317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83" name="文字方塊 182">
                  <a:extLst>
                    <a:ext uri="{FF2B5EF4-FFF2-40B4-BE49-F238E27FC236}">
                      <a16:creationId xmlns:a16="http://schemas.microsoft.com/office/drawing/2014/main" id="{2CA0A123-6BF2-4C66-A25D-8C629945759F}"/>
                    </a:ext>
                  </a:extLst>
                </p:cNvPr>
                <p:cNvSpPr txBox="1"/>
                <p:nvPr/>
              </p:nvSpPr>
              <p:spPr>
                <a:xfrm>
                  <a:off x="8701614" y="1968993"/>
                  <a:ext cx="292760" cy="1366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111.7</a:t>
                  </a:r>
                  <a:endPar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grpSp>
    </p:spTree>
    <p:extLst>
      <p:ext uri="{BB962C8B-B14F-4D97-AF65-F5344CB8AC3E}">
        <p14:creationId xmlns:p14="http://schemas.microsoft.com/office/powerpoint/2010/main" val="1367448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382" y="415858"/>
            <a:ext cx="2717411" cy="1723549"/>
          </a:xfrm>
          <a:prstGeom prst="rect">
            <a:avLst/>
          </a:prstGeom>
          <a:noFill/>
        </p:spPr>
        <p:txBody>
          <a:bodyPr wrap="none" rtlCol="0">
            <a:spAutoFit/>
          </a:bodyPr>
          <a:lstStyle/>
          <a:p>
            <a:pPr>
              <a:lnSpc>
                <a:spcPts val="2700"/>
              </a:lnSpc>
            </a:pPr>
            <a:r>
              <a:rPr lang="zh-TW" altLang="en-US" sz="2400" b="1" u="sng" dirty="0" smtClean="0"/>
              <a:t>大問題</a:t>
            </a:r>
            <a:endParaRPr lang="en-US" altLang="zh-TW" sz="2400" b="1" u="sng" dirty="0" smtClean="0"/>
          </a:p>
          <a:p>
            <a:pPr>
              <a:lnSpc>
                <a:spcPts val="2700"/>
              </a:lnSpc>
            </a:pPr>
            <a:endParaRPr lang="en-US" altLang="zh-TW" sz="2400" b="1" u="sng" dirty="0" smtClean="0"/>
          </a:p>
          <a:p>
            <a:pPr>
              <a:lnSpc>
                <a:spcPts val="2700"/>
              </a:lnSpc>
            </a:pPr>
            <a:r>
              <a:rPr lang="zh-TW" altLang="en-US" sz="1600" dirty="0" smtClean="0">
                <a:solidFill>
                  <a:schemeClr val="tx1">
                    <a:lumMod val="65000"/>
                    <a:lumOff val="35000"/>
                  </a:schemeClr>
                </a:solidFill>
              </a:rPr>
              <a:t>平面度不良 </a:t>
            </a:r>
            <a:r>
              <a:rPr lang="en-US" altLang="zh-TW" sz="1600" dirty="0" err="1">
                <a:solidFill>
                  <a:schemeClr val="tx1">
                    <a:lumMod val="65000"/>
                    <a:lumOff val="35000"/>
                  </a:schemeClr>
                </a:solidFill>
              </a:rPr>
              <a:t>coplanarity</a:t>
            </a:r>
            <a:r>
              <a:rPr lang="zh-TW" altLang="en-US" sz="1600" dirty="0">
                <a:solidFill>
                  <a:schemeClr val="tx1">
                    <a:lumMod val="65000"/>
                    <a:lumOff val="35000"/>
                  </a:schemeClr>
                </a:solidFill>
              </a:rPr>
              <a:t> </a:t>
            </a:r>
            <a:r>
              <a:rPr lang="en-US" altLang="zh-TW" sz="1600" dirty="0" smtClean="0">
                <a:solidFill>
                  <a:schemeClr val="tx1">
                    <a:lumMod val="65000"/>
                    <a:lumOff val="35000"/>
                  </a:schemeClr>
                </a:solidFill>
              </a:rPr>
              <a:t>fail</a:t>
            </a:r>
          </a:p>
          <a:p>
            <a:endParaRPr lang="en-US" altLang="zh-TW" sz="1600" dirty="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後續上板成功率、出貨時間 </a:t>
            </a:r>
            <a:endParaRPr lang="zh-TW" altLang="en-US" sz="1600" dirty="0">
              <a:solidFill>
                <a:schemeClr val="tx1">
                  <a:lumMod val="65000"/>
                  <a:lumOff val="35000"/>
                </a:schemeClr>
              </a:solidFill>
            </a:endParaRPr>
          </a:p>
        </p:txBody>
      </p:sp>
      <p:graphicFrame>
        <p:nvGraphicFramePr>
          <p:cNvPr id="4" name="圖表 3"/>
          <p:cNvGraphicFramePr/>
          <p:nvPr>
            <p:extLst>
              <p:ext uri="{D42A27DB-BD31-4B8C-83A1-F6EECF244321}">
                <p14:modId xmlns:p14="http://schemas.microsoft.com/office/powerpoint/2010/main" val="2375870284"/>
              </p:ext>
            </p:extLst>
          </p:nvPr>
        </p:nvGraphicFramePr>
        <p:xfrm>
          <a:off x="380371" y="4775199"/>
          <a:ext cx="3338785" cy="1895593"/>
        </p:xfrm>
        <a:graphic>
          <a:graphicData uri="http://schemas.openxmlformats.org/drawingml/2006/chart">
            <c:chart xmlns:c="http://schemas.openxmlformats.org/drawingml/2006/chart" xmlns:r="http://schemas.openxmlformats.org/officeDocument/2006/relationships" r:id="rId3"/>
          </a:graphicData>
        </a:graphic>
      </p:graphicFrame>
      <p:sp>
        <p:nvSpPr>
          <p:cNvPr id="5" name="文字方塊 4"/>
          <p:cNvSpPr txBox="1"/>
          <p:nvPr/>
        </p:nvSpPr>
        <p:spPr>
          <a:xfrm>
            <a:off x="249382" y="4389987"/>
            <a:ext cx="2539991" cy="271869"/>
          </a:xfrm>
          <a:prstGeom prst="rect">
            <a:avLst/>
          </a:prstGeom>
          <a:noFill/>
        </p:spPr>
        <p:txBody>
          <a:bodyPr wrap="none" rtlCol="0">
            <a:spAutoFit/>
          </a:bodyPr>
          <a:lstStyle/>
          <a:p>
            <a:pPr>
              <a:lnSpc>
                <a:spcPts val="1400"/>
              </a:lnSpc>
            </a:pPr>
            <a:r>
              <a:rPr lang="en-US" altLang="zh-TW" sz="1200" b="1" dirty="0" smtClean="0"/>
              <a:t>2. </a:t>
            </a:r>
            <a:r>
              <a:rPr lang="zh-TW" altLang="en-US" sz="1200" b="1" dirty="0" smtClean="0"/>
              <a:t>因 </a:t>
            </a:r>
            <a:r>
              <a:rPr lang="en-US" altLang="zh-TW" sz="1200" b="1" dirty="0" err="1" smtClean="0"/>
              <a:t>coplanarity</a:t>
            </a:r>
            <a:r>
              <a:rPr lang="zh-TW" altLang="en-US" sz="1200" b="1" dirty="0" smtClean="0"/>
              <a:t> </a:t>
            </a:r>
            <a:r>
              <a:rPr lang="en-US" altLang="zh-TW" sz="1200" b="1" dirty="0" smtClean="0"/>
              <a:t>fail</a:t>
            </a:r>
            <a:r>
              <a:rPr lang="zh-TW" altLang="en-US" sz="1200" b="1" dirty="0" smtClean="0"/>
              <a:t> 導致的扣量</a:t>
            </a:r>
            <a:endParaRPr lang="zh-TW" altLang="en-US" sz="1200" b="1" dirty="0"/>
          </a:p>
        </p:txBody>
      </p:sp>
      <p:sp>
        <p:nvSpPr>
          <p:cNvPr id="7" name="文字方塊 6"/>
          <p:cNvSpPr txBox="1"/>
          <p:nvPr/>
        </p:nvSpPr>
        <p:spPr>
          <a:xfrm>
            <a:off x="249382" y="2644675"/>
            <a:ext cx="3918509" cy="271869"/>
          </a:xfrm>
          <a:prstGeom prst="rect">
            <a:avLst/>
          </a:prstGeom>
          <a:noFill/>
        </p:spPr>
        <p:txBody>
          <a:bodyPr wrap="none" rtlCol="0">
            <a:spAutoFit/>
          </a:bodyPr>
          <a:lstStyle/>
          <a:p>
            <a:pPr>
              <a:lnSpc>
                <a:spcPts val="1400"/>
              </a:lnSpc>
            </a:pPr>
            <a:r>
              <a:rPr lang="en-US" altLang="zh-TW" sz="1200" b="1" dirty="0"/>
              <a:t>1. </a:t>
            </a:r>
            <a:r>
              <a:rPr lang="zh-TW" altLang="en-US" sz="1200" b="1" dirty="0" smtClean="0"/>
              <a:t>後段製程</a:t>
            </a:r>
            <a:r>
              <a:rPr lang="zh-TW" altLang="en-US" sz="1200" b="1" dirty="0"/>
              <a:t>重工 </a:t>
            </a:r>
            <a:r>
              <a:rPr lang="en-US" altLang="zh-TW" sz="1200" b="1" dirty="0" err="1"/>
              <a:t>coplanarity</a:t>
            </a:r>
            <a:r>
              <a:rPr lang="zh-TW" altLang="en-US" sz="1200" b="1" dirty="0"/>
              <a:t> </a:t>
            </a:r>
            <a:r>
              <a:rPr lang="en-US" altLang="zh-TW" sz="1200" b="1" dirty="0"/>
              <a:t>fail</a:t>
            </a:r>
            <a:r>
              <a:rPr lang="zh-TW" altLang="en-US" sz="1200" b="1" dirty="0"/>
              <a:t> 就佔了 </a:t>
            </a:r>
            <a:r>
              <a:rPr lang="en-US" altLang="zh-TW" sz="1200" b="1" dirty="0" smtClean="0"/>
              <a:t>6.8%</a:t>
            </a:r>
            <a:r>
              <a:rPr lang="zh-TW" altLang="en-US" sz="1200" b="1" dirty="0" smtClean="0"/>
              <a:t> </a:t>
            </a:r>
            <a:r>
              <a:rPr lang="en-US" altLang="zh-TW" sz="1200" b="1" dirty="0" smtClean="0"/>
              <a:t>/</a:t>
            </a:r>
            <a:r>
              <a:rPr lang="zh-TW" altLang="en-US" sz="1200" b="1" dirty="0" smtClean="0"/>
              <a:t> </a:t>
            </a:r>
            <a:r>
              <a:rPr lang="en-US" altLang="zh-TW" sz="1200" b="1" dirty="0" smtClean="0"/>
              <a:t>year</a:t>
            </a:r>
            <a:endParaRPr lang="zh-TW" altLang="en-US" sz="1200" b="1" dirty="0"/>
          </a:p>
        </p:txBody>
      </p:sp>
      <p:cxnSp>
        <p:nvCxnSpPr>
          <p:cNvPr id="9" name="直線單箭頭接點 8"/>
          <p:cNvCxnSpPr/>
          <p:nvPr/>
        </p:nvCxnSpPr>
        <p:spPr>
          <a:xfrm>
            <a:off x="432262"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494051" y="1487812"/>
            <a:ext cx="453970" cy="258789"/>
          </a:xfrm>
          <a:prstGeom prst="rect">
            <a:avLst/>
          </a:prstGeom>
          <a:noFill/>
        </p:spPr>
        <p:txBody>
          <a:bodyPr wrap="none" rtlCol="0">
            <a:spAutoFit/>
          </a:bodyPr>
          <a:lstStyle/>
          <a:p>
            <a:pPr>
              <a:lnSpc>
                <a:spcPts val="1400"/>
              </a:lnSpc>
            </a:pPr>
            <a:r>
              <a:rPr lang="zh-TW" altLang="en-US" sz="1050" dirty="0" smtClean="0">
                <a:solidFill>
                  <a:srgbClr val="DC0000"/>
                </a:solidFill>
              </a:rPr>
              <a:t>影響</a:t>
            </a:r>
            <a:endParaRPr lang="zh-TW" altLang="en-US" sz="1050" dirty="0">
              <a:solidFill>
                <a:srgbClr val="DC0000"/>
              </a:solidFill>
            </a:endParaRPr>
          </a:p>
        </p:txBody>
      </p:sp>
      <p:graphicFrame>
        <p:nvGraphicFramePr>
          <p:cNvPr id="13" name="圖表 12"/>
          <p:cNvGraphicFramePr/>
          <p:nvPr>
            <p:extLst>
              <p:ext uri="{D42A27DB-BD31-4B8C-83A1-F6EECF244321}">
                <p14:modId xmlns:p14="http://schemas.microsoft.com/office/powerpoint/2010/main" val="1110295070"/>
              </p:ext>
            </p:extLst>
          </p:nvPr>
        </p:nvGraphicFramePr>
        <p:xfrm>
          <a:off x="867368" y="2823654"/>
          <a:ext cx="2099425" cy="1566333"/>
        </p:xfrm>
        <a:graphic>
          <a:graphicData uri="http://schemas.openxmlformats.org/drawingml/2006/chart">
            <c:chart xmlns:c="http://schemas.openxmlformats.org/drawingml/2006/chart" xmlns:r="http://schemas.openxmlformats.org/officeDocument/2006/relationships" r:id="rId4"/>
          </a:graphicData>
        </a:graphic>
      </p:graphicFrame>
      <p:sp>
        <p:nvSpPr>
          <p:cNvPr id="14" name="文字方塊 13"/>
          <p:cNvSpPr txBox="1"/>
          <p:nvPr/>
        </p:nvSpPr>
        <p:spPr>
          <a:xfrm>
            <a:off x="1519374" y="3529994"/>
            <a:ext cx="785793" cy="251223"/>
          </a:xfrm>
          <a:prstGeom prst="rect">
            <a:avLst/>
          </a:prstGeom>
          <a:noFill/>
        </p:spPr>
        <p:txBody>
          <a:bodyPr wrap="none" rtlCol="0">
            <a:spAutoFit/>
          </a:bodyPr>
          <a:lstStyle/>
          <a:p>
            <a:pPr>
              <a:lnSpc>
                <a:spcPts val="1400"/>
              </a:lnSpc>
            </a:pPr>
            <a:r>
              <a:rPr lang="zh-TW" altLang="en-US" sz="800" dirty="0" smtClean="0"/>
              <a:t>總計 </a:t>
            </a:r>
            <a:r>
              <a:rPr lang="en-US" altLang="zh-TW" sz="800" dirty="0" smtClean="0"/>
              <a:t>104544</a:t>
            </a:r>
            <a:endParaRPr lang="zh-TW" altLang="en-US" sz="800" dirty="0"/>
          </a:p>
        </p:txBody>
      </p:sp>
      <p:sp>
        <p:nvSpPr>
          <p:cNvPr id="16" name="文字方塊 15"/>
          <p:cNvSpPr txBox="1"/>
          <p:nvPr/>
        </p:nvSpPr>
        <p:spPr>
          <a:xfrm>
            <a:off x="1225460" y="3363718"/>
            <a:ext cx="428322" cy="251415"/>
          </a:xfrm>
          <a:prstGeom prst="rect">
            <a:avLst/>
          </a:prstGeom>
          <a:noFill/>
        </p:spPr>
        <p:txBody>
          <a:bodyPr wrap="none" rtlCol="0">
            <a:spAutoFit/>
          </a:bodyPr>
          <a:lstStyle/>
          <a:p>
            <a:pPr>
              <a:lnSpc>
                <a:spcPts val="1400"/>
              </a:lnSpc>
            </a:pPr>
            <a:r>
              <a:rPr lang="en-US" altLang="zh-TW" sz="800" dirty="0" smtClean="0"/>
              <a:t>7024</a:t>
            </a:r>
            <a:endParaRPr lang="zh-TW" altLang="en-US" sz="800" dirty="0"/>
          </a:p>
        </p:txBody>
      </p:sp>
      <p:sp>
        <p:nvSpPr>
          <p:cNvPr id="17" name="文字方塊 16"/>
          <p:cNvSpPr txBox="1"/>
          <p:nvPr/>
        </p:nvSpPr>
        <p:spPr>
          <a:xfrm>
            <a:off x="4525983" y="415858"/>
            <a:ext cx="2646878" cy="1723549"/>
          </a:xfrm>
          <a:prstGeom prst="rect">
            <a:avLst/>
          </a:prstGeom>
          <a:noFill/>
        </p:spPr>
        <p:txBody>
          <a:bodyPr wrap="none" rtlCol="0">
            <a:spAutoFit/>
          </a:bodyPr>
          <a:lstStyle/>
          <a:p>
            <a:pPr>
              <a:lnSpc>
                <a:spcPts val="2700"/>
              </a:lnSpc>
            </a:pPr>
            <a:r>
              <a:rPr lang="zh-TW" altLang="en-US" sz="2400" b="1" u="sng" dirty="0" smtClean="0"/>
              <a:t>小問題</a:t>
            </a:r>
            <a:endParaRPr lang="en-US" altLang="zh-TW" sz="2400" b="1" u="sng" dirty="0" smtClean="0"/>
          </a:p>
          <a:p>
            <a:pPr>
              <a:lnSpc>
                <a:spcPts val="2700"/>
              </a:lnSpc>
            </a:pPr>
            <a:endParaRPr lang="en-US" altLang="zh-TW" sz="2400" b="1" u="sng" dirty="0" smtClean="0"/>
          </a:p>
          <a:p>
            <a:pPr>
              <a:lnSpc>
                <a:spcPts val="2700"/>
              </a:lnSpc>
            </a:pPr>
            <a:r>
              <a:rPr lang="zh-TW" altLang="en-US" sz="1600" dirty="0" smtClean="0">
                <a:solidFill>
                  <a:schemeClr val="tx1">
                    <a:lumMod val="65000"/>
                    <a:lumOff val="35000"/>
                  </a:schemeClr>
                </a:solidFill>
              </a:rPr>
              <a:t>人工經驗預測</a:t>
            </a:r>
            <a:endParaRPr lang="en-US" altLang="zh-TW" sz="1600" dirty="0" smtClean="0">
              <a:solidFill>
                <a:schemeClr val="tx1">
                  <a:lumMod val="65000"/>
                  <a:lumOff val="35000"/>
                </a:schemeClr>
              </a:solidFill>
            </a:endParaRPr>
          </a:p>
          <a:p>
            <a:endParaRPr lang="en-US" altLang="zh-TW" sz="1600" dirty="0" smtClean="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多次</a:t>
            </a:r>
            <a:r>
              <a:rPr lang="zh-TW" altLang="en-US" sz="1600" dirty="0">
                <a:solidFill>
                  <a:schemeClr val="tx1">
                    <a:lumMod val="65000"/>
                    <a:lumOff val="35000"/>
                  </a:schemeClr>
                </a:solidFill>
              </a:rPr>
              <a:t>預測結果仍有過大誤差</a:t>
            </a:r>
          </a:p>
        </p:txBody>
      </p:sp>
      <p:sp>
        <p:nvSpPr>
          <p:cNvPr id="20" name="文字方塊 19"/>
          <p:cNvSpPr txBox="1"/>
          <p:nvPr/>
        </p:nvSpPr>
        <p:spPr>
          <a:xfrm>
            <a:off x="4525983" y="2644675"/>
            <a:ext cx="2961067" cy="271869"/>
          </a:xfrm>
          <a:prstGeom prst="rect">
            <a:avLst/>
          </a:prstGeom>
          <a:noFill/>
        </p:spPr>
        <p:txBody>
          <a:bodyPr wrap="none" rtlCol="0">
            <a:spAutoFit/>
          </a:bodyPr>
          <a:lstStyle/>
          <a:p>
            <a:pPr>
              <a:lnSpc>
                <a:spcPts val="1400"/>
              </a:lnSpc>
            </a:pPr>
            <a:r>
              <a:rPr lang="en-US" altLang="zh-TW" sz="1200" b="1" dirty="0"/>
              <a:t>1. </a:t>
            </a:r>
            <a:r>
              <a:rPr lang="zh-TW" altLang="en-US" sz="1200" b="1" dirty="0" smtClean="0"/>
              <a:t>符合預測誤差值規格</a:t>
            </a:r>
            <a:r>
              <a:rPr lang="en-US" altLang="zh-TW" sz="1200" b="1" dirty="0" smtClean="0"/>
              <a:t>(&lt;15um)</a:t>
            </a:r>
            <a:r>
              <a:rPr lang="zh-TW" altLang="en-US" sz="1200" b="1" dirty="0" smtClean="0"/>
              <a:t>僅 </a:t>
            </a:r>
            <a:r>
              <a:rPr lang="en-US" altLang="zh-TW" sz="1200" b="1" dirty="0"/>
              <a:t>11</a:t>
            </a:r>
            <a:r>
              <a:rPr lang="en-US" altLang="zh-TW" sz="1200" b="1" dirty="0" smtClean="0"/>
              <a:t>%</a:t>
            </a:r>
            <a:endParaRPr lang="en-US" altLang="zh-TW" sz="1200" b="1" dirty="0"/>
          </a:p>
        </p:txBody>
      </p:sp>
      <p:cxnSp>
        <p:nvCxnSpPr>
          <p:cNvPr id="21" name="直線單箭頭接點 20"/>
          <p:cNvCxnSpPr/>
          <p:nvPr/>
        </p:nvCxnSpPr>
        <p:spPr>
          <a:xfrm>
            <a:off x="4708863"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字方塊 21"/>
          <p:cNvSpPr txBox="1"/>
          <p:nvPr/>
        </p:nvSpPr>
        <p:spPr>
          <a:xfrm>
            <a:off x="4770652" y="1487812"/>
            <a:ext cx="453970" cy="258789"/>
          </a:xfrm>
          <a:prstGeom prst="rect">
            <a:avLst/>
          </a:prstGeom>
          <a:noFill/>
        </p:spPr>
        <p:txBody>
          <a:bodyPr wrap="none" rtlCol="0">
            <a:spAutoFit/>
          </a:bodyPr>
          <a:lstStyle/>
          <a:p>
            <a:pPr>
              <a:lnSpc>
                <a:spcPts val="1400"/>
              </a:lnSpc>
            </a:pPr>
            <a:r>
              <a:rPr lang="zh-TW" altLang="en-US" sz="1050" dirty="0" smtClean="0">
                <a:solidFill>
                  <a:srgbClr val="DC0000"/>
                </a:solidFill>
              </a:rPr>
              <a:t>導致</a:t>
            </a:r>
            <a:endParaRPr lang="zh-TW" altLang="en-US" sz="1050" dirty="0">
              <a:solidFill>
                <a:srgbClr val="DC0000"/>
              </a:solidFill>
            </a:endParaRPr>
          </a:p>
        </p:txBody>
      </p:sp>
      <p:graphicFrame>
        <p:nvGraphicFramePr>
          <p:cNvPr id="23" name="圖表 22"/>
          <p:cNvGraphicFramePr/>
          <p:nvPr>
            <p:extLst>
              <p:ext uri="{D42A27DB-BD31-4B8C-83A1-F6EECF244321}">
                <p14:modId xmlns:p14="http://schemas.microsoft.com/office/powerpoint/2010/main" val="1156906762"/>
              </p:ext>
            </p:extLst>
          </p:nvPr>
        </p:nvGraphicFramePr>
        <p:xfrm>
          <a:off x="5143969" y="2823654"/>
          <a:ext cx="2099425" cy="156633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圖表 25">
            <a:extLst>
              <a:ext uri="{FF2B5EF4-FFF2-40B4-BE49-F238E27FC236}">
                <a16:creationId xmlns:a16="http://schemas.microsoft.com/office/drawing/2014/main" id="{07CA66A3-FA29-44F0-BC66-DE5896BB8331}"/>
              </a:ext>
            </a:extLst>
          </p:cNvPr>
          <p:cNvGraphicFramePr>
            <a:graphicFrameLocks/>
          </p:cNvGraphicFramePr>
          <p:nvPr>
            <p:extLst>
              <p:ext uri="{D42A27DB-BD31-4B8C-83A1-F6EECF244321}">
                <p14:modId xmlns:p14="http://schemas.microsoft.com/office/powerpoint/2010/main" val="1273959238"/>
              </p:ext>
            </p:extLst>
          </p:nvPr>
        </p:nvGraphicFramePr>
        <p:xfrm>
          <a:off x="4525983" y="2960213"/>
          <a:ext cx="3681779" cy="1565708"/>
        </p:xfrm>
        <a:graphic>
          <a:graphicData uri="http://schemas.openxmlformats.org/drawingml/2006/chart">
            <c:chart xmlns:c="http://schemas.openxmlformats.org/drawingml/2006/chart" xmlns:r="http://schemas.openxmlformats.org/officeDocument/2006/relationships" r:id="rId6"/>
          </a:graphicData>
        </a:graphic>
      </p:graphicFrame>
      <p:sp>
        <p:nvSpPr>
          <p:cNvPr id="27" name="矩形 26">
            <a:extLst>
              <a:ext uri="{FF2B5EF4-FFF2-40B4-BE49-F238E27FC236}">
                <a16:creationId xmlns:a16="http://schemas.microsoft.com/office/drawing/2014/main" id="{9A95D768-F7B0-4138-A281-85EE67DE16F8}"/>
              </a:ext>
            </a:extLst>
          </p:cNvPr>
          <p:cNvSpPr/>
          <p:nvPr/>
        </p:nvSpPr>
        <p:spPr>
          <a:xfrm>
            <a:off x="4900313" y="3898668"/>
            <a:ext cx="1849621" cy="414733"/>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28" name="文字方塊 27"/>
          <p:cNvSpPr txBox="1"/>
          <p:nvPr/>
        </p:nvSpPr>
        <p:spPr>
          <a:xfrm>
            <a:off x="8732051" y="415858"/>
            <a:ext cx="1624163" cy="1723549"/>
          </a:xfrm>
          <a:prstGeom prst="rect">
            <a:avLst/>
          </a:prstGeom>
          <a:noFill/>
        </p:spPr>
        <p:txBody>
          <a:bodyPr wrap="none" rtlCol="0">
            <a:spAutoFit/>
          </a:bodyPr>
          <a:lstStyle/>
          <a:p>
            <a:pPr>
              <a:lnSpc>
                <a:spcPts val="2700"/>
              </a:lnSpc>
            </a:pPr>
            <a:r>
              <a:rPr lang="en-US" altLang="zh-TW" sz="2400" b="1" u="sng" dirty="0" smtClean="0"/>
              <a:t>Affect</a:t>
            </a: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NPI </a:t>
            </a:r>
            <a:r>
              <a:rPr lang="zh-TW" altLang="en-US" sz="1600" dirty="0" smtClean="0">
                <a:solidFill>
                  <a:schemeClr val="tx1">
                    <a:lumMod val="65000"/>
                    <a:lumOff val="35000"/>
                  </a:schemeClr>
                </a:solidFill>
              </a:rPr>
              <a:t>新產品導入</a:t>
            </a:r>
            <a:endParaRPr lang="en-US" altLang="zh-TW" sz="1600" dirty="0" smtClean="0">
              <a:solidFill>
                <a:schemeClr val="tx1">
                  <a:lumMod val="65000"/>
                  <a:lumOff val="35000"/>
                </a:schemeClr>
              </a:solidFill>
            </a:endParaRPr>
          </a:p>
          <a:p>
            <a:endParaRPr lang="en-US" altLang="zh-TW" sz="1600" dirty="0" smtClean="0">
              <a:solidFill>
                <a:schemeClr val="tx1">
                  <a:lumMod val="65000"/>
                  <a:lumOff val="35000"/>
                </a:schemeClr>
              </a:solidFill>
            </a:endParaRPr>
          </a:p>
          <a:p>
            <a:pPr>
              <a:lnSpc>
                <a:spcPts val="2700"/>
              </a:lnSpc>
            </a:pPr>
            <a:r>
              <a:rPr lang="zh-TW" altLang="en-US" sz="1600" dirty="0" smtClean="0">
                <a:solidFill>
                  <a:schemeClr val="tx1">
                    <a:lumMod val="65000"/>
                    <a:lumOff val="35000"/>
                  </a:schemeClr>
                </a:solidFill>
              </a:rPr>
              <a:t>浪費評估成</a:t>
            </a:r>
            <a:r>
              <a:rPr lang="zh-TW" altLang="en-US" sz="1600" dirty="0">
                <a:solidFill>
                  <a:schemeClr val="tx1">
                    <a:lumMod val="65000"/>
                    <a:lumOff val="35000"/>
                  </a:schemeClr>
                </a:solidFill>
              </a:rPr>
              <a:t>本</a:t>
            </a:r>
          </a:p>
        </p:txBody>
      </p:sp>
      <p:cxnSp>
        <p:nvCxnSpPr>
          <p:cNvPr id="29" name="直線單箭頭接點 28"/>
          <p:cNvCxnSpPr/>
          <p:nvPr/>
        </p:nvCxnSpPr>
        <p:spPr>
          <a:xfrm>
            <a:off x="8914931" y="1487979"/>
            <a:ext cx="0" cy="252000"/>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8976720" y="1487812"/>
            <a:ext cx="1726755" cy="258789"/>
          </a:xfrm>
          <a:prstGeom prst="rect">
            <a:avLst/>
          </a:prstGeom>
          <a:noFill/>
        </p:spPr>
        <p:txBody>
          <a:bodyPr wrap="none" rtlCol="0">
            <a:spAutoFit/>
          </a:bodyPr>
          <a:lstStyle/>
          <a:p>
            <a:pPr>
              <a:lnSpc>
                <a:spcPts val="1400"/>
              </a:lnSpc>
            </a:pPr>
            <a:r>
              <a:rPr lang="zh-TW" altLang="en-US" sz="1050" dirty="0" smtClean="0">
                <a:solidFill>
                  <a:srgbClr val="DC0000"/>
                </a:solidFill>
              </a:rPr>
              <a:t>結構 </a:t>
            </a:r>
            <a:r>
              <a:rPr lang="en-US" altLang="zh-TW" sz="1050" dirty="0" smtClean="0">
                <a:solidFill>
                  <a:srgbClr val="DC0000"/>
                </a:solidFill>
              </a:rPr>
              <a:t>/</a:t>
            </a:r>
            <a:r>
              <a:rPr lang="zh-TW" altLang="en-US" sz="1050" dirty="0" smtClean="0">
                <a:solidFill>
                  <a:srgbClr val="DC0000"/>
                </a:solidFill>
              </a:rPr>
              <a:t> 材料 </a:t>
            </a:r>
            <a:r>
              <a:rPr lang="en-US" altLang="zh-TW" sz="1050" dirty="0" smtClean="0">
                <a:solidFill>
                  <a:srgbClr val="DC0000"/>
                </a:solidFill>
              </a:rPr>
              <a:t>/</a:t>
            </a:r>
            <a:r>
              <a:rPr lang="zh-TW" altLang="en-US" sz="1050" dirty="0" smtClean="0">
                <a:solidFill>
                  <a:srgbClr val="DC0000"/>
                </a:solidFill>
              </a:rPr>
              <a:t> 參數</a:t>
            </a:r>
            <a:r>
              <a:rPr lang="zh-TW" altLang="en-US" sz="1050" dirty="0">
                <a:solidFill>
                  <a:srgbClr val="DC0000"/>
                </a:solidFill>
              </a:rPr>
              <a:t> </a:t>
            </a:r>
            <a:r>
              <a:rPr lang="en-US" altLang="zh-TW" sz="1050" dirty="0" smtClean="0">
                <a:solidFill>
                  <a:srgbClr val="DC0000"/>
                </a:solidFill>
              </a:rPr>
              <a:t>…</a:t>
            </a:r>
            <a:r>
              <a:rPr lang="zh-TW" altLang="en-US" sz="1050" dirty="0" smtClean="0">
                <a:solidFill>
                  <a:srgbClr val="DC0000"/>
                </a:solidFill>
              </a:rPr>
              <a:t> 評估</a:t>
            </a:r>
            <a:endParaRPr lang="zh-TW" altLang="en-US" sz="1050" dirty="0">
              <a:solidFill>
                <a:srgbClr val="DC0000"/>
              </a:solidFill>
            </a:endParaRPr>
          </a:p>
        </p:txBody>
      </p:sp>
      <p:cxnSp>
        <p:nvCxnSpPr>
          <p:cNvPr id="32" name="直線接點 31"/>
          <p:cNvCxnSpPr/>
          <p:nvPr/>
        </p:nvCxnSpPr>
        <p:spPr>
          <a:xfrm>
            <a:off x="4267644" y="415858"/>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8424008" y="415858"/>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8732051" y="2585406"/>
            <a:ext cx="2699778" cy="923330"/>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花費</a:t>
            </a:r>
            <a:r>
              <a:rPr lang="zh-TW" altLang="en-US" sz="1200" b="1" dirty="0"/>
              <a:t>成本 </a:t>
            </a:r>
            <a:r>
              <a:rPr lang="en-US" altLang="zh-TW" sz="1200" b="1" dirty="0"/>
              <a:t>: </a:t>
            </a:r>
            <a:r>
              <a:rPr lang="zh-TW" altLang="en-US" sz="1200" b="1" dirty="0"/>
              <a:t>依工程師經驗選擇</a:t>
            </a:r>
            <a:r>
              <a:rPr lang="zh-TW" altLang="en-US" sz="1200" b="1" dirty="0" smtClean="0"/>
              <a:t>材料</a:t>
            </a:r>
            <a:endParaRPr lang="en-US" altLang="zh-TW" sz="1200" b="1" dirty="0" smtClean="0"/>
          </a:p>
          <a:p>
            <a:pPr>
              <a:lnSpc>
                <a:spcPct val="150000"/>
              </a:lnSpc>
            </a:pPr>
            <a:r>
              <a:rPr lang="en-US" altLang="zh-TW" sz="1200" b="1" dirty="0" smtClean="0"/>
              <a:t>2.</a:t>
            </a:r>
            <a:r>
              <a:rPr lang="zh-TW" altLang="en-US" sz="1200" b="1" dirty="0" smtClean="0"/>
              <a:t> 材料</a:t>
            </a:r>
            <a:r>
              <a:rPr lang="zh-TW" altLang="en-US" sz="1200" b="1" dirty="0"/>
              <a:t>採購等待平均時間 </a:t>
            </a:r>
            <a:r>
              <a:rPr lang="en-US" altLang="zh-TW" sz="1200" b="1" dirty="0"/>
              <a:t>:</a:t>
            </a:r>
            <a:r>
              <a:rPr lang="zh-TW" altLang="en-US" sz="1200" b="1" dirty="0"/>
              <a:t> </a:t>
            </a:r>
            <a:r>
              <a:rPr lang="en-US" altLang="zh-TW" sz="1200" b="1" dirty="0"/>
              <a:t>3</a:t>
            </a:r>
            <a:r>
              <a:rPr lang="zh-TW" altLang="en-US" sz="1200" b="1" dirty="0"/>
              <a:t> </a:t>
            </a:r>
            <a:r>
              <a:rPr lang="en-US" altLang="zh-TW" sz="1200" b="1" dirty="0"/>
              <a:t>month</a:t>
            </a:r>
          </a:p>
          <a:p>
            <a:pPr>
              <a:lnSpc>
                <a:spcPct val="150000"/>
              </a:lnSpc>
            </a:pPr>
            <a:r>
              <a:rPr lang="en-US" altLang="zh-TW" sz="1200" b="1" dirty="0" smtClean="0"/>
              <a:t>3.</a:t>
            </a:r>
            <a:r>
              <a:rPr lang="zh-TW" altLang="en-US" sz="1200" b="1" dirty="0" smtClean="0"/>
              <a:t> 待 </a:t>
            </a:r>
            <a:r>
              <a:rPr lang="en-US" altLang="zh-TW" sz="1200" b="1" dirty="0"/>
              <a:t>DoE</a:t>
            </a:r>
            <a:r>
              <a:rPr lang="zh-TW" altLang="en-US" sz="1200" b="1" dirty="0"/>
              <a:t> </a:t>
            </a:r>
            <a:r>
              <a:rPr lang="zh-TW" altLang="en-US" sz="1200" b="1" dirty="0" smtClean="0"/>
              <a:t>實驗結果 </a:t>
            </a:r>
            <a:r>
              <a:rPr lang="en-US" altLang="zh-TW" sz="1200" b="1" dirty="0" smtClean="0"/>
              <a:t>: </a:t>
            </a:r>
            <a:r>
              <a:rPr lang="en-US" altLang="zh-TW" sz="1200" b="1" dirty="0"/>
              <a:t>1 </a:t>
            </a:r>
            <a:r>
              <a:rPr lang="en-US" altLang="zh-TW" sz="1200" b="1" dirty="0" smtClean="0"/>
              <a:t>month</a:t>
            </a:r>
            <a:endParaRPr lang="zh-TW" altLang="en-US" sz="1200" b="1" dirty="0"/>
          </a:p>
        </p:txBody>
      </p:sp>
      <p:graphicFrame>
        <p:nvGraphicFramePr>
          <p:cNvPr id="24" name="圖表 23"/>
          <p:cNvGraphicFramePr/>
          <p:nvPr>
            <p:extLst>
              <p:ext uri="{D42A27DB-BD31-4B8C-83A1-F6EECF244321}">
                <p14:modId xmlns:p14="http://schemas.microsoft.com/office/powerpoint/2010/main" val="3280420274"/>
              </p:ext>
            </p:extLst>
          </p:nvPr>
        </p:nvGraphicFramePr>
        <p:xfrm>
          <a:off x="4008221" y="4433656"/>
          <a:ext cx="3361280" cy="2455844"/>
        </p:xfrm>
        <a:graphic>
          <a:graphicData uri="http://schemas.openxmlformats.org/drawingml/2006/chart">
            <c:chart xmlns:c="http://schemas.openxmlformats.org/drawingml/2006/chart" xmlns:r="http://schemas.openxmlformats.org/officeDocument/2006/relationships" r:id="rId7"/>
          </a:graphicData>
        </a:graphic>
      </p:graphicFrame>
      <p:sp>
        <p:nvSpPr>
          <p:cNvPr id="2" name="矩形 1"/>
          <p:cNvSpPr/>
          <p:nvPr/>
        </p:nvSpPr>
        <p:spPr>
          <a:xfrm>
            <a:off x="4302319" y="5265631"/>
            <a:ext cx="1233030" cy="276999"/>
          </a:xfrm>
          <a:prstGeom prst="rect">
            <a:avLst/>
          </a:prstGeom>
        </p:spPr>
        <p:txBody>
          <a:bodyPr wrap="none">
            <a:spAutoFit/>
          </a:bodyPr>
          <a:lstStyle/>
          <a:p>
            <a:r>
              <a:rPr lang="en-US" altLang="zh-TW" sz="1200" b="1" dirty="0" smtClean="0">
                <a:solidFill>
                  <a:schemeClr val="accent5">
                    <a:lumMod val="75000"/>
                  </a:schemeClr>
                </a:solidFill>
                <a:latin typeface="Times New Roman" panose="02020603050405020304" pitchFamily="18" charset="0"/>
                <a:cs typeface="Times New Roman" panose="02020603050405020304" pitchFamily="18" charset="0"/>
              </a:rPr>
              <a:t>Coplanarity</a:t>
            </a:r>
            <a:r>
              <a:rPr lang="zh-TW" altLang="en-US" sz="1200" b="1" dirty="0" smtClean="0">
                <a:solidFill>
                  <a:schemeClr val="accent5">
                    <a:lumMod val="75000"/>
                  </a:schemeClr>
                </a:solidFill>
                <a:latin typeface="Times New Roman" panose="02020603050405020304" pitchFamily="18" charset="0"/>
                <a:cs typeface="Times New Roman" panose="02020603050405020304" pitchFamily="18" charset="0"/>
              </a:rPr>
              <a:t> </a:t>
            </a:r>
            <a:r>
              <a:rPr lang="en-US" altLang="zh-TW" sz="1200" b="1" dirty="0">
                <a:solidFill>
                  <a:schemeClr val="accent5">
                    <a:lumMod val="75000"/>
                  </a:schemeClr>
                </a:solidFill>
                <a:latin typeface="Times New Roman" panose="02020603050405020304" pitchFamily="18" charset="0"/>
                <a:cs typeface="Times New Roman" panose="02020603050405020304" pitchFamily="18" charset="0"/>
              </a:rPr>
              <a:t>fail</a:t>
            </a:r>
            <a:endParaRPr lang="zh-TW" altLang="en-US" sz="1200" dirty="0">
              <a:solidFill>
                <a:schemeClr val="accent5">
                  <a:lumMod val="75000"/>
                </a:schemeClr>
              </a:solidFill>
              <a:latin typeface="Times New Roman" panose="02020603050405020304" pitchFamily="18" charset="0"/>
              <a:cs typeface="Times New Roman" panose="02020603050405020304" pitchFamily="18" charset="0"/>
            </a:endParaRPr>
          </a:p>
        </p:txBody>
      </p:sp>
      <p:graphicFrame>
        <p:nvGraphicFramePr>
          <p:cNvPr id="31" name="圖表 30"/>
          <p:cNvGraphicFramePr/>
          <p:nvPr>
            <p:extLst>
              <p:ext uri="{D42A27DB-BD31-4B8C-83A1-F6EECF244321}">
                <p14:modId xmlns:p14="http://schemas.microsoft.com/office/powerpoint/2010/main" val="1235591355"/>
              </p:ext>
            </p:extLst>
          </p:nvPr>
        </p:nvGraphicFramePr>
        <p:xfrm>
          <a:off x="7058747" y="4675087"/>
          <a:ext cx="2876634" cy="191182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3354257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331425" y="856800"/>
          <a:ext cx="11520001" cy="1908000"/>
        </p:xfrm>
        <a:graphic>
          <a:graphicData uri="http://schemas.openxmlformats.org/drawingml/2006/table">
            <a:tbl>
              <a:tblPr firstRow="1" bandRow="1">
                <a:tableStyleId>{C083E6E3-FA7D-4D7B-A595-EF9225AFEA82}</a:tableStyleId>
              </a:tblPr>
              <a:tblGrid>
                <a:gridCol w="1154622">
                  <a:extLst>
                    <a:ext uri="{9D8B030D-6E8A-4147-A177-3AD203B41FA5}">
                      <a16:colId xmlns:a16="http://schemas.microsoft.com/office/drawing/2014/main" val="4101855906"/>
                    </a:ext>
                  </a:extLst>
                </a:gridCol>
                <a:gridCol w="1640564">
                  <a:extLst>
                    <a:ext uri="{9D8B030D-6E8A-4147-A177-3AD203B41FA5}">
                      <a16:colId xmlns:a16="http://schemas.microsoft.com/office/drawing/2014/main" val="2690466153"/>
                    </a:ext>
                  </a:extLst>
                </a:gridCol>
                <a:gridCol w="1744963">
                  <a:extLst>
                    <a:ext uri="{9D8B030D-6E8A-4147-A177-3AD203B41FA5}">
                      <a16:colId xmlns:a16="http://schemas.microsoft.com/office/drawing/2014/main" val="20006"/>
                    </a:ext>
                  </a:extLst>
                </a:gridCol>
                <a:gridCol w="1744963">
                  <a:extLst>
                    <a:ext uri="{9D8B030D-6E8A-4147-A177-3AD203B41FA5}">
                      <a16:colId xmlns:a16="http://schemas.microsoft.com/office/drawing/2014/main" val="1350384569"/>
                    </a:ext>
                  </a:extLst>
                </a:gridCol>
                <a:gridCol w="1744963">
                  <a:extLst>
                    <a:ext uri="{9D8B030D-6E8A-4147-A177-3AD203B41FA5}">
                      <a16:colId xmlns:a16="http://schemas.microsoft.com/office/drawing/2014/main" val="20003"/>
                    </a:ext>
                  </a:extLst>
                </a:gridCol>
                <a:gridCol w="1744963">
                  <a:extLst>
                    <a:ext uri="{9D8B030D-6E8A-4147-A177-3AD203B41FA5}">
                      <a16:colId xmlns:a16="http://schemas.microsoft.com/office/drawing/2014/main" val="20005"/>
                    </a:ext>
                  </a:extLst>
                </a:gridCol>
                <a:gridCol w="1744963">
                  <a:extLst>
                    <a:ext uri="{9D8B030D-6E8A-4147-A177-3AD203B41FA5}">
                      <a16:colId xmlns:a16="http://schemas.microsoft.com/office/drawing/2014/main" val="20007"/>
                    </a:ext>
                  </a:extLst>
                </a:gridCol>
              </a:tblGrid>
              <a:tr h="361141">
                <a:tc rowSpan="2">
                  <a:txBody>
                    <a:bodyPr/>
                    <a:lstStyle/>
                    <a:p>
                      <a:pPr algn="ctr"/>
                      <a:r>
                        <a:rPr lang="zh-TW" altLang="en-US" sz="125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6">
                  <a:txBody>
                    <a:bodyPr/>
                    <a:lstStyle/>
                    <a:p>
                      <a:pPr algn="ctr"/>
                      <a:r>
                        <a:rPr lang="zh-TW" altLang="en-US" sz="12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lnL w="12700" cap="flat" cmpd="sng" algn="ctr">
                      <a:solidFill>
                        <a:schemeClr val="tx1"/>
                      </a:solidFill>
                      <a:prstDash val="solid"/>
                      <a:round/>
                      <a:headEnd type="none" w="med" len="med"/>
                      <a:tailEnd type="none" w="med" len="med"/>
                    </a:lnL>
                  </a:tcPr>
                </a:tc>
                <a:tc hMerge="1">
                  <a:txBody>
                    <a:bodyPr/>
                    <a:lstStyle/>
                    <a:p>
                      <a:pPr algn="ct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07064">
                <a:tc vMerge="1">
                  <a:txBody>
                    <a:bodyPr/>
                    <a:lstStyle/>
                    <a:p>
                      <a:endParaRPr lang="zh-TW" altLang="en-US" dirty="0"/>
                    </a:p>
                  </a:txBody>
                  <a:tcPr/>
                </a:tc>
                <a:tc>
                  <a:txBody>
                    <a:bodyPr/>
                    <a:lstStyle/>
                    <a:p>
                      <a:pPr algn="ctr"/>
                      <a:r>
                        <a:rPr lang="en-US" altLang="zh-TW" sz="1250" b="1" dirty="0">
                          <a:solidFill>
                            <a:schemeClr val="tx1"/>
                          </a:solidFill>
                          <a:latin typeface="微軟正黑體" panose="020B0604030504040204" pitchFamily="34" charset="-120"/>
                          <a:ea typeface="微軟正黑體" panose="020B0604030504040204" pitchFamily="34" charset="-120"/>
                        </a:rPr>
                        <a:t>MAE</a:t>
                      </a:r>
                      <a:endParaRPr lang="zh-TW" altLang="en-US" sz="12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50%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80%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90%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50" b="1" dirty="0">
                          <a:latin typeface="微軟正黑體" panose="020B0604030504040204" pitchFamily="34" charset="-120"/>
                          <a:ea typeface="微軟正黑體" panose="020B0604030504040204" pitchFamily="34" charset="-120"/>
                        </a:rPr>
                        <a:t>Max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TW" altLang="en-US" sz="12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72107449"/>
                  </a:ext>
                </a:extLst>
              </a:tr>
              <a:tr h="1239795">
                <a:tc>
                  <a:txBody>
                    <a:bodyPr/>
                    <a:lstStyle/>
                    <a:p>
                      <a:pPr algn="ctr"/>
                      <a:r>
                        <a:rPr lang="en-US" altLang="zh-TW" sz="1250" b="1" dirty="0">
                          <a:latin typeface="微軟正黑體" panose="020B0604030504040204" pitchFamily="34" charset="-120"/>
                          <a:ea typeface="微軟正黑體" panose="020B0604030504040204" pitchFamily="34" charset="-120"/>
                        </a:rPr>
                        <a:t>Final</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10.05</a:t>
                      </a:r>
                      <a:endParaRPr lang="zh-TW" altLang="en-US" sz="12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9.1</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14.94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19.04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27.77</a:t>
                      </a:r>
                      <a:endParaRPr lang="zh-TW" altLang="en-US" sz="12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81%</a:t>
                      </a:r>
                    </a:p>
                    <a:p>
                      <a:pPr algn="ctr"/>
                      <a:r>
                        <a:rPr lang="en-US" altLang="zh-TW" sz="1250" b="1" dirty="0">
                          <a:latin typeface="微軟正黑體" panose="020B0604030504040204" pitchFamily="34" charset="-120"/>
                          <a:ea typeface="微軟正黑體" panose="020B0604030504040204" pitchFamily="34" charset="-120"/>
                        </a:rPr>
                        <a:t>( 30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37 )</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bl>
          </a:graphicData>
        </a:graphic>
      </p:graphicFrame>
      <p:grpSp>
        <p:nvGrpSpPr>
          <p:cNvPr id="14" name="群組 13">
            <a:extLst>
              <a:ext uri="{FF2B5EF4-FFF2-40B4-BE49-F238E27FC236}">
                <a16:creationId xmlns:a16="http://schemas.microsoft.com/office/drawing/2014/main" id="{10FA3ABC-665A-44CD-940C-CE6D52DB7CC6}"/>
              </a:ext>
            </a:extLst>
          </p:cNvPr>
          <p:cNvGrpSpPr/>
          <p:nvPr/>
        </p:nvGrpSpPr>
        <p:grpSpPr>
          <a:xfrm>
            <a:off x="1083562" y="4977875"/>
            <a:ext cx="10598692" cy="1778525"/>
            <a:chOff x="148166" y="4318665"/>
            <a:chExt cx="12187338" cy="2045110"/>
          </a:xfrm>
        </p:grpSpPr>
        <p:pic>
          <p:nvPicPr>
            <p:cNvPr id="5" name="圖片 4">
              <a:extLst>
                <a:ext uri="{FF2B5EF4-FFF2-40B4-BE49-F238E27FC236}">
                  <a16:creationId xmlns:a16="http://schemas.microsoft.com/office/drawing/2014/main" id="{F779A59A-B49E-416F-9A4C-70AFC999F4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166" y="4318665"/>
              <a:ext cx="12187338" cy="2045110"/>
            </a:xfrm>
            <a:prstGeom prst="rect">
              <a:avLst/>
            </a:prstGeom>
            <a:ln>
              <a:noFill/>
            </a:ln>
          </p:spPr>
        </p:pic>
        <p:sp>
          <p:nvSpPr>
            <p:cNvPr id="8" name="矩形 7">
              <a:extLst>
                <a:ext uri="{FF2B5EF4-FFF2-40B4-BE49-F238E27FC236}">
                  <a16:creationId xmlns:a16="http://schemas.microsoft.com/office/drawing/2014/main" id="{6C0E7DB2-A4DA-48C2-B5F3-86E1B4DC52EA}"/>
                </a:ext>
              </a:extLst>
            </p:cNvPr>
            <p:cNvSpPr/>
            <p:nvPr/>
          </p:nvSpPr>
          <p:spPr>
            <a:xfrm>
              <a:off x="8796818" y="4865851"/>
              <a:ext cx="258178" cy="2639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0D8E92F5-7DB0-4DB6-9B43-0F4441E44E8A}"/>
                </a:ext>
              </a:extLst>
            </p:cNvPr>
            <p:cNvSpPr txBox="1"/>
            <p:nvPr/>
          </p:nvSpPr>
          <p:spPr>
            <a:xfrm>
              <a:off x="8522547" y="5196125"/>
              <a:ext cx="2415316" cy="3893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Max Error</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27.77</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sp>
          <p:nvSpPr>
            <p:cNvPr id="11" name="矩形 10">
              <a:extLst>
                <a:ext uri="{FF2B5EF4-FFF2-40B4-BE49-F238E27FC236}">
                  <a16:creationId xmlns:a16="http://schemas.microsoft.com/office/drawing/2014/main" id="{74E48B27-2AF0-47A9-975A-12BC3214EC1D}"/>
                </a:ext>
              </a:extLst>
            </p:cNvPr>
            <p:cNvSpPr/>
            <p:nvPr/>
          </p:nvSpPr>
          <p:spPr>
            <a:xfrm>
              <a:off x="6784347" y="4909588"/>
              <a:ext cx="258178" cy="26392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BE825649-64F7-4FCF-8C8B-51289E8312E7}"/>
                </a:ext>
              </a:extLst>
            </p:cNvPr>
            <p:cNvSpPr txBox="1"/>
            <p:nvPr/>
          </p:nvSpPr>
          <p:spPr>
            <a:xfrm>
              <a:off x="5034177" y="4419477"/>
              <a:ext cx="2415316" cy="38930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Min Error</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0</a:t>
              </a:r>
              <a:endPar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p:grpSp>
      <p:sp>
        <p:nvSpPr>
          <p:cNvPr id="10" name="文字方塊 9">
            <a:extLst>
              <a:ext uri="{FF2B5EF4-FFF2-40B4-BE49-F238E27FC236}">
                <a16:creationId xmlns:a16="http://schemas.microsoft.com/office/drawing/2014/main" id="{6B5367D3-04EA-409D-85AA-D0EE6E0FBDC9}"/>
              </a:ext>
            </a:extLst>
          </p:cNvPr>
          <p:cNvSpPr txBox="1"/>
          <p:nvPr/>
        </p:nvSpPr>
        <p:spPr>
          <a:xfrm>
            <a:off x="259199" y="4493947"/>
            <a:ext cx="2430146"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誤差分佈圖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驗證結果</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aphicFrame>
        <p:nvGraphicFramePr>
          <p:cNvPr id="18" name="圖表 17">
            <a:extLst>
              <a:ext uri="{FF2B5EF4-FFF2-40B4-BE49-F238E27FC236}">
                <a16:creationId xmlns:a16="http://schemas.microsoft.com/office/drawing/2014/main" id="{82E9060F-AC5E-4B7C-B9F3-A87ACAB512F4}"/>
              </a:ext>
            </a:extLst>
          </p:cNvPr>
          <p:cNvGraphicFramePr>
            <a:graphicFrameLocks/>
          </p:cNvGraphicFramePr>
          <p:nvPr>
            <p:extLst/>
          </p:nvPr>
        </p:nvGraphicFramePr>
        <p:xfrm>
          <a:off x="820872" y="3176578"/>
          <a:ext cx="10541106" cy="1504243"/>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字方塊 15">
            <a:extLst>
              <a:ext uri="{FF2B5EF4-FFF2-40B4-BE49-F238E27FC236}">
                <a16:creationId xmlns:a16="http://schemas.microsoft.com/office/drawing/2014/main" id="{26984786-DC90-46AB-8384-AF5B68EA5DBF}"/>
              </a:ext>
            </a:extLst>
          </p:cNvPr>
          <p:cNvSpPr txBox="1"/>
          <p:nvPr/>
        </p:nvSpPr>
        <p:spPr>
          <a:xfrm>
            <a:off x="259199" y="2764800"/>
            <a:ext cx="3982601" cy="416396"/>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PKG size </a:t>
            </a: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統計分佈圖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驗證資料</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6006847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11" name="圖表 10">
            <a:extLst>
              <a:ext uri="{FF2B5EF4-FFF2-40B4-BE49-F238E27FC236}">
                <a16:creationId xmlns:a16="http://schemas.microsoft.com/office/drawing/2014/main" id="{607D33E6-D120-45FA-9854-64EE4D227360}"/>
              </a:ext>
            </a:extLst>
          </p:cNvPr>
          <p:cNvGraphicFramePr>
            <a:graphicFrameLocks/>
          </p:cNvGraphicFramePr>
          <p:nvPr>
            <p:extLst/>
          </p:nvPr>
        </p:nvGraphicFramePr>
        <p:xfrm>
          <a:off x="480490" y="908515"/>
          <a:ext cx="5827180" cy="26540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圖表 12">
            <a:extLst>
              <a:ext uri="{FF2B5EF4-FFF2-40B4-BE49-F238E27FC236}">
                <a16:creationId xmlns:a16="http://schemas.microsoft.com/office/drawing/2014/main" id="{201D7837-E54D-45A5-8FF8-D459E10D0DB7}"/>
              </a:ext>
            </a:extLst>
          </p:cNvPr>
          <p:cNvGraphicFramePr>
            <a:graphicFrameLocks/>
          </p:cNvGraphicFramePr>
          <p:nvPr>
            <p:extLst/>
          </p:nvPr>
        </p:nvGraphicFramePr>
        <p:xfrm>
          <a:off x="472811" y="3937000"/>
          <a:ext cx="11246379" cy="27715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表格 1">
            <a:extLst>
              <a:ext uri="{FF2B5EF4-FFF2-40B4-BE49-F238E27FC236}">
                <a16:creationId xmlns:a16="http://schemas.microsoft.com/office/drawing/2014/main" id="{5AEFCD20-8DDE-4740-AC6C-EC421756611C}"/>
              </a:ext>
            </a:extLst>
          </p:cNvPr>
          <p:cNvGraphicFramePr>
            <a:graphicFrameLocks noGrp="1"/>
          </p:cNvGraphicFramePr>
          <p:nvPr>
            <p:extLst/>
          </p:nvPr>
        </p:nvGraphicFramePr>
        <p:xfrm>
          <a:off x="6972298" y="1407527"/>
          <a:ext cx="3312584" cy="1656000"/>
        </p:xfrm>
        <a:graphic>
          <a:graphicData uri="http://schemas.openxmlformats.org/drawingml/2006/table">
            <a:tbl>
              <a:tblPr>
                <a:tableStyleId>{74C1A8A3-306A-4EB7-A6B1-4F7E0EB9C5D6}</a:tableStyleId>
              </a:tblPr>
              <a:tblGrid>
                <a:gridCol w="828146">
                  <a:extLst>
                    <a:ext uri="{9D8B030D-6E8A-4147-A177-3AD203B41FA5}">
                      <a16:colId xmlns:a16="http://schemas.microsoft.com/office/drawing/2014/main" val="673086187"/>
                    </a:ext>
                  </a:extLst>
                </a:gridCol>
                <a:gridCol w="828146">
                  <a:extLst>
                    <a:ext uri="{9D8B030D-6E8A-4147-A177-3AD203B41FA5}">
                      <a16:colId xmlns:a16="http://schemas.microsoft.com/office/drawing/2014/main" val="731044795"/>
                    </a:ext>
                  </a:extLst>
                </a:gridCol>
                <a:gridCol w="828146">
                  <a:extLst>
                    <a:ext uri="{9D8B030D-6E8A-4147-A177-3AD203B41FA5}">
                      <a16:colId xmlns:a16="http://schemas.microsoft.com/office/drawing/2014/main" val="2334538709"/>
                    </a:ext>
                  </a:extLst>
                </a:gridCol>
                <a:gridCol w="828146">
                  <a:extLst>
                    <a:ext uri="{9D8B030D-6E8A-4147-A177-3AD203B41FA5}">
                      <a16:colId xmlns:a16="http://schemas.microsoft.com/office/drawing/2014/main" val="3930744665"/>
                    </a:ext>
                  </a:extLst>
                </a:gridCol>
              </a:tblGrid>
              <a:tr h="410035">
                <a:tc>
                  <a:txBody>
                    <a:bodyPr/>
                    <a:lstStyle/>
                    <a:p>
                      <a:pPr algn="ctr" rtl="0">
                        <a:defRPr sz="1000" b="1" i="0" u="none" strike="noStrike" kern="1200" baseline="0">
                          <a:solidFill>
                            <a:prstClr val="black"/>
                          </a:solidFill>
                          <a:latin typeface="微軟正黑體" panose="020B0604030504040204" pitchFamily="34" charset="-120"/>
                          <a:ea typeface="微軟正黑體" panose="020B0604030504040204" pitchFamily="34" charset="-120"/>
                          <a:cs typeface="+mn-cs"/>
                        </a:defRPr>
                      </a:pPr>
                      <a:r>
                        <a:rPr lang="en-US" altLang="zh-TW" sz="1100" dirty="0">
                          <a:solidFill>
                            <a:schemeClr val="bg1"/>
                          </a:solidFill>
                          <a:latin typeface="微軟正黑體" panose="020B0604030504040204" pitchFamily="34" charset="-120"/>
                          <a:ea typeface="微軟正黑體" panose="020B0604030504040204" pitchFamily="34" charset="-120"/>
                        </a:rPr>
                        <a:t>PKG Size</a:t>
                      </a:r>
                      <a:r>
                        <a:rPr lang="zh-TW" altLang="zh-TW" sz="1100" dirty="0">
                          <a:solidFill>
                            <a:schemeClr val="bg1"/>
                          </a:solidFill>
                          <a:latin typeface="微軟正黑體" panose="020B0604030504040204" pitchFamily="34" charset="-120"/>
                          <a:ea typeface="微軟正黑體" panose="020B0604030504040204" pitchFamily="34" charset="-120"/>
                        </a:rPr>
                        <a:t> </a:t>
                      </a:r>
                      <a:endParaRPr lang="en-US" altLang="zh-TW" sz="1100" dirty="0">
                        <a:solidFill>
                          <a:schemeClr val="bg1"/>
                        </a:solidFill>
                        <a:latin typeface="微軟正黑體" panose="020B0604030504040204" pitchFamily="34" charset="-120"/>
                        <a:ea typeface="微軟正黑體" panose="020B0604030504040204" pitchFamily="34" charset="-120"/>
                      </a:endParaRPr>
                    </a:p>
                    <a:p>
                      <a:pPr algn="ctr" rtl="0">
                        <a:defRPr sz="1000" b="1" i="0" u="none" strike="noStrike" kern="1200" baseline="0">
                          <a:solidFill>
                            <a:prstClr val="black"/>
                          </a:solidFill>
                          <a:latin typeface="微軟正黑體" panose="020B0604030504040204" pitchFamily="34" charset="-120"/>
                          <a:ea typeface="微軟正黑體" panose="020B0604030504040204" pitchFamily="34" charset="-120"/>
                          <a:cs typeface="+mn-cs"/>
                        </a:defRPr>
                      </a:pPr>
                      <a:r>
                        <a:rPr lang="zh-TW" altLang="zh-TW" sz="1100" dirty="0">
                          <a:solidFill>
                            <a:schemeClr val="bg1"/>
                          </a:solidFill>
                          <a:latin typeface="微軟正黑體" panose="020B0604030504040204" pitchFamily="34" charset="-120"/>
                          <a:ea typeface="微軟正黑體" panose="020B0604030504040204" pitchFamily="34" charset="-120"/>
                        </a:rPr>
                        <a:t>區間 </a:t>
                      </a:r>
                      <a:r>
                        <a:rPr lang="en-US" altLang="zh-TW" sz="1000" dirty="0">
                          <a:solidFill>
                            <a:schemeClr val="bg1"/>
                          </a:solidFill>
                          <a:latin typeface="微軟正黑體" panose="020B0604030504040204" pitchFamily="34" charset="-120"/>
                          <a:ea typeface="微軟正黑體" panose="020B0604030504040204" pitchFamily="34" charset="-120"/>
                        </a:rPr>
                        <a:t>(um)</a:t>
                      </a:r>
                      <a:endParaRPr lang="zh-TW" altLang="zh-TW" sz="1100" dirty="0">
                        <a:solidFill>
                          <a:schemeClr val="bg1"/>
                        </a:solidFill>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accent5"/>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TW" altLang="en-US" sz="1100" b="1" u="none" strike="noStrike" dirty="0">
                          <a:solidFill>
                            <a:schemeClr val="bg1"/>
                          </a:solidFill>
                          <a:effectLst/>
                          <a:latin typeface="微軟正黑體" panose="020B0604030504040204" pitchFamily="34" charset="-120"/>
                          <a:ea typeface="微軟正黑體" panose="020B0604030504040204" pitchFamily="34" charset="-120"/>
                        </a:rPr>
                        <a:t>訓練</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zh-TW" altLang="en-US" sz="1100" b="1" u="none" strike="noStrike" dirty="0">
                          <a:solidFill>
                            <a:schemeClr val="bg1"/>
                          </a:solidFill>
                          <a:effectLst/>
                          <a:latin typeface="微軟正黑體" panose="020B0604030504040204" pitchFamily="34" charset="-120"/>
                          <a:ea typeface="微軟正黑體" panose="020B0604030504040204" pitchFamily="34" charset="-120"/>
                        </a:rPr>
                        <a:t>驗證</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fontAlgn="ctr"/>
                      <a:r>
                        <a:rPr lang="en-US" altLang="zh-TW" sz="1100" b="1" u="none" strike="noStrike" dirty="0">
                          <a:solidFill>
                            <a:schemeClr val="bg1"/>
                          </a:solidFill>
                          <a:effectLst/>
                          <a:latin typeface="微軟正黑體" panose="020B0604030504040204" pitchFamily="34" charset="-120"/>
                          <a:ea typeface="微軟正黑體" panose="020B0604030504040204" pitchFamily="34" charset="-120"/>
                        </a:rPr>
                        <a:t>Total</a:t>
                      </a:r>
                      <a:endParaRPr lang="zh-TW" altLang="en-US" sz="11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919608042"/>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30-40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106</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23</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129</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9027593"/>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40-50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46</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8</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0597718"/>
                  </a:ext>
                </a:extLst>
              </a:tr>
              <a:tr h="249193">
                <a:tc>
                  <a:txBody>
                    <a:bodyPr/>
                    <a:lstStyle/>
                    <a:p>
                      <a:pPr algn="ctr" fontAlgn="ctr"/>
                      <a:r>
                        <a:rPr lang="en-US" altLang="zh-TW" sz="1100" b="1" u="none" strike="noStrike" dirty="0">
                          <a:solidFill>
                            <a:srgbClr val="000000"/>
                          </a:solidFill>
                          <a:effectLst/>
                          <a:latin typeface="微軟正黑體" panose="020B0604030504040204" pitchFamily="34" charset="-120"/>
                          <a:ea typeface="微軟正黑體" panose="020B0604030504040204" pitchFamily="34" charset="-120"/>
                        </a:rPr>
                        <a:t>50-60</a:t>
                      </a:r>
                      <a:endParaRPr lang="en-US" altLang="zh-TW" sz="11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50</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54</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8409132"/>
                  </a:ext>
                </a:extLst>
              </a:tr>
              <a:tr h="249193">
                <a:tc>
                  <a:txBody>
                    <a:bodyPr/>
                    <a:lstStyle/>
                    <a:p>
                      <a:pPr algn="ctr" fontAlgn="ct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60-70</a:t>
                      </a:r>
                      <a:endParaRPr lang="en-US" altLang="zh-TW"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15</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17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5135460"/>
                  </a:ext>
                </a:extLst>
              </a:tr>
              <a:tr h="24919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Total</a:t>
                      </a:r>
                      <a:endParaRPr lang="zh-TW" altLang="en-US"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217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0" u="none" strike="noStrike" dirty="0">
                          <a:solidFill>
                            <a:srgbClr val="000000"/>
                          </a:solidFill>
                          <a:effectLst/>
                          <a:latin typeface="微軟正黑體" panose="020B0604030504040204" pitchFamily="34" charset="-120"/>
                          <a:ea typeface="微軟正黑體" panose="020B0604030504040204" pitchFamily="34" charset="-120"/>
                        </a:rPr>
                        <a:t>37</a:t>
                      </a: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TW" sz="1100" b="1" u="none" strike="noStrike" dirty="0">
                          <a:solidFill>
                            <a:schemeClr val="tx1"/>
                          </a:solidFill>
                          <a:effectLst/>
                          <a:latin typeface="微軟正黑體" panose="020B0604030504040204" pitchFamily="34" charset="-120"/>
                          <a:ea typeface="微軟正黑體" panose="020B0604030504040204" pitchFamily="34" charset="-120"/>
                        </a:rPr>
                        <a:t>254</a:t>
                      </a:r>
                      <a:endParaRPr lang="en-US" altLang="zh-TW" sz="11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7175955"/>
                  </a:ext>
                </a:extLst>
              </a:tr>
            </a:tbl>
          </a:graphicData>
        </a:graphic>
      </p:graphicFrame>
      <p:graphicFrame>
        <p:nvGraphicFramePr>
          <p:cNvPr id="6" name="圖表 5"/>
          <p:cNvGraphicFramePr/>
          <p:nvPr>
            <p:extLst>
              <p:ext uri="{D42A27DB-BD31-4B8C-83A1-F6EECF244321}">
                <p14:modId xmlns:p14="http://schemas.microsoft.com/office/powerpoint/2010/main" val="2681843281"/>
              </p:ext>
            </p:extLst>
          </p:nvPr>
        </p:nvGraphicFramePr>
        <p:xfrm>
          <a:off x="-1606830" y="3647205"/>
          <a:ext cx="14940000" cy="40658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圖表 6"/>
          <p:cNvGraphicFramePr/>
          <p:nvPr>
            <p:extLst>
              <p:ext uri="{D42A27DB-BD31-4B8C-83A1-F6EECF244321}">
                <p14:modId xmlns:p14="http://schemas.microsoft.com/office/powerpoint/2010/main" val="3510839738"/>
              </p:ext>
            </p:extLst>
          </p:nvPr>
        </p:nvGraphicFramePr>
        <p:xfrm>
          <a:off x="5405177" y="2669241"/>
          <a:ext cx="6786823" cy="19559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97074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圖表 21">
            <a:extLst>
              <a:ext uri="{FF2B5EF4-FFF2-40B4-BE49-F238E27FC236}">
                <a16:creationId xmlns:a16="http://schemas.microsoft.com/office/drawing/2014/main" id="{5005F7FF-05D9-4041-9659-B91CCA48695A}"/>
              </a:ext>
            </a:extLst>
          </p:cNvPr>
          <p:cNvGraphicFramePr>
            <a:graphicFrameLocks/>
          </p:cNvGraphicFramePr>
          <p:nvPr>
            <p:extLst>
              <p:ext uri="{D42A27DB-BD31-4B8C-83A1-F6EECF244321}">
                <p14:modId xmlns:p14="http://schemas.microsoft.com/office/powerpoint/2010/main" val="850806618"/>
              </p:ext>
            </p:extLst>
          </p:nvPr>
        </p:nvGraphicFramePr>
        <p:xfrm>
          <a:off x="591070" y="3402605"/>
          <a:ext cx="10076930" cy="3059211"/>
        </p:xfrm>
        <a:graphic>
          <a:graphicData uri="http://schemas.openxmlformats.org/drawingml/2006/chart">
            <c:chart xmlns:c="http://schemas.openxmlformats.org/drawingml/2006/chart" xmlns:r="http://schemas.openxmlformats.org/officeDocument/2006/relationships" r:id="rId2"/>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Off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59199" y="856800"/>
          <a:ext cx="11529150" cy="1911394"/>
        </p:xfrm>
        <a:graphic>
          <a:graphicData uri="http://schemas.openxmlformats.org/drawingml/2006/table">
            <a:tbl>
              <a:tblPr firstRow="1" bandRow="1">
                <a:tableStyleId>{C083E6E3-FA7D-4D7B-A595-EF9225AFEA82}</a:tableStyleId>
              </a:tblPr>
              <a:tblGrid>
                <a:gridCol w="1155554">
                  <a:extLst>
                    <a:ext uri="{9D8B030D-6E8A-4147-A177-3AD203B41FA5}">
                      <a16:colId xmlns:a16="http://schemas.microsoft.com/office/drawing/2014/main" val="4101855906"/>
                    </a:ext>
                  </a:extLst>
                </a:gridCol>
                <a:gridCol w="1641866">
                  <a:extLst>
                    <a:ext uri="{9D8B030D-6E8A-4147-A177-3AD203B41FA5}">
                      <a16:colId xmlns:a16="http://schemas.microsoft.com/office/drawing/2014/main" val="2690466153"/>
                    </a:ext>
                  </a:extLst>
                </a:gridCol>
                <a:gridCol w="1746346">
                  <a:extLst>
                    <a:ext uri="{9D8B030D-6E8A-4147-A177-3AD203B41FA5}">
                      <a16:colId xmlns:a16="http://schemas.microsoft.com/office/drawing/2014/main" val="20006"/>
                    </a:ext>
                  </a:extLst>
                </a:gridCol>
                <a:gridCol w="1746346">
                  <a:extLst>
                    <a:ext uri="{9D8B030D-6E8A-4147-A177-3AD203B41FA5}">
                      <a16:colId xmlns:a16="http://schemas.microsoft.com/office/drawing/2014/main" val="20003"/>
                    </a:ext>
                  </a:extLst>
                </a:gridCol>
                <a:gridCol w="1746346">
                  <a:extLst>
                    <a:ext uri="{9D8B030D-6E8A-4147-A177-3AD203B41FA5}">
                      <a16:colId xmlns:a16="http://schemas.microsoft.com/office/drawing/2014/main" val="20004"/>
                    </a:ext>
                  </a:extLst>
                </a:gridCol>
                <a:gridCol w="1746346">
                  <a:extLst>
                    <a:ext uri="{9D8B030D-6E8A-4147-A177-3AD203B41FA5}">
                      <a16:colId xmlns:a16="http://schemas.microsoft.com/office/drawing/2014/main" val="20005"/>
                    </a:ext>
                  </a:extLst>
                </a:gridCol>
                <a:gridCol w="1746346">
                  <a:extLst>
                    <a:ext uri="{9D8B030D-6E8A-4147-A177-3AD203B41FA5}">
                      <a16:colId xmlns:a16="http://schemas.microsoft.com/office/drawing/2014/main" val="20007"/>
                    </a:ext>
                  </a:extLst>
                </a:gridCol>
              </a:tblGrid>
              <a:tr h="361783">
                <a:tc rowSpan="2">
                  <a:txBody>
                    <a:bodyPr/>
                    <a:lstStyle/>
                    <a:p>
                      <a:pPr algn="ctr"/>
                      <a:r>
                        <a:rPr lang="zh-TW" altLang="en-US" sz="115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6">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pPr algn="ct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07611">
                <a:tc vMerge="1">
                  <a:txBody>
                    <a:bodyPr/>
                    <a:lstStyle/>
                    <a:p>
                      <a:endParaRPr lang="zh-TW" altLang="en-US" dirty="0"/>
                    </a:p>
                  </a:txBody>
                  <a:tcPr/>
                </a:tc>
                <a:tc>
                  <a:txBody>
                    <a:bodyPr/>
                    <a:lstStyle/>
                    <a:p>
                      <a:pPr algn="ctr"/>
                      <a:r>
                        <a:rPr lang="en-US" altLang="zh-TW" sz="1250" b="1" dirty="0">
                          <a:solidFill>
                            <a:schemeClr val="tx1"/>
                          </a:solidFill>
                          <a:latin typeface="微軟正黑體" panose="020B0604030504040204" pitchFamily="34" charset="-120"/>
                          <a:ea typeface="微軟正黑體" panose="020B0604030504040204" pitchFamily="34" charset="-120"/>
                        </a:rPr>
                        <a:t>MAE</a:t>
                      </a:r>
                      <a:endParaRPr lang="zh-TW" altLang="en-US" sz="12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50%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80%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90%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50" b="1" dirty="0">
                          <a:latin typeface="微軟正黑體" panose="020B0604030504040204" pitchFamily="34" charset="-120"/>
                          <a:ea typeface="微軟正黑體" panose="020B0604030504040204" pitchFamily="34" charset="-120"/>
                        </a:rPr>
                        <a:t>Max Error</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zh-TW" altLang="en-US" sz="12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872107449"/>
                  </a:ext>
                </a:extLst>
              </a:tr>
              <a:tr h="1242000">
                <a:tc>
                  <a:txBody>
                    <a:bodyPr/>
                    <a:lstStyle/>
                    <a:p>
                      <a:pPr algn="ctr"/>
                      <a:r>
                        <a:rPr lang="en-US" altLang="zh-TW" sz="1150" b="1">
                          <a:latin typeface="微軟正黑體" panose="020B0604030504040204" pitchFamily="34" charset="-120"/>
                          <a:ea typeface="微軟正黑體" panose="020B0604030504040204" pitchFamily="34" charset="-120"/>
                        </a:rPr>
                        <a:t>Final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10.05</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9.1</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14.94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19.04</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latin typeface="微軟正黑體" panose="020B0604030504040204" pitchFamily="34" charset="-120"/>
                          <a:ea typeface="微軟正黑體" panose="020B0604030504040204" pitchFamily="34" charset="-120"/>
                        </a:rPr>
                        <a:t>27.77</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50" b="1" dirty="0">
                          <a:solidFill>
                            <a:srgbClr val="0000FF"/>
                          </a:solidFill>
                          <a:latin typeface="微軟正黑體" panose="020B0604030504040204" pitchFamily="34" charset="-120"/>
                          <a:ea typeface="微軟正黑體" panose="020B0604030504040204" pitchFamily="34" charset="-120"/>
                        </a:rPr>
                        <a:t>81%</a:t>
                      </a:r>
                    </a:p>
                    <a:p>
                      <a:pPr algn="ctr"/>
                      <a:r>
                        <a:rPr lang="en-US" altLang="zh-TW" sz="1250" b="1" dirty="0">
                          <a:latin typeface="微軟正黑體" panose="020B0604030504040204" pitchFamily="34" charset="-120"/>
                          <a:ea typeface="微軟正黑體" panose="020B0604030504040204" pitchFamily="34" charset="-120"/>
                        </a:rPr>
                        <a:t>( 30</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a:t>
                      </a:r>
                      <a:r>
                        <a:rPr lang="zh-TW" altLang="en-US" sz="1250" b="1" dirty="0">
                          <a:latin typeface="微軟正黑體" panose="020B0604030504040204" pitchFamily="34" charset="-120"/>
                          <a:ea typeface="微軟正黑體" panose="020B0604030504040204" pitchFamily="34" charset="-120"/>
                        </a:rPr>
                        <a:t> </a:t>
                      </a:r>
                      <a:r>
                        <a:rPr lang="en-US" altLang="zh-TW" sz="1250" b="1" dirty="0">
                          <a:latin typeface="微軟正黑體" panose="020B0604030504040204" pitchFamily="34" charset="-120"/>
                          <a:ea typeface="微軟正黑體" panose="020B0604030504040204" pitchFamily="34" charset="-120"/>
                        </a:rPr>
                        <a:t>37 )</a:t>
                      </a:r>
                      <a:endParaRPr lang="zh-TW" altLang="en-US" sz="12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bl>
          </a:graphicData>
        </a:graphic>
      </p:graphicFrame>
      <p:grpSp>
        <p:nvGrpSpPr>
          <p:cNvPr id="20" name="群組 19">
            <a:extLst>
              <a:ext uri="{FF2B5EF4-FFF2-40B4-BE49-F238E27FC236}">
                <a16:creationId xmlns:a16="http://schemas.microsoft.com/office/drawing/2014/main" id="{8EC25BF5-221F-4E20-ACC1-E75421912405}"/>
              </a:ext>
            </a:extLst>
          </p:cNvPr>
          <p:cNvGrpSpPr/>
          <p:nvPr/>
        </p:nvGrpSpPr>
        <p:grpSpPr>
          <a:xfrm>
            <a:off x="7620735" y="364932"/>
            <a:ext cx="4571265" cy="908662"/>
            <a:chOff x="6985734" y="3837113"/>
            <a:chExt cx="4571265" cy="908662"/>
          </a:xfrm>
        </p:grpSpPr>
        <p:sp>
          <p:nvSpPr>
            <p:cNvPr id="16" name="文字方塊 15">
              <a:extLst>
                <a:ext uri="{FF2B5EF4-FFF2-40B4-BE49-F238E27FC236}">
                  <a16:creationId xmlns:a16="http://schemas.microsoft.com/office/drawing/2014/main" id="{CAF9BCB9-D764-4704-B024-66228AEDCFD0}"/>
                </a:ext>
              </a:extLst>
            </p:cNvPr>
            <p:cNvSpPr txBox="1"/>
            <p:nvPr/>
          </p:nvSpPr>
          <p:spPr>
            <a:xfrm>
              <a:off x="6985734" y="4099444"/>
              <a:ext cx="4571265" cy="64633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11%</a:t>
              </a:r>
              <a:r>
                <a:rPr kumimoji="0" lang="zh-TW" alt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               </a:t>
              </a:r>
              <a:r>
                <a:rPr kumimoji="0" lang="en-US" altLang="zh-TW"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81%</a:t>
              </a:r>
              <a:endParaRPr kumimoji="0" lang="zh-TW" altLang="en-US"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endParaRPr>
            </a:p>
          </p:txBody>
        </p:sp>
        <p:grpSp>
          <p:nvGrpSpPr>
            <p:cNvPr id="19" name="群組 18">
              <a:extLst>
                <a:ext uri="{FF2B5EF4-FFF2-40B4-BE49-F238E27FC236}">
                  <a16:creationId xmlns:a16="http://schemas.microsoft.com/office/drawing/2014/main" id="{8EBDB6F8-705E-45F7-B0AD-987C7AD74EBC}"/>
                </a:ext>
              </a:extLst>
            </p:cNvPr>
            <p:cNvGrpSpPr/>
            <p:nvPr/>
          </p:nvGrpSpPr>
          <p:grpSpPr>
            <a:xfrm>
              <a:off x="8391132" y="3837113"/>
              <a:ext cx="1760333" cy="692554"/>
              <a:chOff x="8391132" y="3837113"/>
              <a:chExt cx="1760333" cy="692554"/>
            </a:xfrm>
          </p:grpSpPr>
          <p:sp>
            <p:nvSpPr>
              <p:cNvPr id="17" name="箭號: 向右 16">
                <a:extLst>
                  <a:ext uri="{FF2B5EF4-FFF2-40B4-BE49-F238E27FC236}">
                    <a16:creationId xmlns:a16="http://schemas.microsoft.com/office/drawing/2014/main" id="{5C7908BE-AE45-4A7A-A957-0DEA8FB431DC}"/>
                  </a:ext>
                </a:extLst>
              </p:cNvPr>
              <p:cNvSpPr/>
              <p:nvPr/>
            </p:nvSpPr>
            <p:spPr>
              <a:xfrm>
                <a:off x="8865198" y="4360333"/>
                <a:ext cx="812203" cy="169334"/>
              </a:xfrm>
              <a:prstGeom prst="rightArrow">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文字方塊 17">
                <a:extLst>
                  <a:ext uri="{FF2B5EF4-FFF2-40B4-BE49-F238E27FC236}">
                    <a16:creationId xmlns:a16="http://schemas.microsoft.com/office/drawing/2014/main" id="{F5D13167-5CB7-4BFA-AE18-9395B346A881}"/>
                  </a:ext>
                </a:extLst>
              </p:cNvPr>
              <p:cNvSpPr txBox="1"/>
              <p:nvPr/>
            </p:nvSpPr>
            <p:spPr>
              <a:xfrm>
                <a:off x="8391132" y="3837113"/>
                <a:ext cx="1760333"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rPr>
                  <a:t>70%</a:t>
                </a:r>
                <a:endParaRPr kumimoji="0" lang="zh-TW" altLang="en-US" sz="2800" b="1" i="0" u="none" strike="noStrike" kern="1200" cap="none" spc="0" normalizeH="0" baseline="0" noProof="0" dirty="0">
                  <a:ln>
                    <a:noFill/>
                  </a:ln>
                  <a:solidFill>
                    <a:srgbClr val="0000FF"/>
                  </a:solidFill>
                  <a:effectLst>
                    <a:outerShdw blurRad="38100" dist="38100" dir="2700000" algn="tl">
                      <a:srgbClr val="000000">
                        <a:alpha val="43137"/>
                      </a:srgbClr>
                    </a:outerShdw>
                  </a:effectLst>
                  <a:uLnTx/>
                  <a:uFillTx/>
                  <a:latin typeface="Microsoft YaHei" panose="020B0503020204020204" pitchFamily="34" charset="-122"/>
                  <a:ea typeface="Microsoft YaHei" panose="020B0503020204020204" pitchFamily="34" charset="-122"/>
                  <a:cs typeface="+mn-cs"/>
                </a:endParaRPr>
              </a:p>
            </p:txBody>
          </p:sp>
        </p:grpSp>
      </p:grpSp>
      <p:graphicFrame>
        <p:nvGraphicFramePr>
          <p:cNvPr id="10" name="表格 9"/>
          <p:cNvGraphicFramePr>
            <a:graphicFrameLocks noGrp="1"/>
          </p:cNvGraphicFramePr>
          <p:nvPr>
            <p:extLst>
              <p:ext uri="{D42A27DB-BD31-4B8C-83A1-F6EECF244321}">
                <p14:modId xmlns:p14="http://schemas.microsoft.com/office/powerpoint/2010/main" val="2200910066"/>
              </p:ext>
            </p:extLst>
          </p:nvPr>
        </p:nvGraphicFramePr>
        <p:xfrm>
          <a:off x="1257000" y="1948717"/>
          <a:ext cx="10440000" cy="864000"/>
        </p:xfrm>
        <a:graphic>
          <a:graphicData uri="http://schemas.openxmlformats.org/drawingml/2006/table">
            <a:tbl>
              <a:tblPr firstRow="1" bandRow="1"/>
              <a:tblGrid>
                <a:gridCol w="1800000">
                  <a:extLst>
                    <a:ext uri="{9D8B030D-6E8A-4147-A177-3AD203B41FA5}">
                      <a16:colId xmlns:a16="http://schemas.microsoft.com/office/drawing/2014/main" val="196419361"/>
                    </a:ext>
                  </a:extLst>
                </a:gridCol>
                <a:gridCol w="1368000">
                  <a:extLst>
                    <a:ext uri="{9D8B030D-6E8A-4147-A177-3AD203B41FA5}">
                      <a16:colId xmlns:a16="http://schemas.microsoft.com/office/drawing/2014/main" val="2647313693"/>
                    </a:ext>
                  </a:extLst>
                </a:gridCol>
                <a:gridCol w="1368000">
                  <a:extLst>
                    <a:ext uri="{9D8B030D-6E8A-4147-A177-3AD203B41FA5}">
                      <a16:colId xmlns:a16="http://schemas.microsoft.com/office/drawing/2014/main" val="3546471754"/>
                    </a:ext>
                  </a:extLst>
                </a:gridCol>
                <a:gridCol w="1368000">
                  <a:extLst>
                    <a:ext uri="{9D8B030D-6E8A-4147-A177-3AD203B41FA5}">
                      <a16:colId xmlns:a16="http://schemas.microsoft.com/office/drawing/2014/main" val="3436248122"/>
                    </a:ext>
                  </a:extLst>
                </a:gridCol>
                <a:gridCol w="1368000">
                  <a:extLst>
                    <a:ext uri="{9D8B030D-6E8A-4147-A177-3AD203B41FA5}">
                      <a16:colId xmlns:a16="http://schemas.microsoft.com/office/drawing/2014/main" val="3550896481"/>
                    </a:ext>
                  </a:extLst>
                </a:gridCol>
                <a:gridCol w="1368000">
                  <a:extLst>
                    <a:ext uri="{9D8B030D-6E8A-4147-A177-3AD203B41FA5}">
                      <a16:colId xmlns:a16="http://schemas.microsoft.com/office/drawing/2014/main" val="2596695375"/>
                    </a:ext>
                  </a:extLst>
                </a:gridCol>
                <a:gridCol w="1800000">
                  <a:extLst>
                    <a:ext uri="{9D8B030D-6E8A-4147-A177-3AD203B41FA5}">
                      <a16:colId xmlns:a16="http://schemas.microsoft.com/office/drawing/2014/main" val="3876172191"/>
                    </a:ext>
                  </a:extLst>
                </a:gridCol>
              </a:tblGrid>
              <a:tr h="43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rPr>
                        <a:t>MAE</a:t>
                      </a:r>
                      <a:endParaRPr lang="zh-TW" altLang="en-US" sz="16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50%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80%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90%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algn="ctr"/>
                      <a:r>
                        <a:rPr lang="en-US" altLang="zh-TW" sz="16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 Error</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Accuracy</a:t>
                      </a:r>
                      <a:endParaRPr lang="zh-TW" altLang="en-US" sz="16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43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6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fontAlgn="ctr"/>
                      <a:r>
                        <a:rPr lang="en-US" altLang="zh-TW" sz="1600" b="0" i="0" u="none" strike="noStrike" dirty="0" smtClean="0">
                          <a:solidFill>
                            <a:schemeClr val="tx1"/>
                          </a:solidFill>
                          <a:effectLst/>
                          <a:latin typeface="微軟正黑體" panose="020B0604030504040204" pitchFamily="34" charset="-120"/>
                          <a:ea typeface="微軟正黑體" panose="020B0604030504040204" pitchFamily="34" charset="-120"/>
                        </a:rPr>
                        <a:t>13.06</a:t>
                      </a:r>
                      <a:endParaRPr lang="en-US" altLang="zh-TW" sz="16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solidFill>
                          <a:latin typeface="微軟正黑體" panose="020B0604030504040204" pitchFamily="34" charset="-120"/>
                          <a:ea typeface="微軟正黑體" panose="020B0604030504040204" pitchFamily="34" charset="-120"/>
                        </a:rPr>
                        <a:t>9.1</a:t>
                      </a:r>
                      <a:endParaRPr lang="zh-TW" altLang="en-US" sz="16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14.94</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19.04</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rPr>
                        <a:t>27.77</a:t>
                      </a:r>
                      <a:endParaRPr lang="zh-TW" altLang="en-US" sz="16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71%</a:t>
                      </a:r>
                      <a:r>
                        <a:rPr lang="zh-TW" altLang="en-US"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6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(38/53)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
        <p:nvSpPr>
          <p:cNvPr id="12" name="矩形 11">
            <a:extLst>
              <a:ext uri="{FF2B5EF4-FFF2-40B4-BE49-F238E27FC236}">
                <a16:creationId xmlns:a16="http://schemas.microsoft.com/office/drawing/2014/main" id="{9A95D768-F7B0-4138-A281-85EE67DE16F8}"/>
              </a:ext>
            </a:extLst>
          </p:cNvPr>
          <p:cNvSpPr/>
          <p:nvPr/>
        </p:nvSpPr>
        <p:spPr>
          <a:xfrm>
            <a:off x="1116281" y="5248894"/>
            <a:ext cx="5343896" cy="914400"/>
          </a:xfrm>
          <a:prstGeom prst="rect">
            <a:avLst/>
          </a:prstGeom>
          <a:noFill/>
          <a:ln w="28575">
            <a:solidFill>
              <a:schemeClr val="tx1">
                <a:lumMod val="65000"/>
                <a:lumOff val="3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3" name="文字方塊 12"/>
          <p:cNvSpPr txBox="1"/>
          <p:nvPr/>
        </p:nvSpPr>
        <p:spPr>
          <a:xfrm>
            <a:off x="2480820" y="4688762"/>
            <a:ext cx="2614818" cy="523220"/>
          </a:xfrm>
          <a:prstGeom prst="rect">
            <a:avLst/>
          </a:prstGeom>
          <a:noFill/>
        </p:spPr>
        <p:txBody>
          <a:bodyPr wrap="none" rtlCol="0">
            <a:spAutoFit/>
          </a:bodyPr>
          <a:lstStyle/>
          <a:p>
            <a:r>
              <a:rPr lang="zh-TW" altLang="en-US" sz="1600" b="1" dirty="0" smtClean="0">
                <a:solidFill>
                  <a:srgbClr val="DC0000"/>
                </a:solidFill>
              </a:rPr>
              <a:t>符合規格 </a:t>
            </a:r>
            <a:r>
              <a:rPr lang="en-US" altLang="zh-TW" sz="1600" b="1" dirty="0" smtClean="0">
                <a:solidFill>
                  <a:srgbClr val="DC0000"/>
                </a:solidFill>
              </a:rPr>
              <a:t>11%</a:t>
            </a:r>
            <a:r>
              <a:rPr lang="zh-TW" altLang="en-US" sz="1600" b="1" dirty="0" smtClean="0">
                <a:solidFill>
                  <a:srgbClr val="DC0000"/>
                </a:solidFill>
              </a:rPr>
              <a:t> → </a:t>
            </a:r>
            <a:r>
              <a:rPr lang="en-US" altLang="zh-TW" sz="2800" b="1" dirty="0" smtClean="0">
                <a:solidFill>
                  <a:schemeClr val="accent6">
                    <a:lumMod val="50000"/>
                  </a:schemeClr>
                </a:solidFill>
              </a:rPr>
              <a:t>71%</a:t>
            </a:r>
            <a:endParaRPr lang="zh-TW" altLang="en-US" sz="1600" b="1" dirty="0">
              <a:solidFill>
                <a:schemeClr val="accent6">
                  <a:lumMod val="50000"/>
                </a:schemeClr>
              </a:solidFill>
            </a:endParaRPr>
          </a:p>
        </p:txBody>
      </p:sp>
    </p:spTree>
    <p:extLst>
      <p:ext uri="{BB962C8B-B14F-4D97-AF65-F5344CB8AC3E}">
        <p14:creationId xmlns:p14="http://schemas.microsoft.com/office/powerpoint/2010/main" val="294080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接點 44"/>
          <p:cNvCxnSpPr>
            <a:cxnSpLocks/>
          </p:cNvCxnSpPr>
          <p:nvPr/>
        </p:nvCxnSpPr>
        <p:spPr>
          <a:xfrm>
            <a:off x="5228702" y="2660926"/>
            <a:ext cx="181285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7" name="群組 56"/>
          <p:cNvGrpSpPr/>
          <p:nvPr/>
        </p:nvGrpSpPr>
        <p:grpSpPr>
          <a:xfrm>
            <a:off x="9096263" y="2383770"/>
            <a:ext cx="1812851" cy="369332"/>
            <a:chOff x="9099128" y="2789373"/>
            <a:chExt cx="1812851" cy="369332"/>
          </a:xfrm>
        </p:grpSpPr>
        <p:cxnSp>
          <p:nvCxnSpPr>
            <p:cNvPr id="58" name="直線接點 57"/>
            <p:cNvCxnSpPr/>
            <p:nvPr/>
          </p:nvCxnSpPr>
          <p:spPr>
            <a:xfrm>
              <a:off x="9099128" y="3072892"/>
              <a:ext cx="181285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60" name="文字方塊 59"/>
            <p:cNvSpPr txBox="1"/>
            <p:nvPr/>
          </p:nvSpPr>
          <p:spPr>
            <a:xfrm>
              <a:off x="9154223" y="2789373"/>
              <a:ext cx="1709498"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參數最佳化</a:t>
              </a:r>
            </a:p>
          </p:txBody>
        </p:sp>
      </p:grpSp>
      <p:sp>
        <p:nvSpPr>
          <p:cNvPr id="46" name="文字方塊 45"/>
          <p:cNvSpPr txBox="1"/>
          <p:nvPr/>
        </p:nvSpPr>
        <p:spPr>
          <a:xfrm>
            <a:off x="5313100" y="2374926"/>
            <a:ext cx="1709958"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預測平面度</a:t>
            </a:r>
          </a:p>
        </p:txBody>
      </p:sp>
      <p:pic>
        <p:nvPicPr>
          <p:cNvPr id="77" name="圖片 76">
            <a:extLst>
              <a:ext uri="{FF2B5EF4-FFF2-40B4-BE49-F238E27FC236}">
                <a16:creationId xmlns:a16="http://schemas.microsoft.com/office/drawing/2014/main" id="{24F7AA1B-1250-4AD9-8746-9B6A45C2FC69}"/>
              </a:ext>
            </a:extLst>
          </p:cNvPr>
          <p:cNvPicPr>
            <a:picLocks noChangeAspect="1"/>
          </p:cNvPicPr>
          <p:nvPr/>
        </p:nvPicPr>
        <p:blipFill>
          <a:blip r:embed="rId2"/>
          <a:stretch>
            <a:fillRect/>
          </a:stretch>
        </p:blipFill>
        <p:spPr>
          <a:xfrm>
            <a:off x="8981322" y="6409794"/>
            <a:ext cx="2090470" cy="243888"/>
          </a:xfrm>
          <a:prstGeom prst="rect">
            <a:avLst/>
          </a:prstGeom>
        </p:spPr>
      </p:pic>
      <p:sp>
        <p:nvSpPr>
          <p:cNvPr id="55" name="圓角矩形 54"/>
          <p:cNvSpPr/>
          <p:nvPr/>
        </p:nvSpPr>
        <p:spPr>
          <a:xfrm>
            <a:off x="8365523" y="200250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43" name="圓角矩形 42"/>
          <p:cNvSpPr/>
          <p:nvPr/>
        </p:nvSpPr>
        <p:spPr>
          <a:xfrm>
            <a:off x="4526691" y="200250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1" name="圓角矩形 30"/>
          <p:cNvSpPr/>
          <p:nvPr/>
        </p:nvSpPr>
        <p:spPr>
          <a:xfrm>
            <a:off x="650788" y="2030755"/>
            <a:ext cx="3286898" cy="4112842"/>
          </a:xfrm>
          <a:prstGeom prst="roundRect">
            <a:avLst>
              <a:gd name="adj" fmla="val 4364"/>
            </a:avLst>
          </a:prstGeom>
          <a:no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7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2" name="矩形 31"/>
          <p:cNvSpPr/>
          <p:nvPr/>
        </p:nvSpPr>
        <p:spPr>
          <a:xfrm>
            <a:off x="1157233" y="1973090"/>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33" name="直線接點 32"/>
          <p:cNvCxnSpPr/>
          <p:nvPr/>
        </p:nvCxnSpPr>
        <p:spPr>
          <a:xfrm>
            <a:off x="1555809" y="2665689"/>
            <a:ext cx="1464498" cy="0"/>
          </a:xfrm>
          <a:prstGeom prst="line">
            <a:avLst/>
          </a:prstGeom>
          <a:ln w="28575">
            <a:solidFill>
              <a:srgbClr val="2A9995"/>
            </a:solidFill>
          </a:ln>
        </p:spPr>
        <p:style>
          <a:lnRef idx="1">
            <a:schemeClr val="accent1"/>
          </a:lnRef>
          <a:fillRef idx="0">
            <a:schemeClr val="accent1"/>
          </a:fillRef>
          <a:effectRef idx="0">
            <a:schemeClr val="accent1"/>
          </a:effectRef>
          <a:fontRef idx="minor">
            <a:schemeClr val="tx1"/>
          </a:fontRef>
        </p:style>
      </p:cxnSp>
      <p:sp>
        <p:nvSpPr>
          <p:cNvPr id="34" name="文字方塊 33"/>
          <p:cNvSpPr txBox="1"/>
          <p:nvPr/>
        </p:nvSpPr>
        <p:spPr>
          <a:xfrm>
            <a:off x="1626970" y="2382170"/>
            <a:ext cx="1322176"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rPr>
              <a:t>資料來源</a:t>
            </a:r>
            <a:endPar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cxnSp>
        <p:nvCxnSpPr>
          <p:cNvPr id="35" name="直線接點 34"/>
          <p:cNvCxnSpPr/>
          <p:nvPr/>
        </p:nvCxnSpPr>
        <p:spPr>
          <a:xfrm>
            <a:off x="9343449" y="4837127"/>
            <a:ext cx="1464498" cy="0"/>
          </a:xfrm>
          <a:prstGeom prst="line">
            <a:avLst/>
          </a:prstGeom>
          <a:ln w="28575">
            <a:solidFill>
              <a:srgbClr val="FF9600"/>
            </a:solidFill>
          </a:ln>
        </p:spPr>
        <p:style>
          <a:lnRef idx="1">
            <a:schemeClr val="accent1"/>
          </a:lnRef>
          <a:fillRef idx="0">
            <a:schemeClr val="accent1"/>
          </a:fillRef>
          <a:effectRef idx="0">
            <a:schemeClr val="accent1"/>
          </a:effectRef>
          <a:fontRef idx="minor">
            <a:schemeClr val="tx1"/>
          </a:fontRef>
        </p:style>
      </p:cxnSp>
      <p:sp>
        <p:nvSpPr>
          <p:cNvPr id="36" name="文字方塊 35"/>
          <p:cNvSpPr txBox="1"/>
          <p:nvPr/>
        </p:nvSpPr>
        <p:spPr>
          <a:xfrm>
            <a:off x="9393331" y="4547294"/>
            <a:ext cx="1364734" cy="369332"/>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NPI</a:t>
            </a:r>
            <a:r>
              <a:rPr kumimoji="0" lang="zh-TW" altLang="en-US" sz="18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管理</a:t>
            </a:r>
          </a:p>
        </p:txBody>
      </p:sp>
      <p:sp>
        <p:nvSpPr>
          <p:cNvPr id="37" name="文字方塊 36"/>
          <p:cNvSpPr txBox="1"/>
          <p:nvPr/>
        </p:nvSpPr>
        <p:spPr>
          <a:xfrm>
            <a:off x="8476626" y="4934223"/>
            <a:ext cx="3198144" cy="461665"/>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根據產品結構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材料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製程參數，</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預防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NPI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初期因 </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CPL </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誤差導致成本耗損。</a:t>
            </a:r>
          </a:p>
        </p:txBody>
      </p:sp>
      <p:sp>
        <p:nvSpPr>
          <p:cNvPr id="39" name="文字方塊 38"/>
          <p:cNvSpPr txBox="1"/>
          <p:nvPr/>
        </p:nvSpPr>
        <p:spPr>
          <a:xfrm>
            <a:off x="688986" y="2755926"/>
            <a:ext cx="319814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GUI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RMS</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t>
            </a: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NPI System ( NSS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運用 </a:t>
            </a:r>
            <a:r>
              <a:rPr kumimoji="0" lang="en-US" altLang="zh-TW"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RPA</a:t>
            </a: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排程不間斷撈取最新資料</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p:txBody>
      </p:sp>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2022660"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Plan to Do</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On line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驗證</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cxnSp>
        <p:nvCxnSpPr>
          <p:cNvPr id="27" name="直線接點 26"/>
          <p:cNvCxnSpPr/>
          <p:nvPr/>
        </p:nvCxnSpPr>
        <p:spPr>
          <a:xfrm>
            <a:off x="2364260" y="1472743"/>
            <a:ext cx="7578811"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1157232" y="1801359"/>
            <a:ext cx="2137904"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a:ln>
                  <a:noFill/>
                </a:ln>
                <a:solidFill>
                  <a:prstClr val="black"/>
                </a:solidFill>
                <a:effectLst/>
                <a:uLnTx/>
                <a:uFillTx/>
                <a:latin typeface="Microsoft YaHei" panose="020B0503020204020204" pitchFamily="34" charset="-122"/>
                <a:ea typeface="Microsoft YaHei" panose="020B0503020204020204" pitchFamily="34" charset="-122"/>
                <a:cs typeface="+mn-cs"/>
              </a:rPr>
              <a:t>資料收集</a:t>
            </a:r>
            <a:endPar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4" name="矩形 43"/>
          <p:cNvSpPr/>
          <p:nvPr/>
        </p:nvSpPr>
        <p:spPr>
          <a:xfrm>
            <a:off x="5033136" y="1973090"/>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7" name="文字方塊 46"/>
          <p:cNvSpPr txBox="1"/>
          <p:nvPr/>
        </p:nvSpPr>
        <p:spPr>
          <a:xfrm>
            <a:off x="4694160" y="2763208"/>
            <a:ext cx="2951957" cy="461620"/>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AI</a:t>
            </a: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 模型預測平面度，</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降低誤差以提升效率。</a:t>
            </a:r>
          </a:p>
        </p:txBody>
      </p:sp>
      <p:sp>
        <p:nvSpPr>
          <p:cNvPr id="76" name="矩形 75"/>
          <p:cNvSpPr/>
          <p:nvPr/>
        </p:nvSpPr>
        <p:spPr>
          <a:xfrm>
            <a:off x="8865686" y="1952782"/>
            <a:ext cx="2274007" cy="115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1" name="群組 20"/>
          <p:cNvGrpSpPr/>
          <p:nvPr/>
        </p:nvGrpSpPr>
        <p:grpSpPr>
          <a:xfrm>
            <a:off x="5033133" y="1309423"/>
            <a:ext cx="2274007" cy="925351"/>
            <a:chOff x="5033136" y="1680519"/>
            <a:chExt cx="2274007" cy="925351"/>
          </a:xfrm>
        </p:grpSpPr>
        <p:sp>
          <p:nvSpPr>
            <p:cNvPr id="22" name="橢圓 21"/>
            <p:cNvSpPr/>
            <p:nvPr/>
          </p:nvSpPr>
          <p:spPr>
            <a:xfrm>
              <a:off x="6017740" y="1680519"/>
              <a:ext cx="304800" cy="304800"/>
            </a:xfrm>
            <a:prstGeom prst="ellipse">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中</a:t>
              </a:r>
            </a:p>
          </p:txBody>
        </p:sp>
        <p:sp>
          <p:nvSpPr>
            <p:cNvPr id="23" name="文字方塊 22"/>
            <p:cNvSpPr txBox="1"/>
            <p:nvPr/>
          </p:nvSpPr>
          <p:spPr>
            <a:xfrm>
              <a:off x="5033136" y="2144205"/>
              <a:ext cx="2274007"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模型驗證</a:t>
              </a:r>
            </a:p>
          </p:txBody>
        </p:sp>
      </p:grpSp>
      <p:grpSp>
        <p:nvGrpSpPr>
          <p:cNvPr id="24" name="群組 23"/>
          <p:cNvGrpSpPr/>
          <p:nvPr/>
        </p:nvGrpSpPr>
        <p:grpSpPr>
          <a:xfrm>
            <a:off x="8871966" y="1309423"/>
            <a:ext cx="2274007" cy="925351"/>
            <a:chOff x="8871969" y="1680519"/>
            <a:chExt cx="2274007" cy="925351"/>
          </a:xfrm>
        </p:grpSpPr>
        <p:sp>
          <p:nvSpPr>
            <p:cNvPr id="25" name="橢圓 24"/>
            <p:cNvSpPr/>
            <p:nvPr/>
          </p:nvSpPr>
          <p:spPr>
            <a:xfrm>
              <a:off x="9856573" y="1680519"/>
              <a:ext cx="304800" cy="304800"/>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後</a:t>
              </a:r>
            </a:p>
          </p:txBody>
        </p:sp>
        <p:sp>
          <p:nvSpPr>
            <p:cNvPr id="26" name="文字方塊 25"/>
            <p:cNvSpPr txBox="1"/>
            <p:nvPr/>
          </p:nvSpPr>
          <p:spPr>
            <a:xfrm>
              <a:off x="8871969" y="2144205"/>
              <a:ext cx="2274007" cy="461665"/>
            </a:xfrm>
            <a:prstGeom prst="rect">
              <a:avLst/>
            </a:prstGeom>
            <a:noFill/>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優化製程</a:t>
              </a:r>
            </a:p>
          </p:txBody>
        </p:sp>
      </p:grpSp>
      <p:sp>
        <p:nvSpPr>
          <p:cNvPr id="42" name="文字方塊 41">
            <a:extLst>
              <a:ext uri="{FF2B5EF4-FFF2-40B4-BE49-F238E27FC236}">
                <a16:creationId xmlns:a16="http://schemas.microsoft.com/office/drawing/2014/main" id="{52E321EF-685A-4045-B11F-846E334A9C6F}"/>
              </a:ext>
            </a:extLst>
          </p:cNvPr>
          <p:cNvSpPr txBox="1"/>
          <p:nvPr/>
        </p:nvSpPr>
        <p:spPr>
          <a:xfrm>
            <a:off x="8605043" y="2763208"/>
            <a:ext cx="2951957" cy="461620"/>
          </a:xfrm>
          <a:prstGeom prst="rect">
            <a:avLst/>
          </a:prstGeom>
          <a:noFill/>
        </p:spPr>
        <p:txBody>
          <a:bodyPr wrap="square" rtlCol="0">
            <a:spAutoFit/>
          </a:bodyPr>
          <a:lstStyle>
            <a:defPPr>
              <a:defRPr lang="zh-TW"/>
            </a:defPPr>
            <a:lvl1pPr algn="ctr">
              <a:defRPr sz="1200" b="1">
                <a:solidFill>
                  <a:schemeClr val="tx1">
                    <a:lumMod val="75000"/>
                    <a:lumOff val="25000"/>
                  </a:schemeClr>
                </a:solidFill>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選擇更匹配之資料作</a:t>
            </a:r>
            <a:r>
              <a:rPr kumimoji="0" lang="zh-TW" altLang="en-US" sz="1200" b="1" i="0" u="none" strike="noStrike" kern="1200" cap="none" spc="0" normalizeH="0" baseline="0" noProof="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驗證，</a:t>
            </a:r>
            <a:endParaRPr kumimoji="0" lang="en-US" altLang="zh-TW"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lumMod val="75000"/>
                    <a:lumOff val="25000"/>
                  </a:prstClr>
                </a:solidFill>
                <a:effectLst/>
                <a:uLnTx/>
                <a:uFillTx/>
                <a:latin typeface="微軟正黑體" panose="020B0604030504040204" pitchFamily="34" charset="-120"/>
                <a:ea typeface="微軟正黑體" panose="020B0604030504040204" pitchFamily="34" charset="-120"/>
                <a:cs typeface="+mn-cs"/>
              </a:rPr>
              <a:t>更精準確認其模型的適用對象。</a:t>
            </a:r>
          </a:p>
        </p:txBody>
      </p:sp>
      <p:grpSp>
        <p:nvGrpSpPr>
          <p:cNvPr id="11" name="群組 10">
            <a:extLst>
              <a:ext uri="{FF2B5EF4-FFF2-40B4-BE49-F238E27FC236}">
                <a16:creationId xmlns:a16="http://schemas.microsoft.com/office/drawing/2014/main" id="{F0673B51-0510-48F0-977B-FB8FA6008E5B}"/>
              </a:ext>
            </a:extLst>
          </p:cNvPr>
          <p:cNvGrpSpPr/>
          <p:nvPr/>
        </p:nvGrpSpPr>
        <p:grpSpPr>
          <a:xfrm>
            <a:off x="4996686" y="3217177"/>
            <a:ext cx="2257331" cy="1333595"/>
            <a:chOff x="4996686" y="3589710"/>
            <a:chExt cx="2257331" cy="1333595"/>
          </a:xfrm>
        </p:grpSpPr>
        <p:pic>
          <p:nvPicPr>
            <p:cNvPr id="8" name="圖片 7">
              <a:extLst>
                <a:ext uri="{FF2B5EF4-FFF2-40B4-BE49-F238E27FC236}">
                  <a16:creationId xmlns:a16="http://schemas.microsoft.com/office/drawing/2014/main" id="{CCFDFE5F-EC08-4D35-8D6A-CA6493698ACA}"/>
                </a:ext>
              </a:extLst>
            </p:cNvPr>
            <p:cNvPicPr>
              <a:picLocks noChangeAspect="1"/>
            </p:cNvPicPr>
            <p:nvPr/>
          </p:nvPicPr>
          <p:blipFill>
            <a:blip r:embed="rId3"/>
            <a:stretch>
              <a:fillRect/>
            </a:stretch>
          </p:blipFill>
          <p:spPr>
            <a:xfrm>
              <a:off x="5086260" y="3856865"/>
              <a:ext cx="2167757" cy="1066440"/>
            </a:xfrm>
            <a:prstGeom prst="rect">
              <a:avLst/>
            </a:prstGeom>
            <a:ln>
              <a:solidFill>
                <a:schemeClr val="bg1">
                  <a:lumMod val="50000"/>
                </a:schemeClr>
              </a:solidFill>
            </a:ln>
          </p:spPr>
        </p:pic>
        <p:sp>
          <p:nvSpPr>
            <p:cNvPr id="10" name="文字方塊 9">
              <a:extLst>
                <a:ext uri="{FF2B5EF4-FFF2-40B4-BE49-F238E27FC236}">
                  <a16:creationId xmlns:a16="http://schemas.microsoft.com/office/drawing/2014/main" id="{67473B70-85C2-4CE2-9096-1CBC0B7FD8DE}"/>
                </a:ext>
              </a:extLst>
            </p:cNvPr>
            <p:cNvSpPr txBox="1"/>
            <p:nvPr/>
          </p:nvSpPr>
          <p:spPr>
            <a:xfrm>
              <a:off x="4996686" y="3589710"/>
              <a:ext cx="1056700"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訓練結果圖示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2" name="群組 11">
            <a:extLst>
              <a:ext uri="{FF2B5EF4-FFF2-40B4-BE49-F238E27FC236}">
                <a16:creationId xmlns:a16="http://schemas.microsoft.com/office/drawing/2014/main" id="{50959CCC-817E-4C6D-BA1C-0CBF65107B0A}"/>
              </a:ext>
            </a:extLst>
          </p:cNvPr>
          <p:cNvGrpSpPr/>
          <p:nvPr/>
        </p:nvGrpSpPr>
        <p:grpSpPr>
          <a:xfrm>
            <a:off x="4996686" y="4647997"/>
            <a:ext cx="2257331" cy="1337950"/>
            <a:chOff x="4996686" y="5020530"/>
            <a:chExt cx="2257331" cy="1337950"/>
          </a:xfrm>
        </p:grpSpPr>
        <p:pic>
          <p:nvPicPr>
            <p:cNvPr id="5" name="圖片 4">
              <a:extLst>
                <a:ext uri="{FF2B5EF4-FFF2-40B4-BE49-F238E27FC236}">
                  <a16:creationId xmlns:a16="http://schemas.microsoft.com/office/drawing/2014/main" id="{8CA998CD-14EC-4835-83D4-D1723D8DD008}"/>
                </a:ext>
              </a:extLst>
            </p:cNvPr>
            <p:cNvPicPr>
              <a:picLocks noChangeAspect="1"/>
            </p:cNvPicPr>
            <p:nvPr/>
          </p:nvPicPr>
          <p:blipFill>
            <a:blip r:embed="rId4"/>
            <a:stretch>
              <a:fillRect/>
            </a:stretch>
          </p:blipFill>
          <p:spPr>
            <a:xfrm>
              <a:off x="5086260" y="5292880"/>
              <a:ext cx="2167757" cy="1065600"/>
            </a:xfrm>
            <a:prstGeom prst="rect">
              <a:avLst/>
            </a:prstGeom>
            <a:ln>
              <a:solidFill>
                <a:schemeClr val="bg1">
                  <a:lumMod val="50000"/>
                </a:schemeClr>
              </a:solidFill>
            </a:ln>
          </p:spPr>
        </p:pic>
        <p:sp>
          <p:nvSpPr>
            <p:cNvPr id="48" name="文字方塊 47">
              <a:extLst>
                <a:ext uri="{FF2B5EF4-FFF2-40B4-BE49-F238E27FC236}">
                  <a16:creationId xmlns:a16="http://schemas.microsoft.com/office/drawing/2014/main" id="{12118FC7-5392-4FDC-AB53-17BD3AA29918}"/>
                </a:ext>
              </a:extLst>
            </p:cNvPr>
            <p:cNvSpPr txBox="1"/>
            <p:nvPr/>
          </p:nvSpPr>
          <p:spPr>
            <a:xfrm>
              <a:off x="4996686" y="5020530"/>
              <a:ext cx="1056700"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驗證結果圖示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8" name="群組 27">
            <a:extLst>
              <a:ext uri="{FF2B5EF4-FFF2-40B4-BE49-F238E27FC236}">
                <a16:creationId xmlns:a16="http://schemas.microsoft.com/office/drawing/2014/main" id="{BF8FA2E5-019F-49BC-8271-5C3975A9F301}"/>
              </a:ext>
            </a:extLst>
          </p:cNvPr>
          <p:cNvGrpSpPr/>
          <p:nvPr/>
        </p:nvGrpSpPr>
        <p:grpSpPr>
          <a:xfrm>
            <a:off x="8909040" y="3234511"/>
            <a:ext cx="2211736" cy="1272022"/>
            <a:chOff x="8981322" y="5166903"/>
            <a:chExt cx="2211736" cy="1272022"/>
          </a:xfrm>
        </p:grpSpPr>
        <p:pic>
          <p:nvPicPr>
            <p:cNvPr id="16" name="圖片 15">
              <a:extLst>
                <a:ext uri="{FF2B5EF4-FFF2-40B4-BE49-F238E27FC236}">
                  <a16:creationId xmlns:a16="http://schemas.microsoft.com/office/drawing/2014/main" id="{650C1D49-723F-4882-990F-99B1C0A987FC}"/>
                </a:ext>
              </a:extLst>
            </p:cNvPr>
            <p:cNvPicPr>
              <a:picLocks noChangeAspect="1"/>
            </p:cNvPicPr>
            <p:nvPr/>
          </p:nvPicPr>
          <p:blipFill>
            <a:blip r:embed="rId5"/>
            <a:stretch>
              <a:fillRect/>
            </a:stretch>
          </p:blipFill>
          <p:spPr>
            <a:xfrm>
              <a:off x="9099133" y="5430925"/>
              <a:ext cx="2093925" cy="1008000"/>
            </a:xfrm>
            <a:prstGeom prst="rect">
              <a:avLst/>
            </a:prstGeom>
            <a:ln>
              <a:solidFill>
                <a:schemeClr val="bg1">
                  <a:lumMod val="50000"/>
                </a:schemeClr>
              </a:solidFill>
            </a:ln>
          </p:spPr>
        </p:pic>
        <p:sp>
          <p:nvSpPr>
            <p:cNvPr id="56" name="文字方塊 55">
              <a:extLst>
                <a:ext uri="{FF2B5EF4-FFF2-40B4-BE49-F238E27FC236}">
                  <a16:creationId xmlns:a16="http://schemas.microsoft.com/office/drawing/2014/main" id="{718464E6-3D24-490B-AA95-9B0B929047DC}"/>
                </a:ext>
              </a:extLst>
            </p:cNvPr>
            <p:cNvSpPr txBox="1"/>
            <p:nvPr/>
          </p:nvSpPr>
          <p:spPr>
            <a:xfrm>
              <a:off x="8981322" y="5166903"/>
              <a:ext cx="1194558" cy="253916"/>
            </a:xfrm>
            <a:prstGeom prst="rect">
              <a:avLst/>
            </a:prstGeom>
            <a:noFill/>
          </p:spPr>
          <p:txBody>
            <a:bodyPr wrap="none" rtlCol="0">
              <a:spAutoFit/>
            </a:bodyPr>
            <a:lstStyle>
              <a:defPPr>
                <a:defRPr lang="zh-TW"/>
              </a:defPPr>
              <a:lvl1pPr>
                <a:defRPr sz="1050" b="1">
                  <a:solidFill>
                    <a:srgbClr val="7F7F7F"/>
                  </a:solidFill>
                  <a:latin typeface="微軟正黑體" panose="020B0604030504040204" pitchFamily="34" charset="-120"/>
                  <a:ea typeface="微軟正黑體" panose="020B0604030504040204" pitchFamily="34" charset="-12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參數最佳化圖示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5" name="群組 64">
            <a:extLst>
              <a:ext uri="{FF2B5EF4-FFF2-40B4-BE49-F238E27FC236}">
                <a16:creationId xmlns:a16="http://schemas.microsoft.com/office/drawing/2014/main" id="{D83AAF21-6176-4CE9-AC4B-6B954C8C2386}"/>
              </a:ext>
            </a:extLst>
          </p:cNvPr>
          <p:cNvGrpSpPr/>
          <p:nvPr/>
        </p:nvGrpSpPr>
        <p:grpSpPr>
          <a:xfrm>
            <a:off x="1154532" y="4685664"/>
            <a:ext cx="2279410" cy="1300283"/>
            <a:chOff x="1231357" y="3538636"/>
            <a:chExt cx="2279410" cy="1300283"/>
          </a:xfrm>
        </p:grpSpPr>
        <p:pic>
          <p:nvPicPr>
            <p:cNvPr id="66" name="圖片 65">
              <a:extLst>
                <a:ext uri="{FF2B5EF4-FFF2-40B4-BE49-F238E27FC236}">
                  <a16:creationId xmlns:a16="http://schemas.microsoft.com/office/drawing/2014/main" id="{297F076B-8F70-4826-9BC4-B3672710A4A8}"/>
                </a:ext>
              </a:extLst>
            </p:cNvPr>
            <p:cNvPicPr>
              <a:picLocks/>
            </p:cNvPicPr>
            <p:nvPr/>
          </p:nvPicPr>
          <p:blipFill rotWithShape="1">
            <a:blip r:embed="rId6"/>
            <a:srcRect l="1218"/>
            <a:stretch/>
          </p:blipFill>
          <p:spPr>
            <a:xfrm>
              <a:off x="1343567" y="3773319"/>
              <a:ext cx="2167200" cy="1065600"/>
            </a:xfrm>
            <a:prstGeom prst="rect">
              <a:avLst/>
            </a:prstGeom>
            <a:ln>
              <a:solidFill>
                <a:schemeClr val="bg1">
                  <a:lumMod val="50000"/>
                </a:schemeClr>
              </a:solidFill>
            </a:ln>
          </p:spPr>
        </p:pic>
        <p:sp>
          <p:nvSpPr>
            <p:cNvPr id="67" name="文字方塊 66">
              <a:extLst>
                <a:ext uri="{FF2B5EF4-FFF2-40B4-BE49-F238E27FC236}">
                  <a16:creationId xmlns:a16="http://schemas.microsoft.com/office/drawing/2014/main" id="{73BE42AF-0D1C-430E-B944-A945BC4D0224}"/>
                </a:ext>
              </a:extLst>
            </p:cNvPr>
            <p:cNvSpPr txBox="1"/>
            <p:nvPr/>
          </p:nvSpPr>
          <p:spPr>
            <a:xfrm>
              <a:off x="1231357" y="3538636"/>
              <a:ext cx="112562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RMS</a:t>
              </a: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 系統圖示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2" name="群組 1">
            <a:extLst>
              <a:ext uri="{FF2B5EF4-FFF2-40B4-BE49-F238E27FC236}">
                <a16:creationId xmlns:a16="http://schemas.microsoft.com/office/drawing/2014/main" id="{267A6383-DB45-4656-BF96-19EB7E9264F6}"/>
              </a:ext>
            </a:extLst>
          </p:cNvPr>
          <p:cNvGrpSpPr/>
          <p:nvPr/>
        </p:nvGrpSpPr>
        <p:grpSpPr>
          <a:xfrm>
            <a:off x="1154532" y="3250489"/>
            <a:ext cx="2279410" cy="1273768"/>
            <a:chOff x="1154532" y="3623022"/>
            <a:chExt cx="2279410" cy="1273768"/>
          </a:xfrm>
        </p:grpSpPr>
        <p:sp>
          <p:nvSpPr>
            <p:cNvPr id="54" name="文字方塊 53">
              <a:extLst>
                <a:ext uri="{FF2B5EF4-FFF2-40B4-BE49-F238E27FC236}">
                  <a16:creationId xmlns:a16="http://schemas.microsoft.com/office/drawing/2014/main" id="{28CE42F1-6C7F-4F46-89BF-8738B7562397}"/>
                </a:ext>
              </a:extLst>
            </p:cNvPr>
            <p:cNvSpPr txBox="1"/>
            <p:nvPr/>
          </p:nvSpPr>
          <p:spPr>
            <a:xfrm>
              <a:off x="1154532" y="3623022"/>
              <a:ext cx="106792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GUI</a:t>
              </a:r>
              <a:r>
                <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 系統圖示 </a:t>
              </a:r>
              <a:r>
                <a:rPr kumimoji="0" lang="en-US" altLang="zh-TW"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050" b="1" i="0" u="none" strike="noStrike" kern="1200" cap="none" spc="0" normalizeH="0" baseline="0" noProof="0" dirty="0">
                <a:ln>
                  <a:noFill/>
                </a:ln>
                <a:solidFill>
                  <a:prstClr val="black">
                    <a:lumMod val="65000"/>
                    <a:lumOff val="35000"/>
                  </a:prstClr>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p:cNvPicPr>
              <a:picLocks noChangeAspect="1"/>
            </p:cNvPicPr>
            <p:nvPr/>
          </p:nvPicPr>
          <p:blipFill>
            <a:blip r:embed="rId7"/>
            <a:stretch>
              <a:fillRect/>
            </a:stretch>
          </p:blipFill>
          <p:spPr>
            <a:xfrm>
              <a:off x="1266742" y="3871066"/>
              <a:ext cx="2167200" cy="1025724"/>
            </a:xfrm>
            <a:prstGeom prst="rect">
              <a:avLst/>
            </a:prstGeom>
            <a:ln>
              <a:solidFill>
                <a:schemeClr val="bg1">
                  <a:lumMod val="50000"/>
                </a:schemeClr>
              </a:solidFill>
            </a:ln>
          </p:spPr>
        </p:pic>
      </p:grpSp>
      <p:grpSp>
        <p:nvGrpSpPr>
          <p:cNvPr id="7" name="群組 6">
            <a:extLst>
              <a:ext uri="{FF2B5EF4-FFF2-40B4-BE49-F238E27FC236}">
                <a16:creationId xmlns:a16="http://schemas.microsoft.com/office/drawing/2014/main" id="{CB096EBD-49BD-4F0C-B2B1-05A2058DB694}"/>
              </a:ext>
            </a:extLst>
          </p:cNvPr>
          <p:cNvGrpSpPr/>
          <p:nvPr/>
        </p:nvGrpSpPr>
        <p:grpSpPr>
          <a:xfrm>
            <a:off x="8967301" y="5476082"/>
            <a:ext cx="2201966" cy="540000"/>
            <a:chOff x="8967301" y="5848615"/>
            <a:chExt cx="2201966" cy="540000"/>
          </a:xfrm>
        </p:grpSpPr>
        <p:grpSp>
          <p:nvGrpSpPr>
            <p:cNvPr id="3" name="群組 2">
              <a:extLst>
                <a:ext uri="{FF2B5EF4-FFF2-40B4-BE49-F238E27FC236}">
                  <a16:creationId xmlns:a16="http://schemas.microsoft.com/office/drawing/2014/main" id="{0558716E-3C06-41CF-B512-84ABDB1BB76D}"/>
                </a:ext>
              </a:extLst>
            </p:cNvPr>
            <p:cNvGrpSpPr/>
            <p:nvPr/>
          </p:nvGrpSpPr>
          <p:grpSpPr>
            <a:xfrm>
              <a:off x="8967301" y="5848615"/>
              <a:ext cx="709468" cy="540000"/>
              <a:chOff x="8898396" y="5848615"/>
              <a:chExt cx="709468" cy="540000"/>
            </a:xfrm>
          </p:grpSpPr>
          <p:sp>
            <p:nvSpPr>
              <p:cNvPr id="30" name="圓角矩形 29"/>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40" name="文字方塊 39"/>
              <p:cNvSpPr txBox="1"/>
              <p:nvPr/>
            </p:nvSpPr>
            <p:spPr>
              <a:xfrm>
                <a:off x="8898396" y="5980115"/>
                <a:ext cx="709468"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結構</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59" name="群組 58">
              <a:extLst>
                <a:ext uri="{FF2B5EF4-FFF2-40B4-BE49-F238E27FC236}">
                  <a16:creationId xmlns:a16="http://schemas.microsoft.com/office/drawing/2014/main" id="{1CD4C563-28EB-4447-B305-686EAF932123}"/>
                </a:ext>
              </a:extLst>
            </p:cNvPr>
            <p:cNvGrpSpPr/>
            <p:nvPr/>
          </p:nvGrpSpPr>
          <p:grpSpPr>
            <a:xfrm>
              <a:off x="9713550" y="5848615"/>
              <a:ext cx="709468" cy="540000"/>
              <a:chOff x="8898396" y="5848615"/>
              <a:chExt cx="709468" cy="540000"/>
            </a:xfrm>
          </p:grpSpPr>
          <p:sp>
            <p:nvSpPr>
              <p:cNvPr id="61" name="圓角矩形 29">
                <a:extLst>
                  <a:ext uri="{FF2B5EF4-FFF2-40B4-BE49-F238E27FC236}">
                    <a16:creationId xmlns:a16="http://schemas.microsoft.com/office/drawing/2014/main" id="{07B3D263-1B66-4BE5-94EA-285E312DB0AF}"/>
                  </a:ext>
                </a:extLst>
              </p:cNvPr>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2" name="文字方塊 61">
                <a:extLst>
                  <a:ext uri="{FF2B5EF4-FFF2-40B4-BE49-F238E27FC236}">
                    <a16:creationId xmlns:a16="http://schemas.microsoft.com/office/drawing/2014/main" id="{23E4AAAD-DC85-4CE0-B7BB-E29E17EA0C4E}"/>
                  </a:ext>
                </a:extLst>
              </p:cNvPr>
              <p:cNvSpPr txBox="1"/>
              <p:nvPr/>
            </p:nvSpPr>
            <p:spPr>
              <a:xfrm>
                <a:off x="8898396" y="5980115"/>
                <a:ext cx="709468"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材料</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3" name="群組 62">
              <a:extLst>
                <a:ext uri="{FF2B5EF4-FFF2-40B4-BE49-F238E27FC236}">
                  <a16:creationId xmlns:a16="http://schemas.microsoft.com/office/drawing/2014/main" id="{2899E566-18FC-422F-B8F4-97610233A357}"/>
                </a:ext>
              </a:extLst>
            </p:cNvPr>
            <p:cNvGrpSpPr/>
            <p:nvPr/>
          </p:nvGrpSpPr>
          <p:grpSpPr>
            <a:xfrm>
              <a:off x="10459799" y="5848615"/>
              <a:ext cx="709468" cy="540000"/>
              <a:chOff x="8898396" y="5848615"/>
              <a:chExt cx="709468" cy="540000"/>
            </a:xfrm>
          </p:grpSpPr>
          <p:sp>
            <p:nvSpPr>
              <p:cNvPr id="64" name="圓角矩形 29">
                <a:extLst>
                  <a:ext uri="{FF2B5EF4-FFF2-40B4-BE49-F238E27FC236}">
                    <a16:creationId xmlns:a16="http://schemas.microsoft.com/office/drawing/2014/main" id="{5A78894C-D4EB-4BBD-93F8-FCAB1B55B0CA}"/>
                  </a:ext>
                </a:extLst>
              </p:cNvPr>
              <p:cNvSpPr/>
              <p:nvPr/>
            </p:nvSpPr>
            <p:spPr>
              <a:xfrm>
                <a:off x="8963911" y="5848615"/>
                <a:ext cx="565581" cy="54000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8" name="文字方塊 67">
                <a:extLst>
                  <a:ext uri="{FF2B5EF4-FFF2-40B4-BE49-F238E27FC236}">
                    <a16:creationId xmlns:a16="http://schemas.microsoft.com/office/drawing/2014/main" id="{EC40CFF5-009F-4010-9D63-009C94B7EE16}"/>
                  </a:ext>
                </a:extLst>
              </p:cNvPr>
              <p:cNvSpPr txBox="1"/>
              <p:nvPr/>
            </p:nvSpPr>
            <p:spPr>
              <a:xfrm>
                <a:off x="8898396" y="5887782"/>
                <a:ext cx="709468"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製程</a:t>
                </a:r>
                <a:endParaRPr kumimoji="0" lang="en-US" altLang="zh-TW"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參數</a:t>
                </a:r>
                <a:endParaRPr kumimoji="0" lang="zh-TW" altLang="en-US" sz="1400" b="1" i="0" u="none" strike="noStrike" kern="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p:txBody>
          </p:sp>
        </p:grpSp>
      </p:grpSp>
      <p:sp>
        <p:nvSpPr>
          <p:cNvPr id="71" name="橢圓 70">
            <a:extLst>
              <a:ext uri="{FF2B5EF4-FFF2-40B4-BE49-F238E27FC236}">
                <a16:creationId xmlns:a16="http://schemas.microsoft.com/office/drawing/2014/main" id="{C2F4B832-4B53-46F6-8F56-DD7F2FD4406E}"/>
              </a:ext>
            </a:extLst>
          </p:cNvPr>
          <p:cNvSpPr/>
          <p:nvPr/>
        </p:nvSpPr>
        <p:spPr>
          <a:xfrm>
            <a:off x="2070053" y="1304770"/>
            <a:ext cx="304800" cy="304800"/>
          </a:xfrm>
          <a:prstGeom prst="ellipse">
            <a:avLst/>
          </a:prstGeom>
          <a:solidFill>
            <a:srgbClr val="203864"/>
          </a:solidFill>
          <a:ln>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前</a:t>
            </a:r>
          </a:p>
        </p:txBody>
      </p:sp>
    </p:spTree>
    <p:extLst>
      <p:ext uri="{BB962C8B-B14F-4D97-AF65-F5344CB8AC3E}">
        <p14:creationId xmlns:p14="http://schemas.microsoft.com/office/powerpoint/2010/main" val="797321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Page3 -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zh-TW" altLang="en-US" dirty="0"/>
              <a:t>每年平均</a:t>
            </a:r>
            <a:r>
              <a:rPr lang="en-US" altLang="zh-TW" dirty="0"/>
              <a:t>5</a:t>
            </a:r>
            <a:r>
              <a:rPr lang="zh-TW" altLang="en-US" dirty="0"/>
              <a:t>件是從何得知 </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p:txBody>
          <a:bodyPr/>
          <a:lstStyle/>
          <a:p>
            <a:r>
              <a:rPr lang="zh-TW" altLang="en-US" dirty="0"/>
              <a:t>我們去詢問工程師所得來的數據</a:t>
            </a:r>
          </a:p>
        </p:txBody>
      </p:sp>
    </p:spTree>
    <p:extLst>
      <p:ext uri="{BB962C8B-B14F-4D97-AF65-F5344CB8AC3E}">
        <p14:creationId xmlns:p14="http://schemas.microsoft.com/office/powerpoint/2010/main" val="943191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Page3 -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en-US" altLang="zh-TW" dirty="0"/>
              <a:t>MP</a:t>
            </a:r>
            <a:r>
              <a:rPr lang="zh-TW" altLang="en-US" dirty="0"/>
              <a:t> </a:t>
            </a:r>
            <a:r>
              <a:rPr lang="en-US" altLang="zh-TW" dirty="0"/>
              <a:t>Delay </a:t>
            </a:r>
            <a:r>
              <a:rPr lang="zh-TW" altLang="en-US" dirty="0"/>
              <a:t>是多久才算</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a:xfrm>
            <a:off x="2599049" y="3704182"/>
            <a:ext cx="9482884" cy="1092251"/>
          </a:xfrm>
        </p:spPr>
        <p:txBody>
          <a:bodyPr>
            <a:normAutofit/>
          </a:bodyPr>
          <a:lstStyle/>
          <a:p>
            <a:r>
              <a:rPr lang="zh-TW" altLang="en-US" dirty="0"/>
              <a:t>依照工程</a:t>
            </a:r>
            <a:r>
              <a:rPr lang="en-US" altLang="zh-TW" dirty="0"/>
              <a:t>DoE &amp; reliability</a:t>
            </a:r>
            <a:r>
              <a:rPr lang="zh-TW" altLang="en-US" dirty="0"/>
              <a:t>時程而定，可能約</a:t>
            </a:r>
            <a:r>
              <a:rPr lang="en-US" altLang="zh-TW" dirty="0"/>
              <a:t>2</a:t>
            </a:r>
            <a:r>
              <a:rPr lang="zh-TW" altLang="en-US" dirty="0"/>
              <a:t>個月</a:t>
            </a:r>
            <a:r>
              <a:rPr lang="en-US" altLang="zh-TW" dirty="0"/>
              <a:t>~</a:t>
            </a:r>
            <a:r>
              <a:rPr lang="zh-TW" altLang="en-US" dirty="0"/>
              <a:t>半年</a:t>
            </a:r>
          </a:p>
          <a:p>
            <a:endParaRPr lang="zh-TW" altLang="en-US" dirty="0"/>
          </a:p>
        </p:txBody>
      </p:sp>
    </p:spTree>
    <p:extLst>
      <p:ext uri="{BB962C8B-B14F-4D97-AF65-F5344CB8AC3E}">
        <p14:creationId xmlns:p14="http://schemas.microsoft.com/office/powerpoint/2010/main" val="2790634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B90CF-BAFC-4DF5-B241-47D0912D5304}"/>
              </a:ext>
            </a:extLst>
          </p:cNvPr>
          <p:cNvSpPr>
            <a:spLocks noGrp="1"/>
          </p:cNvSpPr>
          <p:nvPr>
            <p:ph type="title"/>
          </p:nvPr>
        </p:nvSpPr>
        <p:spPr/>
        <p:txBody>
          <a:bodyPr/>
          <a:lstStyle/>
          <a:p>
            <a:r>
              <a:rPr lang="en-US" altLang="zh-TW" dirty="0"/>
              <a:t>Page4 - </a:t>
            </a:r>
            <a:r>
              <a:rPr lang="zh-TW" altLang="en-US" dirty="0"/>
              <a:t>問題準備</a:t>
            </a:r>
          </a:p>
        </p:txBody>
      </p:sp>
      <p:sp>
        <p:nvSpPr>
          <p:cNvPr id="3" name="文字版面配置區 2">
            <a:extLst>
              <a:ext uri="{FF2B5EF4-FFF2-40B4-BE49-F238E27FC236}">
                <a16:creationId xmlns:a16="http://schemas.microsoft.com/office/drawing/2014/main" id="{B25500B6-8EF8-4A3A-8E28-C901E5AEB501}"/>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B7ABC6FC-2848-4774-B0DD-5FA4EC9EE6B3}"/>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50A7AE2-D006-4DCD-AD57-EE7865F88B70}"/>
              </a:ext>
            </a:extLst>
          </p:cNvPr>
          <p:cNvSpPr>
            <a:spLocks noGrp="1"/>
          </p:cNvSpPr>
          <p:nvPr>
            <p:ph type="body" sz="quarter" idx="17"/>
          </p:nvPr>
        </p:nvSpPr>
        <p:spPr/>
        <p:txBody>
          <a:bodyPr/>
          <a:lstStyle/>
          <a:p>
            <a:r>
              <a:rPr lang="zh-TW" altLang="en-US" dirty="0"/>
              <a:t>如何定義專案 </a:t>
            </a:r>
            <a:r>
              <a:rPr lang="en-US" altLang="zh-TW" dirty="0"/>
              <a:t>KPI</a:t>
            </a:r>
            <a:r>
              <a:rPr lang="zh-TW" altLang="en-US" dirty="0"/>
              <a:t> 的 </a:t>
            </a:r>
            <a:r>
              <a:rPr lang="en-US" altLang="zh-TW" dirty="0"/>
              <a:t>95%</a:t>
            </a:r>
            <a:r>
              <a:rPr lang="zh-TW" altLang="en-US" dirty="0"/>
              <a:t> </a:t>
            </a:r>
            <a:r>
              <a:rPr lang="en-US" altLang="zh-TW" dirty="0"/>
              <a:t>?</a:t>
            </a:r>
          </a:p>
        </p:txBody>
      </p:sp>
      <p:sp>
        <p:nvSpPr>
          <p:cNvPr id="6" name="文字版面配置區 5">
            <a:extLst>
              <a:ext uri="{FF2B5EF4-FFF2-40B4-BE49-F238E27FC236}">
                <a16:creationId xmlns:a16="http://schemas.microsoft.com/office/drawing/2014/main" id="{7C6F0F58-6216-4265-A9DB-5DFCAA587BD6}"/>
              </a:ext>
            </a:extLst>
          </p:cNvPr>
          <p:cNvSpPr>
            <a:spLocks noGrp="1"/>
          </p:cNvSpPr>
          <p:nvPr>
            <p:ph type="body" sz="quarter" idx="18"/>
          </p:nvPr>
        </p:nvSpPr>
        <p:spPr/>
        <p:txBody>
          <a:bodyPr/>
          <a:lstStyle/>
          <a:p>
            <a:r>
              <a:rPr lang="zh-TW" altLang="en-US" dirty="0"/>
              <a:t>參考統計學所用的 </a:t>
            </a:r>
            <a:r>
              <a:rPr lang="en-US" altLang="zh-TW" dirty="0"/>
              <a:t>95%</a:t>
            </a:r>
            <a:r>
              <a:rPr lang="zh-TW" altLang="en-US" dirty="0"/>
              <a:t>信心程度</a:t>
            </a:r>
          </a:p>
        </p:txBody>
      </p:sp>
    </p:spTree>
    <p:extLst>
      <p:ext uri="{BB962C8B-B14F-4D97-AF65-F5344CB8AC3E}">
        <p14:creationId xmlns:p14="http://schemas.microsoft.com/office/powerpoint/2010/main" val="255152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24398F-067F-49F5-95C8-0E62DE5A9079}"/>
              </a:ext>
            </a:extLst>
          </p:cNvPr>
          <p:cNvSpPr>
            <a:spLocks noGrp="1"/>
          </p:cNvSpPr>
          <p:nvPr>
            <p:ph type="title"/>
          </p:nvPr>
        </p:nvSpPr>
        <p:spPr/>
        <p:txBody>
          <a:bodyPr/>
          <a:lstStyle/>
          <a:p>
            <a:r>
              <a:rPr lang="en-US" altLang="zh-TW" dirty="0"/>
              <a:t>Page5 - </a:t>
            </a:r>
            <a:r>
              <a:rPr lang="zh-TW" altLang="en-US" dirty="0"/>
              <a:t>問題準備</a:t>
            </a:r>
          </a:p>
        </p:txBody>
      </p:sp>
      <p:sp>
        <p:nvSpPr>
          <p:cNvPr id="3" name="文字版面配置區 2">
            <a:extLst>
              <a:ext uri="{FF2B5EF4-FFF2-40B4-BE49-F238E27FC236}">
                <a16:creationId xmlns:a16="http://schemas.microsoft.com/office/drawing/2014/main" id="{3284A836-5930-4487-BAD2-40A29438B90B}"/>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F39A7619-0A4A-47CC-9673-D4848675BB56}"/>
              </a:ext>
            </a:extLst>
          </p:cNvPr>
          <p:cNvSpPr>
            <a:spLocks noGrp="1"/>
          </p:cNvSpPr>
          <p:nvPr>
            <p:ph type="body" sz="quarter" idx="16"/>
          </p:nvPr>
        </p:nvSpPr>
        <p:spPr>
          <a:xfrm>
            <a:off x="2209800" y="4822846"/>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3F53D000-5535-4C2E-9ADE-0FCA7274A5AB}"/>
              </a:ext>
            </a:extLst>
          </p:cNvPr>
          <p:cNvSpPr>
            <a:spLocks noGrp="1"/>
          </p:cNvSpPr>
          <p:nvPr>
            <p:ph type="body" sz="quarter" idx="17"/>
          </p:nvPr>
        </p:nvSpPr>
        <p:spPr/>
        <p:txBody>
          <a:bodyPr anchor="ctr"/>
          <a:lstStyle/>
          <a:p>
            <a:r>
              <a:rPr lang="en-US" altLang="zh-TW" dirty="0"/>
              <a:t>PKG</a:t>
            </a:r>
            <a:r>
              <a:rPr lang="zh-TW" altLang="en-US" dirty="0"/>
              <a:t> </a:t>
            </a:r>
            <a:r>
              <a:rPr lang="en-US" altLang="zh-TW" dirty="0"/>
              <a:t>50</a:t>
            </a:r>
            <a:r>
              <a:rPr lang="zh-TW" altLang="en-US" dirty="0"/>
              <a:t> * </a:t>
            </a:r>
            <a:r>
              <a:rPr lang="en-US" altLang="zh-TW" dirty="0"/>
              <a:t>50</a:t>
            </a:r>
            <a:r>
              <a:rPr lang="zh-TW" altLang="en-US" dirty="0"/>
              <a:t> 的產品歸類在哪邊 </a:t>
            </a:r>
            <a:r>
              <a:rPr lang="en-US" altLang="zh-TW" dirty="0"/>
              <a:t>?</a:t>
            </a:r>
            <a:endParaRPr lang="zh-TW" altLang="en-US" dirty="0"/>
          </a:p>
        </p:txBody>
      </p:sp>
      <p:sp>
        <p:nvSpPr>
          <p:cNvPr id="6" name="文字版面配置區 5">
            <a:extLst>
              <a:ext uri="{FF2B5EF4-FFF2-40B4-BE49-F238E27FC236}">
                <a16:creationId xmlns:a16="http://schemas.microsoft.com/office/drawing/2014/main" id="{03F0F816-13AF-4B4E-88E8-93A06DA35309}"/>
              </a:ext>
            </a:extLst>
          </p:cNvPr>
          <p:cNvSpPr>
            <a:spLocks noGrp="1"/>
          </p:cNvSpPr>
          <p:nvPr>
            <p:ph type="body" sz="quarter" idx="18"/>
          </p:nvPr>
        </p:nvSpPr>
        <p:spPr>
          <a:xfrm>
            <a:off x="2599049" y="3704182"/>
            <a:ext cx="8149162" cy="915944"/>
          </a:xfrm>
        </p:spPr>
        <p:txBody>
          <a:bodyPr>
            <a:normAutofit/>
          </a:bodyPr>
          <a:lstStyle/>
          <a:p>
            <a:r>
              <a:rPr lang="en-US" altLang="zh-TW" dirty="0"/>
              <a:t>50</a:t>
            </a:r>
            <a:r>
              <a:rPr lang="zh-TW" altLang="en-US" dirty="0"/>
              <a:t> *</a:t>
            </a:r>
            <a:r>
              <a:rPr lang="en-US" altLang="zh-TW" dirty="0"/>
              <a:t>50</a:t>
            </a:r>
            <a:r>
              <a:rPr lang="zh-TW" altLang="en-US" dirty="0"/>
              <a:t> 大小產品我們歸類為大顆產品，</a:t>
            </a:r>
            <a:endParaRPr lang="en-US" altLang="zh-TW" dirty="0"/>
          </a:p>
          <a:p>
            <a:r>
              <a:rPr lang="zh-TW" altLang="en-US" dirty="0"/>
              <a:t>也就是在圖上的</a:t>
            </a:r>
            <a:r>
              <a:rPr lang="en-US" altLang="zh-TW" dirty="0"/>
              <a:t>50</a:t>
            </a:r>
            <a:r>
              <a:rPr lang="zh-TW" altLang="en-US" dirty="0"/>
              <a:t>*</a:t>
            </a:r>
            <a:r>
              <a:rPr lang="en-US" altLang="zh-TW" dirty="0"/>
              <a:t>50</a:t>
            </a:r>
            <a:r>
              <a:rPr lang="zh-TW" altLang="en-US" dirty="0"/>
              <a:t> </a:t>
            </a:r>
            <a:r>
              <a:rPr lang="en-US" altLang="zh-TW" dirty="0"/>
              <a:t>~</a:t>
            </a:r>
            <a:r>
              <a:rPr lang="zh-TW" altLang="en-US" dirty="0"/>
              <a:t> </a:t>
            </a:r>
            <a:r>
              <a:rPr lang="en-US" altLang="zh-TW" dirty="0"/>
              <a:t>70</a:t>
            </a:r>
            <a:r>
              <a:rPr lang="zh-TW" altLang="en-US" dirty="0"/>
              <a:t>*</a:t>
            </a:r>
            <a:r>
              <a:rPr lang="en-US" altLang="zh-TW" dirty="0"/>
              <a:t>70</a:t>
            </a:r>
            <a:r>
              <a:rPr lang="zh-TW" altLang="en-US" dirty="0"/>
              <a:t> 部分</a:t>
            </a:r>
          </a:p>
        </p:txBody>
      </p:sp>
    </p:spTree>
    <p:extLst>
      <p:ext uri="{BB962C8B-B14F-4D97-AF65-F5344CB8AC3E}">
        <p14:creationId xmlns:p14="http://schemas.microsoft.com/office/powerpoint/2010/main" val="3396468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24398F-067F-49F5-95C8-0E62DE5A9079}"/>
              </a:ext>
            </a:extLst>
          </p:cNvPr>
          <p:cNvSpPr>
            <a:spLocks noGrp="1"/>
          </p:cNvSpPr>
          <p:nvPr>
            <p:ph type="title"/>
          </p:nvPr>
        </p:nvSpPr>
        <p:spPr/>
        <p:txBody>
          <a:bodyPr/>
          <a:lstStyle/>
          <a:p>
            <a:r>
              <a:rPr lang="en-US" altLang="zh-TW" dirty="0"/>
              <a:t>Page5 - </a:t>
            </a:r>
            <a:r>
              <a:rPr lang="zh-TW" altLang="en-US" dirty="0"/>
              <a:t>問題準備</a:t>
            </a:r>
          </a:p>
        </p:txBody>
      </p:sp>
      <p:sp>
        <p:nvSpPr>
          <p:cNvPr id="3" name="文字版面配置區 2">
            <a:extLst>
              <a:ext uri="{FF2B5EF4-FFF2-40B4-BE49-F238E27FC236}">
                <a16:creationId xmlns:a16="http://schemas.microsoft.com/office/drawing/2014/main" id="{3284A836-5930-4487-BAD2-40A29438B90B}"/>
              </a:ext>
            </a:extLst>
          </p:cNvPr>
          <p:cNvSpPr>
            <a:spLocks noGrp="1"/>
          </p:cNvSpPr>
          <p:nvPr>
            <p:ph type="body" sz="quarter" idx="15"/>
          </p:nvPr>
        </p:nvSpPr>
        <p:spPr>
          <a:xfrm>
            <a:off x="2209800" y="2916089"/>
            <a:ext cx="5040560" cy="504775"/>
          </a:xfrm>
        </p:spPr>
        <p:txBody>
          <a:bodyPr/>
          <a:lstStyle/>
          <a:p>
            <a:endParaRPr lang="zh-TW" altLang="en-US"/>
          </a:p>
        </p:txBody>
      </p:sp>
      <p:sp>
        <p:nvSpPr>
          <p:cNvPr id="4" name="文字版面配置區 3">
            <a:extLst>
              <a:ext uri="{FF2B5EF4-FFF2-40B4-BE49-F238E27FC236}">
                <a16:creationId xmlns:a16="http://schemas.microsoft.com/office/drawing/2014/main" id="{F39A7619-0A4A-47CC-9673-D4848675BB56}"/>
              </a:ext>
            </a:extLst>
          </p:cNvPr>
          <p:cNvSpPr>
            <a:spLocks noGrp="1"/>
          </p:cNvSpPr>
          <p:nvPr>
            <p:ph type="body" sz="quarter" idx="16"/>
          </p:nvPr>
        </p:nvSpPr>
        <p:spPr>
          <a:xfrm>
            <a:off x="2209800" y="4822846"/>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3F53D000-5535-4C2E-9ADE-0FCA7274A5AB}"/>
              </a:ext>
            </a:extLst>
          </p:cNvPr>
          <p:cNvSpPr>
            <a:spLocks noGrp="1"/>
          </p:cNvSpPr>
          <p:nvPr>
            <p:ph type="body" sz="quarter" idx="17"/>
          </p:nvPr>
        </p:nvSpPr>
        <p:spPr>
          <a:xfrm>
            <a:off x="2599049" y="1556793"/>
            <a:ext cx="6448698" cy="1074112"/>
          </a:xfrm>
        </p:spPr>
        <p:txBody>
          <a:bodyPr anchor="ctr">
            <a:normAutofit/>
          </a:bodyPr>
          <a:lstStyle/>
          <a:p>
            <a:r>
              <a:rPr lang="zh-TW" altLang="en-US" dirty="0"/>
              <a:t>為什麼資料收集範圍僅</a:t>
            </a:r>
            <a:r>
              <a:rPr lang="en-US" altLang="zh-TW" dirty="0"/>
              <a:t>30</a:t>
            </a:r>
            <a:r>
              <a:rPr lang="zh-TW" altLang="en-US" dirty="0"/>
              <a:t>*</a:t>
            </a:r>
            <a:r>
              <a:rPr lang="en-US" altLang="zh-TW" dirty="0"/>
              <a:t>30</a:t>
            </a:r>
            <a:r>
              <a:rPr lang="zh-TW" altLang="en-US" dirty="0"/>
              <a:t> </a:t>
            </a:r>
            <a:r>
              <a:rPr lang="en-US" altLang="zh-TW" dirty="0"/>
              <a:t>~</a:t>
            </a:r>
            <a:r>
              <a:rPr lang="zh-TW" altLang="en-US" dirty="0"/>
              <a:t> </a:t>
            </a:r>
            <a:r>
              <a:rPr lang="en-US" altLang="zh-TW" dirty="0"/>
              <a:t>70</a:t>
            </a:r>
            <a:r>
              <a:rPr lang="zh-TW" altLang="en-US" dirty="0"/>
              <a:t>*</a:t>
            </a:r>
            <a:r>
              <a:rPr lang="en-US" altLang="zh-TW" dirty="0"/>
              <a:t>70</a:t>
            </a:r>
            <a:r>
              <a:rPr lang="zh-TW" altLang="en-US" dirty="0"/>
              <a:t> </a:t>
            </a:r>
            <a:r>
              <a:rPr lang="en-US" altLang="zh-TW" dirty="0"/>
              <a:t>?</a:t>
            </a:r>
          </a:p>
          <a:p>
            <a:r>
              <a:rPr lang="zh-TW" altLang="en-US" dirty="0"/>
              <a:t>沒有更大或更小的產品嗎 </a:t>
            </a:r>
            <a:r>
              <a:rPr lang="en-US" altLang="zh-TW" dirty="0"/>
              <a:t>?</a:t>
            </a:r>
          </a:p>
        </p:txBody>
      </p:sp>
      <p:sp>
        <p:nvSpPr>
          <p:cNvPr id="6" name="文字版面配置區 5">
            <a:extLst>
              <a:ext uri="{FF2B5EF4-FFF2-40B4-BE49-F238E27FC236}">
                <a16:creationId xmlns:a16="http://schemas.microsoft.com/office/drawing/2014/main" id="{03F0F816-13AF-4B4E-88E8-93A06DA35309}"/>
              </a:ext>
            </a:extLst>
          </p:cNvPr>
          <p:cNvSpPr>
            <a:spLocks noGrp="1"/>
          </p:cNvSpPr>
          <p:nvPr>
            <p:ph type="body" sz="quarter" idx="18"/>
          </p:nvPr>
        </p:nvSpPr>
        <p:spPr>
          <a:xfrm>
            <a:off x="2599049" y="3704182"/>
            <a:ext cx="9220418" cy="969418"/>
          </a:xfrm>
        </p:spPr>
        <p:txBody>
          <a:bodyPr>
            <a:normAutofit/>
          </a:bodyPr>
          <a:lstStyle/>
          <a:p>
            <a:r>
              <a:rPr lang="zh-TW" altLang="en-US" dirty="0"/>
              <a:t>我們有詢問工程師得知，</a:t>
            </a:r>
            <a:r>
              <a:rPr lang="en-US" altLang="zh-TW" dirty="0"/>
              <a:t>30*30</a:t>
            </a:r>
            <a:r>
              <a:rPr lang="zh-TW" altLang="en-US" dirty="0"/>
              <a:t>以下的產品較不會發生 </a:t>
            </a:r>
            <a:r>
              <a:rPr lang="en-US" altLang="zh-TW" dirty="0"/>
              <a:t>CPL</a:t>
            </a:r>
            <a:r>
              <a:rPr lang="zh-TW" altLang="en-US" dirty="0"/>
              <a:t> </a:t>
            </a:r>
            <a:r>
              <a:rPr lang="en-US" altLang="zh-TW" dirty="0"/>
              <a:t>Fail</a:t>
            </a:r>
            <a:r>
              <a:rPr lang="zh-TW" altLang="en-US" dirty="0"/>
              <a:t>，</a:t>
            </a:r>
            <a:endParaRPr lang="en-US" altLang="zh-TW" dirty="0"/>
          </a:p>
          <a:p>
            <a:r>
              <a:rPr lang="zh-TW" altLang="en-US" dirty="0"/>
              <a:t>而</a:t>
            </a:r>
            <a:r>
              <a:rPr lang="en-US" altLang="zh-TW" dirty="0"/>
              <a:t>70</a:t>
            </a:r>
            <a:r>
              <a:rPr lang="zh-TW" altLang="en-US" dirty="0"/>
              <a:t>*</a:t>
            </a:r>
            <a:r>
              <a:rPr lang="en-US" altLang="zh-TW" dirty="0"/>
              <a:t>70</a:t>
            </a:r>
            <a:r>
              <a:rPr lang="zh-TW" altLang="en-US" dirty="0"/>
              <a:t>以上的產品數較少，若納入訓練資料中，參考性較低。</a:t>
            </a:r>
          </a:p>
        </p:txBody>
      </p:sp>
    </p:spTree>
    <p:extLst>
      <p:ext uri="{BB962C8B-B14F-4D97-AF65-F5344CB8AC3E}">
        <p14:creationId xmlns:p14="http://schemas.microsoft.com/office/powerpoint/2010/main" val="2182697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4724B7-2923-41E5-9425-BDEDC081F514}"/>
              </a:ext>
            </a:extLst>
          </p:cNvPr>
          <p:cNvSpPr>
            <a:spLocks noGrp="1"/>
          </p:cNvSpPr>
          <p:nvPr>
            <p:ph type="title"/>
          </p:nvPr>
        </p:nvSpPr>
        <p:spPr/>
        <p:txBody>
          <a:bodyPr/>
          <a:lstStyle/>
          <a:p>
            <a:r>
              <a:rPr lang="en-US" altLang="zh-TW" dirty="0"/>
              <a:t>Page6 - </a:t>
            </a:r>
            <a:r>
              <a:rPr lang="zh-TW" altLang="en-US" dirty="0"/>
              <a:t>問題準備</a:t>
            </a:r>
          </a:p>
        </p:txBody>
      </p:sp>
      <p:sp>
        <p:nvSpPr>
          <p:cNvPr id="3" name="文字版面配置區 2">
            <a:extLst>
              <a:ext uri="{FF2B5EF4-FFF2-40B4-BE49-F238E27FC236}">
                <a16:creationId xmlns:a16="http://schemas.microsoft.com/office/drawing/2014/main" id="{F7A1F6C9-FCC7-4FEE-8D54-2FA057890F8D}"/>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719E4FB7-3CE1-4BCF-B021-E5C05C8DB818}"/>
              </a:ext>
            </a:extLst>
          </p:cNvPr>
          <p:cNvSpPr>
            <a:spLocks noGrp="1"/>
          </p:cNvSpPr>
          <p:nvPr>
            <p:ph type="body" sz="quarter" idx="16"/>
          </p:nvPr>
        </p:nvSpPr>
        <p:spPr>
          <a:xfrm>
            <a:off x="2209800" y="5063481"/>
            <a:ext cx="5040560" cy="504775"/>
          </a:xfrm>
        </p:spPr>
        <p:txBody>
          <a:bodyPr/>
          <a:lstStyle/>
          <a:p>
            <a:endParaRPr lang="zh-TW" altLang="en-US"/>
          </a:p>
        </p:txBody>
      </p:sp>
      <p:sp>
        <p:nvSpPr>
          <p:cNvPr id="5" name="文字版面配置區 4">
            <a:extLst>
              <a:ext uri="{FF2B5EF4-FFF2-40B4-BE49-F238E27FC236}">
                <a16:creationId xmlns:a16="http://schemas.microsoft.com/office/drawing/2014/main" id="{A517960E-1129-4D75-B3B9-1C2EDFF96102}"/>
              </a:ext>
            </a:extLst>
          </p:cNvPr>
          <p:cNvSpPr>
            <a:spLocks noGrp="1"/>
          </p:cNvSpPr>
          <p:nvPr>
            <p:ph type="body" sz="quarter" idx="17"/>
          </p:nvPr>
        </p:nvSpPr>
        <p:spPr/>
        <p:txBody>
          <a:bodyPr/>
          <a:lstStyle/>
          <a:p>
            <a:r>
              <a:rPr lang="zh-TW" altLang="en-US" dirty="0"/>
              <a:t>資料及中的參數收集依據 </a:t>
            </a:r>
            <a:r>
              <a:rPr lang="en-US" altLang="zh-TW" dirty="0"/>
              <a:t>?</a:t>
            </a:r>
          </a:p>
        </p:txBody>
      </p:sp>
      <p:sp>
        <p:nvSpPr>
          <p:cNvPr id="6" name="文字版面配置區 5">
            <a:extLst>
              <a:ext uri="{FF2B5EF4-FFF2-40B4-BE49-F238E27FC236}">
                <a16:creationId xmlns:a16="http://schemas.microsoft.com/office/drawing/2014/main" id="{1262F5CD-1DF0-4EE0-A2B8-17F15E8D562C}"/>
              </a:ext>
            </a:extLst>
          </p:cNvPr>
          <p:cNvSpPr>
            <a:spLocks noGrp="1"/>
          </p:cNvSpPr>
          <p:nvPr>
            <p:ph type="body" sz="quarter" idx="18"/>
          </p:nvPr>
        </p:nvSpPr>
        <p:spPr>
          <a:xfrm>
            <a:off x="2599049" y="3704182"/>
            <a:ext cx="8229372" cy="504775"/>
          </a:xfrm>
        </p:spPr>
        <p:txBody>
          <a:bodyPr>
            <a:normAutofit/>
          </a:bodyPr>
          <a:lstStyle/>
          <a:p>
            <a:r>
              <a:rPr lang="zh-TW" altLang="en-US" dirty="0"/>
              <a:t>我們跟工程師討論過後，工程師給出的可能影響參數</a:t>
            </a:r>
          </a:p>
        </p:txBody>
      </p:sp>
    </p:spTree>
    <p:extLst>
      <p:ext uri="{BB962C8B-B14F-4D97-AF65-F5344CB8AC3E}">
        <p14:creationId xmlns:p14="http://schemas.microsoft.com/office/powerpoint/2010/main" val="338665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方塊 16"/>
          <p:cNvSpPr txBox="1"/>
          <p:nvPr/>
        </p:nvSpPr>
        <p:spPr>
          <a:xfrm>
            <a:off x="2841577" y="409393"/>
            <a:ext cx="1983235" cy="1823576"/>
          </a:xfrm>
          <a:prstGeom prst="rect">
            <a:avLst/>
          </a:prstGeom>
          <a:noFill/>
        </p:spPr>
        <p:txBody>
          <a:bodyPr wrap="none" rtlCol="0">
            <a:spAutoFit/>
          </a:bodyPr>
          <a:lstStyle/>
          <a:p>
            <a:pPr lvl="0">
              <a:lnSpc>
                <a:spcPts val="2700"/>
              </a:lnSpc>
            </a:pPr>
            <a:r>
              <a:rPr lang="en-US" altLang="zh-TW" sz="2400" b="1" u="sng" dirty="0" smtClean="0"/>
              <a:t>Experiment</a:t>
            </a:r>
            <a:endParaRPr lang="en-US" altLang="zh-TW" sz="2400" b="1" u="sng" dirty="0">
              <a:solidFill>
                <a:prstClr val="black"/>
              </a:solidFill>
            </a:endParaRPr>
          </a:p>
          <a:p>
            <a:pPr lvl="0">
              <a:lnSpc>
                <a:spcPts val="2700"/>
              </a:lnSpc>
            </a:pPr>
            <a:endParaRPr lang="en-US" altLang="zh-TW" sz="2400" b="1" u="sng" dirty="0">
              <a:solidFill>
                <a:prstClr val="black"/>
              </a:solidFill>
            </a:endParaRPr>
          </a:p>
          <a:p>
            <a:pPr lvl="0">
              <a:lnSpc>
                <a:spcPts val="2700"/>
              </a:lnSpc>
            </a:pPr>
            <a:r>
              <a:rPr lang="en-US" altLang="zh-TW" sz="1600" dirty="0" smtClean="0">
                <a:solidFill>
                  <a:prstClr val="black">
                    <a:lumMod val="65000"/>
                    <a:lumOff val="35000"/>
                  </a:prstClr>
                </a:solidFill>
              </a:rPr>
              <a:t>Device</a:t>
            </a:r>
            <a:r>
              <a:rPr lang="zh-TW" altLang="en-US" sz="1600" dirty="0" smtClean="0">
                <a:solidFill>
                  <a:prstClr val="black">
                    <a:lumMod val="65000"/>
                    <a:lumOff val="35000"/>
                  </a:prstClr>
                </a:solidFill>
              </a:rPr>
              <a:t> 數 </a:t>
            </a:r>
            <a:r>
              <a:rPr lang="en-US" altLang="zh-TW" sz="1600" dirty="0" smtClean="0">
                <a:solidFill>
                  <a:prstClr val="black">
                    <a:lumMod val="65000"/>
                    <a:lumOff val="35000"/>
                  </a:prstClr>
                </a:solidFill>
              </a:rPr>
              <a:t>:</a:t>
            </a:r>
            <a:r>
              <a:rPr lang="zh-TW" altLang="en-US" sz="1600" dirty="0" smtClean="0">
                <a:solidFill>
                  <a:prstClr val="black">
                    <a:lumMod val="65000"/>
                    <a:lumOff val="35000"/>
                  </a:prstClr>
                </a:solidFill>
              </a:rPr>
              <a:t> </a:t>
            </a:r>
            <a:r>
              <a:rPr lang="en-US" altLang="zh-TW" sz="1600" dirty="0" smtClean="0">
                <a:solidFill>
                  <a:prstClr val="black">
                    <a:lumMod val="65000"/>
                    <a:lumOff val="35000"/>
                  </a:prstClr>
                </a:solidFill>
              </a:rPr>
              <a:t>216</a:t>
            </a:r>
            <a:r>
              <a:rPr lang="zh-TW" altLang="en-US" sz="1600" dirty="0" smtClean="0">
                <a:solidFill>
                  <a:prstClr val="black">
                    <a:lumMod val="65000"/>
                    <a:lumOff val="35000"/>
                  </a:prstClr>
                </a:solidFill>
              </a:rPr>
              <a:t>筆</a:t>
            </a:r>
            <a:endParaRPr lang="en-US" altLang="zh-TW" sz="1600" dirty="0" smtClean="0">
              <a:solidFill>
                <a:prstClr val="black">
                  <a:lumMod val="65000"/>
                  <a:lumOff val="35000"/>
                </a:prstClr>
              </a:solidFill>
            </a:endParaRPr>
          </a:p>
          <a:p>
            <a:pPr lvl="0">
              <a:lnSpc>
                <a:spcPts val="2700"/>
              </a:lnSpc>
            </a:pPr>
            <a:r>
              <a:rPr lang="zh-TW" altLang="en-US" sz="1600" dirty="0" smtClean="0">
                <a:solidFill>
                  <a:prstClr val="black">
                    <a:lumMod val="65000"/>
                    <a:lumOff val="35000"/>
                  </a:prstClr>
                </a:solidFill>
              </a:rPr>
              <a:t>原始資料數 </a:t>
            </a:r>
            <a:r>
              <a:rPr lang="en-US" altLang="zh-TW" sz="1600" dirty="0" smtClean="0">
                <a:solidFill>
                  <a:prstClr val="black">
                    <a:lumMod val="65000"/>
                    <a:lumOff val="35000"/>
                  </a:prstClr>
                </a:solidFill>
              </a:rPr>
              <a:t>:</a:t>
            </a:r>
            <a:r>
              <a:rPr lang="zh-TW" altLang="en-US" sz="1600" dirty="0" smtClean="0">
                <a:solidFill>
                  <a:prstClr val="black">
                    <a:lumMod val="65000"/>
                    <a:lumOff val="35000"/>
                  </a:prstClr>
                </a:solidFill>
              </a:rPr>
              <a:t> </a:t>
            </a:r>
            <a:r>
              <a:rPr lang="en-US" altLang="zh-TW" sz="1600" dirty="0" smtClean="0">
                <a:solidFill>
                  <a:prstClr val="black">
                    <a:lumMod val="65000"/>
                    <a:lumOff val="35000"/>
                  </a:prstClr>
                </a:solidFill>
              </a:rPr>
              <a:t>64548</a:t>
            </a:r>
          </a:p>
          <a:p>
            <a:pPr>
              <a:lnSpc>
                <a:spcPts val="2700"/>
              </a:lnSpc>
            </a:pPr>
            <a:r>
              <a:rPr lang="zh-TW" altLang="en-US" sz="1600" dirty="0" smtClean="0">
                <a:solidFill>
                  <a:schemeClr val="tx1">
                    <a:lumMod val="65000"/>
                    <a:lumOff val="35000"/>
                  </a:schemeClr>
                </a:solidFill>
              </a:rPr>
              <a:t>特徵因子 </a:t>
            </a:r>
            <a:r>
              <a:rPr lang="en-US" altLang="zh-TW" sz="1600" dirty="0" smtClean="0">
                <a:solidFill>
                  <a:schemeClr val="tx1">
                    <a:lumMod val="65000"/>
                    <a:lumOff val="35000"/>
                  </a:schemeClr>
                </a:solidFill>
              </a:rPr>
              <a:t>:</a:t>
            </a:r>
            <a:r>
              <a:rPr lang="zh-TW" altLang="en-US" sz="1600" dirty="0" smtClean="0">
                <a:solidFill>
                  <a:schemeClr val="tx1">
                    <a:lumMod val="65000"/>
                    <a:lumOff val="35000"/>
                  </a:schemeClr>
                </a:solidFill>
              </a:rPr>
              <a:t> </a:t>
            </a:r>
            <a:r>
              <a:rPr lang="en-US" altLang="zh-TW" sz="1600" dirty="0" smtClean="0">
                <a:solidFill>
                  <a:schemeClr val="tx1">
                    <a:lumMod val="65000"/>
                    <a:lumOff val="35000"/>
                  </a:schemeClr>
                </a:solidFill>
              </a:rPr>
              <a:t>20</a:t>
            </a:r>
            <a:endParaRPr lang="zh-TW" altLang="en-US" sz="1600" dirty="0">
              <a:solidFill>
                <a:schemeClr val="tx1">
                  <a:lumMod val="65000"/>
                  <a:lumOff val="35000"/>
                </a:schemeClr>
              </a:solidFill>
            </a:endParaRPr>
          </a:p>
        </p:txBody>
      </p:sp>
      <p:sp>
        <p:nvSpPr>
          <p:cNvPr id="28" name="文字方塊 27"/>
          <p:cNvSpPr txBox="1"/>
          <p:nvPr/>
        </p:nvSpPr>
        <p:spPr>
          <a:xfrm>
            <a:off x="7363529" y="409393"/>
            <a:ext cx="4668266" cy="2516073"/>
          </a:xfrm>
          <a:prstGeom prst="rect">
            <a:avLst/>
          </a:prstGeom>
          <a:noFill/>
        </p:spPr>
        <p:txBody>
          <a:bodyPr wrap="none" rtlCol="0">
            <a:spAutoFit/>
          </a:bodyPr>
          <a:lstStyle/>
          <a:p>
            <a:pPr lvl="0">
              <a:lnSpc>
                <a:spcPts val="2700"/>
              </a:lnSpc>
            </a:pPr>
            <a:r>
              <a:rPr lang="en-US" altLang="zh-TW" sz="2400" b="1" u="sng" dirty="0" smtClean="0"/>
              <a:t>Approach</a:t>
            </a:r>
            <a:endParaRPr lang="en-US" altLang="zh-TW" sz="2400" b="1" u="sng" dirty="0">
              <a:solidFill>
                <a:prstClr val="black"/>
              </a:solidFill>
            </a:endParaRPr>
          </a:p>
          <a:p>
            <a:pPr lvl="0">
              <a:lnSpc>
                <a:spcPts val="2700"/>
              </a:lnSpc>
            </a:pPr>
            <a:endParaRPr lang="en-US" altLang="zh-TW" sz="2400" b="1" u="sng" dirty="0">
              <a:solidFill>
                <a:prstClr val="black"/>
              </a:solidFill>
            </a:endParaRPr>
          </a:p>
          <a:p>
            <a:pPr lvl="0">
              <a:lnSpc>
                <a:spcPts val="2700"/>
              </a:lnSpc>
            </a:pPr>
            <a:r>
              <a:rPr lang="zh-TW" altLang="en-US" sz="1600" dirty="0" smtClean="0">
                <a:solidFill>
                  <a:prstClr val="black">
                    <a:lumMod val="65000"/>
                    <a:lumOff val="35000"/>
                  </a:prstClr>
                </a:solidFill>
              </a:rPr>
              <a:t>預測</a:t>
            </a:r>
            <a:r>
              <a:rPr lang="zh-TW" altLang="en-US" sz="1600" dirty="0">
                <a:solidFill>
                  <a:prstClr val="black">
                    <a:lumMod val="65000"/>
                    <a:lumOff val="35000"/>
                  </a:prstClr>
                </a:solidFill>
              </a:rPr>
              <a:t>誤差值符合規則 </a:t>
            </a:r>
            <a:r>
              <a:rPr lang="en-US" altLang="zh-TW" sz="1600" dirty="0">
                <a:solidFill>
                  <a:prstClr val="black">
                    <a:lumMod val="65000"/>
                    <a:lumOff val="35000"/>
                  </a:prstClr>
                </a:solidFill>
              </a:rPr>
              <a:t>: </a:t>
            </a:r>
            <a:r>
              <a:rPr lang="zh-TW" altLang="en-US" sz="1600" dirty="0">
                <a:solidFill>
                  <a:prstClr val="black">
                    <a:lumMod val="65000"/>
                    <a:lumOff val="35000"/>
                  </a:prstClr>
                </a:solidFill>
              </a:rPr>
              <a:t>人工經驗預測 </a:t>
            </a:r>
            <a:r>
              <a:rPr lang="en-US" altLang="zh-TW" sz="1600" dirty="0">
                <a:solidFill>
                  <a:prstClr val="black">
                    <a:lumMod val="65000"/>
                    <a:lumOff val="35000"/>
                  </a:prstClr>
                </a:solidFill>
              </a:rPr>
              <a:t>11% → 60</a:t>
            </a:r>
            <a:r>
              <a:rPr lang="en-US" altLang="zh-TW" sz="1600" dirty="0" smtClean="0">
                <a:solidFill>
                  <a:prstClr val="black">
                    <a:lumMod val="65000"/>
                    <a:lumOff val="35000"/>
                  </a:prstClr>
                </a:solidFill>
              </a:rPr>
              <a:t>%</a:t>
            </a:r>
            <a:endParaRPr lang="en-US" altLang="zh-TW" sz="1600" dirty="0">
              <a:solidFill>
                <a:prstClr val="black">
                  <a:lumMod val="65000"/>
                  <a:lumOff val="35000"/>
                </a:prstClr>
              </a:solidFill>
            </a:endParaRPr>
          </a:p>
          <a:p>
            <a:pPr lvl="0">
              <a:lnSpc>
                <a:spcPts val="2700"/>
              </a:lnSpc>
            </a:pPr>
            <a:r>
              <a:rPr lang="en-US" altLang="zh-TW" sz="1600" dirty="0" smtClean="0">
                <a:solidFill>
                  <a:prstClr val="black">
                    <a:lumMod val="65000"/>
                    <a:lumOff val="35000"/>
                  </a:prstClr>
                </a:solidFill>
              </a:rPr>
              <a:t>NPI </a:t>
            </a:r>
            <a:r>
              <a:rPr lang="zh-TW" altLang="en-US" sz="1600" dirty="0">
                <a:solidFill>
                  <a:prstClr val="black">
                    <a:lumMod val="65000"/>
                    <a:lumOff val="35000"/>
                  </a:prstClr>
                </a:solidFill>
              </a:rPr>
              <a:t>額外生產成本 </a:t>
            </a:r>
            <a:r>
              <a:rPr lang="en-US" altLang="zh-TW" sz="1600" dirty="0">
                <a:solidFill>
                  <a:prstClr val="black">
                    <a:lumMod val="65000"/>
                    <a:lumOff val="35000"/>
                  </a:prstClr>
                </a:solidFill>
              </a:rPr>
              <a:t>: ↓ 50%</a:t>
            </a:r>
          </a:p>
          <a:p>
            <a:pPr lvl="0">
              <a:lnSpc>
                <a:spcPts val="2700"/>
              </a:lnSpc>
            </a:pPr>
            <a:r>
              <a:rPr lang="zh-TW" altLang="en-US" sz="1600" dirty="0">
                <a:solidFill>
                  <a:prstClr val="black">
                    <a:lumMod val="65000"/>
                    <a:lumOff val="35000"/>
                  </a:prstClr>
                </a:solidFill>
              </a:rPr>
              <a:t>實驗結果時間 </a:t>
            </a:r>
            <a:r>
              <a:rPr lang="en-US" altLang="zh-TW" sz="1600" dirty="0">
                <a:solidFill>
                  <a:prstClr val="black">
                    <a:lumMod val="65000"/>
                    <a:lumOff val="35000"/>
                  </a:prstClr>
                </a:solidFill>
              </a:rPr>
              <a:t>: ↓ 50</a:t>
            </a:r>
            <a:r>
              <a:rPr lang="en-US" altLang="zh-TW" sz="1600" dirty="0" smtClean="0">
                <a:solidFill>
                  <a:prstClr val="black">
                    <a:lumMod val="65000"/>
                    <a:lumOff val="35000"/>
                  </a:prstClr>
                </a:solidFill>
              </a:rPr>
              <a:t>%</a:t>
            </a:r>
            <a:endParaRPr lang="en-US" altLang="zh-TW" sz="1600" dirty="0">
              <a:solidFill>
                <a:prstClr val="black">
                  <a:lumMod val="65000"/>
                  <a:lumOff val="35000"/>
                </a:prstClr>
              </a:solidFill>
            </a:endParaRPr>
          </a:p>
          <a:p>
            <a:pPr>
              <a:lnSpc>
                <a:spcPts val="2700"/>
              </a:lnSpc>
            </a:pPr>
            <a:r>
              <a:rPr lang="zh-TW" altLang="en-US" sz="1600" dirty="0" smtClean="0">
                <a:solidFill>
                  <a:schemeClr val="tx1">
                    <a:lumMod val="65000"/>
                    <a:lumOff val="35000"/>
                  </a:schemeClr>
                </a:solidFill>
              </a:rPr>
              <a:t>縮減</a:t>
            </a:r>
            <a:r>
              <a:rPr lang="zh-TW" altLang="en-US" sz="1600" dirty="0">
                <a:solidFill>
                  <a:schemeClr val="tx1">
                    <a:lumMod val="65000"/>
                    <a:lumOff val="35000"/>
                  </a:schemeClr>
                </a:solidFill>
              </a:rPr>
              <a:t>因子</a:t>
            </a:r>
            <a:r>
              <a:rPr lang="zh-TW" altLang="en-US" sz="1600" dirty="0" smtClean="0">
                <a:solidFill>
                  <a:schemeClr val="tx1">
                    <a:lumMod val="65000"/>
                    <a:lumOff val="35000"/>
                  </a:schemeClr>
                </a:solidFill>
              </a:rPr>
              <a:t>範圍</a:t>
            </a:r>
            <a:endParaRPr lang="en-US" altLang="zh-TW" sz="1600" dirty="0" smtClean="0">
              <a:solidFill>
                <a:schemeClr val="tx1">
                  <a:lumMod val="65000"/>
                  <a:lumOff val="35000"/>
                </a:schemeClr>
              </a:solidFill>
            </a:endParaRPr>
          </a:p>
          <a:p>
            <a:pPr>
              <a:lnSpc>
                <a:spcPts val="2700"/>
              </a:lnSpc>
            </a:pPr>
            <a:r>
              <a:rPr lang="en-US" altLang="zh-TW" sz="1600" dirty="0">
                <a:solidFill>
                  <a:schemeClr val="tx1">
                    <a:lumMod val="65000"/>
                    <a:lumOff val="35000"/>
                  </a:schemeClr>
                </a:solidFill>
              </a:rPr>
              <a:t>RA form </a:t>
            </a:r>
            <a:r>
              <a:rPr lang="zh-TW" altLang="en-US" sz="1600" dirty="0">
                <a:solidFill>
                  <a:schemeClr val="tx1">
                    <a:lumMod val="65000"/>
                    <a:lumOff val="35000"/>
                  </a:schemeClr>
                </a:solidFill>
              </a:rPr>
              <a:t>風險等級評估不再只有 </a:t>
            </a:r>
            <a:r>
              <a:rPr lang="en-US" altLang="zh-TW" sz="1600" dirty="0">
                <a:solidFill>
                  <a:schemeClr val="tx1">
                    <a:lumMod val="65000"/>
                    <a:lumOff val="35000"/>
                  </a:schemeClr>
                </a:solidFill>
              </a:rPr>
              <a:t>high / </a:t>
            </a:r>
            <a:r>
              <a:rPr lang="en-US" altLang="zh-TW" sz="1600" dirty="0" smtClean="0">
                <a:solidFill>
                  <a:schemeClr val="tx1">
                    <a:lumMod val="65000"/>
                    <a:lumOff val="35000"/>
                  </a:schemeClr>
                </a:solidFill>
              </a:rPr>
              <a:t>low</a:t>
            </a:r>
            <a:endParaRPr lang="zh-TW" altLang="en-US" sz="1600" dirty="0">
              <a:solidFill>
                <a:schemeClr val="tx1">
                  <a:lumMod val="65000"/>
                  <a:lumOff val="35000"/>
                </a:schemeClr>
              </a:solidFill>
            </a:endParaRPr>
          </a:p>
        </p:txBody>
      </p:sp>
      <p:cxnSp>
        <p:nvCxnSpPr>
          <p:cNvPr id="32" name="直線接點 31"/>
          <p:cNvCxnSpPr/>
          <p:nvPr/>
        </p:nvCxnSpPr>
        <p:spPr>
          <a:xfrm>
            <a:off x="2583238" y="409393"/>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7055486" y="409393"/>
            <a:ext cx="0" cy="612000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49382" y="409393"/>
            <a:ext cx="1483098" cy="1131079"/>
          </a:xfrm>
          <a:prstGeom prst="rect">
            <a:avLst/>
          </a:prstGeom>
          <a:noFill/>
        </p:spPr>
        <p:txBody>
          <a:bodyPr wrap="none" rtlCol="0">
            <a:spAutoFit/>
          </a:bodyPr>
          <a:lstStyle/>
          <a:p>
            <a:pPr>
              <a:lnSpc>
                <a:spcPts val="2700"/>
              </a:lnSpc>
            </a:pPr>
            <a:r>
              <a:rPr lang="en-US" altLang="zh-TW" sz="2400" b="1" u="sng" dirty="0" smtClean="0"/>
              <a:t>Solution</a:t>
            </a: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AI </a:t>
            </a:r>
            <a:r>
              <a:rPr lang="zh-TW" altLang="en-US" sz="1600" dirty="0" smtClean="0">
                <a:solidFill>
                  <a:schemeClr val="tx1">
                    <a:lumMod val="65000"/>
                    <a:lumOff val="35000"/>
                  </a:schemeClr>
                </a:solidFill>
              </a:rPr>
              <a:t>模型</a:t>
            </a:r>
            <a:r>
              <a:rPr lang="zh-TW" altLang="en-US" sz="1600" dirty="0">
                <a:solidFill>
                  <a:schemeClr val="tx1">
                    <a:lumMod val="65000"/>
                    <a:lumOff val="35000"/>
                  </a:schemeClr>
                </a:solidFill>
              </a:rPr>
              <a:t>的</a:t>
            </a:r>
            <a:r>
              <a:rPr lang="zh-TW" altLang="en-US" sz="1600" dirty="0" smtClean="0">
                <a:solidFill>
                  <a:schemeClr val="tx1">
                    <a:lumMod val="65000"/>
                    <a:lumOff val="35000"/>
                  </a:schemeClr>
                </a:solidFill>
              </a:rPr>
              <a:t>導入</a:t>
            </a:r>
            <a:endParaRPr lang="zh-TW" altLang="en-US" sz="1600" dirty="0">
              <a:solidFill>
                <a:schemeClr val="tx1">
                  <a:lumMod val="65000"/>
                  <a:lumOff val="35000"/>
                </a:schemeClr>
              </a:solidFill>
            </a:endParaRPr>
          </a:p>
        </p:txBody>
      </p:sp>
      <p:sp>
        <p:nvSpPr>
          <p:cNvPr id="11" name="文字方塊 10"/>
          <p:cNvSpPr txBox="1"/>
          <p:nvPr/>
        </p:nvSpPr>
        <p:spPr>
          <a:xfrm>
            <a:off x="247368" y="2505205"/>
            <a:ext cx="2082621" cy="646331"/>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預測</a:t>
            </a:r>
            <a:r>
              <a:rPr lang="zh-TW" altLang="en-US" sz="1200" b="1" dirty="0"/>
              <a:t>誤差值符合</a:t>
            </a:r>
            <a:r>
              <a:rPr lang="zh-TW" altLang="en-US" sz="1200" b="1" dirty="0" smtClean="0"/>
              <a:t>規則</a:t>
            </a:r>
            <a:endParaRPr lang="en-US" altLang="zh-TW" sz="1200" b="1" dirty="0" smtClean="0"/>
          </a:p>
          <a:p>
            <a:pPr>
              <a:lnSpc>
                <a:spcPct val="150000"/>
              </a:lnSpc>
            </a:pPr>
            <a:r>
              <a:rPr lang="en-US" altLang="zh-TW" sz="1200" b="1" dirty="0" smtClean="0"/>
              <a:t>2.</a:t>
            </a:r>
            <a:r>
              <a:rPr lang="zh-TW" altLang="en-US" sz="1200" b="1" dirty="0" smtClean="0"/>
              <a:t> </a:t>
            </a:r>
            <a:r>
              <a:rPr lang="en-US" altLang="zh-TW" sz="1200" b="1" dirty="0" smtClean="0"/>
              <a:t>NPI </a:t>
            </a:r>
            <a:r>
              <a:rPr lang="zh-TW" altLang="en-US" sz="1200" b="1" dirty="0" smtClean="0"/>
              <a:t>額外生產成本、時間</a:t>
            </a:r>
            <a:endParaRPr lang="en-US" altLang="zh-TW" sz="1600" b="1" dirty="0"/>
          </a:p>
        </p:txBody>
      </p:sp>
      <p:sp>
        <p:nvSpPr>
          <p:cNvPr id="12" name="文字方塊 11"/>
          <p:cNvSpPr txBox="1"/>
          <p:nvPr/>
        </p:nvSpPr>
        <p:spPr>
          <a:xfrm>
            <a:off x="2841577" y="2505205"/>
            <a:ext cx="1479892" cy="369332"/>
          </a:xfrm>
          <a:prstGeom prst="rect">
            <a:avLst/>
          </a:prstGeom>
          <a:noFill/>
        </p:spPr>
        <p:txBody>
          <a:bodyPr wrap="none" rtlCol="0">
            <a:spAutoFit/>
          </a:bodyPr>
          <a:lstStyle/>
          <a:p>
            <a:pPr>
              <a:lnSpc>
                <a:spcPct val="150000"/>
              </a:lnSpc>
            </a:pPr>
            <a:r>
              <a:rPr lang="en-US" altLang="zh-TW" sz="1200" b="1" dirty="0" smtClean="0"/>
              <a:t>1. </a:t>
            </a:r>
            <a:r>
              <a:rPr lang="zh-TW" altLang="en-US" sz="1200" b="1" dirty="0" smtClean="0"/>
              <a:t>選擇 </a:t>
            </a:r>
            <a:r>
              <a:rPr lang="en-US" altLang="zh-TW" sz="1200" b="1" dirty="0" smtClean="0"/>
              <a:t>6</a:t>
            </a:r>
            <a:r>
              <a:rPr lang="zh-TW" altLang="en-US" sz="1200" b="1" dirty="0" smtClean="0"/>
              <a:t> 種演算法</a:t>
            </a:r>
            <a:endParaRPr lang="en-US" altLang="zh-TW" sz="1600" b="1" dirty="0"/>
          </a:p>
        </p:txBody>
      </p:sp>
      <p:graphicFrame>
        <p:nvGraphicFramePr>
          <p:cNvPr id="15" name="表格 14">
            <a:extLst>
              <a:ext uri="{FF2B5EF4-FFF2-40B4-BE49-F238E27FC236}">
                <a16:creationId xmlns:a16="http://schemas.microsoft.com/office/drawing/2014/main" id="{1601D3B0-FFB8-4D6C-9F79-09B9BAC105E8}"/>
              </a:ext>
            </a:extLst>
          </p:cNvPr>
          <p:cNvGraphicFramePr>
            <a:graphicFrameLocks noGrp="1"/>
          </p:cNvGraphicFramePr>
          <p:nvPr>
            <p:extLst>
              <p:ext uri="{D42A27DB-BD31-4B8C-83A1-F6EECF244321}">
                <p14:modId xmlns:p14="http://schemas.microsoft.com/office/powerpoint/2010/main" val="3087325490"/>
              </p:ext>
            </p:extLst>
          </p:nvPr>
        </p:nvGraphicFramePr>
        <p:xfrm>
          <a:off x="4390236" y="1931071"/>
          <a:ext cx="2412000" cy="4556760"/>
        </p:xfrm>
        <a:graphic>
          <a:graphicData uri="http://schemas.openxmlformats.org/drawingml/2006/table">
            <a:tbl>
              <a:tblPr firstRow="1" bandRow="1">
                <a:tableStyleId>{7DF18680-E054-41AD-8BC1-D1AEF772440D}</a:tableStyleId>
              </a:tblPr>
              <a:tblGrid>
                <a:gridCol w="1152000">
                  <a:extLst>
                    <a:ext uri="{9D8B030D-6E8A-4147-A177-3AD203B41FA5}">
                      <a16:colId xmlns:a16="http://schemas.microsoft.com/office/drawing/2014/main" val="3000374690"/>
                    </a:ext>
                  </a:extLst>
                </a:gridCol>
                <a:gridCol w="1260000">
                  <a:extLst>
                    <a:ext uri="{9D8B030D-6E8A-4147-A177-3AD203B41FA5}">
                      <a16:colId xmlns:a16="http://schemas.microsoft.com/office/drawing/2014/main" val="3438725294"/>
                    </a:ext>
                  </a:extLst>
                </a:gridCol>
              </a:tblGrid>
              <a:tr h="180000">
                <a:tc>
                  <a:txBody>
                    <a:bodyPr/>
                    <a:lstStyle/>
                    <a:p>
                      <a:pPr algn="l"/>
                      <a:r>
                        <a:rPr lang="en-US" altLang="zh-TW" sz="700" b="0" dirty="0">
                          <a:latin typeface="+mn-lt"/>
                          <a:ea typeface="微軟正黑體" panose="020B0604030504040204" pitchFamily="34" charset="-120"/>
                        </a:rPr>
                        <a:t>Process </a:t>
                      </a:r>
                      <a:r>
                        <a:rPr lang="en-US" altLang="zh-TW" sz="700" b="0" dirty="0" smtClean="0">
                          <a:latin typeface="+mn-lt"/>
                          <a:ea typeface="微軟正黑體" panose="020B0604030504040204" pitchFamily="34" charset="-120"/>
                        </a:rPr>
                        <a:t>Parameters</a:t>
                      </a:r>
                      <a:endParaRPr lang="zh-TW" altLang="en-US" sz="700" b="0" dirty="0">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700" b="0"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3266490947"/>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BM reflow</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970235"/>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HS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66105"/>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a:t>
                      </a:r>
                      <a:r>
                        <a:rPr lang="en-US" altLang="zh-TW" sz="700" b="0" dirty="0" smtClean="0">
                          <a:solidFill>
                            <a:schemeClr val="tx1">
                              <a:lumMod val="85000"/>
                              <a:lumOff val="15000"/>
                            </a:schemeClr>
                          </a:solidFill>
                          <a:latin typeface="+mn-lt"/>
                          <a:ea typeface="微軟正黑體" panose="020B0604030504040204" pitchFamily="34" charset="-120"/>
                        </a:rPr>
                        <a:t>cure(Y/N)</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4436768"/>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溫度</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5688429"/>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Snap cure Force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700" b="0" dirty="0" smtClean="0">
                          <a:solidFill>
                            <a:schemeClr val="tx1">
                              <a:lumMod val="85000"/>
                              <a:lumOff val="15000"/>
                            </a:schemeClr>
                          </a:solidFill>
                          <a:latin typeface="微軟正黑體" panose="020B0604030504040204" pitchFamily="34" charset="-120"/>
                          <a:ea typeface="微軟正黑體" panose="020B0604030504040204" pitchFamily="34" charset="-120"/>
                        </a:rPr>
                        <a:t>力量</a:t>
                      </a:r>
                      <a:endPar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1136464"/>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UF cure Temp.</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873438"/>
                  </a:ext>
                </a:extLst>
              </a:tr>
              <a:tr h="180000">
                <a:tc>
                  <a:txBody>
                    <a:bodyPr/>
                    <a:lstStyle/>
                    <a:p>
                      <a:pPr marL="0" algn="l" defTabSz="914400" rtl="0" eaLnBrk="1" latinLnBrk="0" hangingPunct="1"/>
                      <a:r>
                        <a:rPr lang="en-US" altLang="zh-TW" sz="700" b="0" kern="1200" dirty="0">
                          <a:solidFill>
                            <a:schemeClr val="lt1"/>
                          </a:solidFill>
                          <a:latin typeface="+mn-lt"/>
                          <a:ea typeface="微軟正黑體" panose="020B0604030504040204" pitchFamily="34" charset="-120"/>
                          <a:cs typeface="Microsoft New Tai Lue" panose="020B0502040204020203" pitchFamily="34" charset="0"/>
                        </a:rPr>
                        <a:t>Structure </a:t>
                      </a:r>
                      <a:r>
                        <a:rPr lang="en-US" altLang="zh-TW" sz="700" b="0" kern="1200" dirty="0" smtClean="0">
                          <a:solidFill>
                            <a:schemeClr val="lt1"/>
                          </a:solidFill>
                          <a:latin typeface="+mn-lt"/>
                          <a:ea typeface="微軟正黑體" panose="020B0604030504040204" pitchFamily="34" charset="-120"/>
                          <a:cs typeface="Microsoft New Tai Lue" panose="020B0502040204020203" pitchFamily="34" charset="0"/>
                        </a:rPr>
                        <a:t>Factor</a:t>
                      </a:r>
                      <a:endParaRPr lang="zh-TW" altLang="en-US" sz="700" b="0" kern="1200" dirty="0">
                        <a:solidFill>
                          <a:schemeClr val="lt1"/>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algn="l" defTabSz="914400" rtl="0" eaLnBrk="1" latinLnBrk="0" hangingPunct="1"/>
                      <a:r>
                        <a:rPr lang="zh-TW" altLang="en-US" sz="700" b="0"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9525"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29760178"/>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Die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size(X</a:t>
                      </a: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Y)</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9077702"/>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kern="120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Die thickness</a:t>
                      </a:r>
                      <a:endParaRPr lang="zh-TW" altLang="en-US" sz="700" b="0" kern="120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7699521"/>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HS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7824250"/>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HS ring foot width</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304847"/>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PKG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size(X</a:t>
                      </a:r>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 </a:t>
                      </a:r>
                      <a:r>
                        <a:rPr lang="en-US" altLang="zh-TW" sz="700" b="0" dirty="0" smtClean="0">
                          <a:solidFill>
                            <a:schemeClr val="tx1">
                              <a:lumMod val="85000"/>
                              <a:lumOff val="15000"/>
                            </a:schemeClr>
                          </a:solidFill>
                          <a:latin typeface="+mn-lt"/>
                          <a:ea typeface="微軟正黑體" panose="020B0604030504040204" pitchFamily="34" charset="-120"/>
                          <a:cs typeface="Microsoft New Tai Lue" panose="020B0502040204020203" pitchFamily="34" charset="0"/>
                        </a:rPr>
                        <a:t>Y)</a:t>
                      </a:r>
                      <a:endPar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3109016"/>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PKG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5627763"/>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0267620"/>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layers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0290332"/>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core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2964072"/>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rPr>
                        <a:t>SBS Cu thickness</a:t>
                      </a:r>
                      <a:endParaRPr lang="zh-TW" altLang="en-US" sz="700" b="0" dirty="0">
                        <a:solidFill>
                          <a:schemeClr val="tx1">
                            <a:lumMod val="85000"/>
                            <a:lumOff val="15000"/>
                          </a:schemeClr>
                        </a:solidFill>
                        <a:latin typeface="+mn-lt"/>
                        <a:ea typeface="微軟正黑體" panose="020B0604030504040204" pitchFamily="34" charset="-120"/>
                        <a:cs typeface="Microsoft New Tai Lue" panose="020B0502040204020203" pitchFamily="34" charset="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7413649"/>
                  </a:ext>
                </a:extLst>
              </a:tr>
              <a:tr h="180000">
                <a:tc>
                  <a:txBody>
                    <a:bodyPr/>
                    <a:lstStyle/>
                    <a:p>
                      <a:pPr algn="l"/>
                      <a:r>
                        <a:rPr lang="en-US" altLang="zh-TW" sz="700" b="0" dirty="0">
                          <a:solidFill>
                            <a:schemeClr val="bg1"/>
                          </a:solidFill>
                          <a:latin typeface="+mn-lt"/>
                          <a:ea typeface="微軟正黑體" panose="020B0604030504040204" pitchFamily="34" charset="-120"/>
                        </a:rPr>
                        <a:t>Material </a:t>
                      </a:r>
                      <a:r>
                        <a:rPr lang="en-US" altLang="zh-TW" sz="700" b="0" dirty="0" smtClean="0">
                          <a:solidFill>
                            <a:schemeClr val="bg1"/>
                          </a:solidFill>
                          <a:latin typeface="+mn-lt"/>
                          <a:ea typeface="微軟正黑體" panose="020B0604030504040204" pitchFamily="34" charset="-120"/>
                        </a:rPr>
                        <a:t>Factor</a:t>
                      </a:r>
                      <a:endParaRPr lang="zh-TW" altLang="en-US" sz="700" b="0" dirty="0">
                        <a:solidFill>
                          <a:schemeClr val="bg1"/>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700" b="0"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lnL w="9525"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147200529"/>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Adhesive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0039670"/>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HS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7914915"/>
                  </a:ext>
                </a:extLst>
              </a:tr>
              <a:tr h="180000">
                <a:tc>
                  <a:txBody>
                    <a:bodyPr/>
                    <a:lstStyle/>
                    <a:p>
                      <a:r>
                        <a:rPr lang="en-US" altLang="zh-TW" sz="700" b="0" dirty="0">
                          <a:solidFill>
                            <a:schemeClr val="tx1">
                              <a:lumMod val="85000"/>
                              <a:lumOff val="15000"/>
                            </a:schemeClr>
                          </a:solidFill>
                          <a:latin typeface="+mn-lt"/>
                          <a:ea typeface="微軟正黑體" panose="020B0604030504040204" pitchFamily="34" charset="-120"/>
                        </a:rPr>
                        <a:t>SBS core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535501"/>
                  </a:ext>
                </a:extLst>
              </a:tr>
              <a:tr h="1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700" b="0" dirty="0">
                          <a:solidFill>
                            <a:schemeClr val="tx1">
                              <a:lumMod val="85000"/>
                              <a:lumOff val="15000"/>
                            </a:schemeClr>
                          </a:solidFill>
                          <a:latin typeface="+mn-lt"/>
                          <a:ea typeface="微軟正黑體" panose="020B0604030504040204" pitchFamily="34" charset="-120"/>
                        </a:rPr>
                        <a:t>UF type</a:t>
                      </a:r>
                      <a:endParaRPr lang="zh-TW" altLang="en-US" sz="700" b="0" dirty="0">
                        <a:solidFill>
                          <a:schemeClr val="tx1">
                            <a:lumMod val="85000"/>
                            <a:lumOff val="15000"/>
                          </a:schemeClr>
                        </a:solidFill>
                        <a:latin typeface="+mn-lt"/>
                        <a:ea typeface="微軟正黑體" panose="020B0604030504040204" pitchFamily="34" charset="-120"/>
                      </a:endParaRP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7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7430107"/>
                  </a:ext>
                </a:extLst>
              </a:tr>
            </a:tbl>
          </a:graphicData>
        </a:graphic>
      </p:graphicFrame>
      <p:sp>
        <p:nvSpPr>
          <p:cNvPr id="2" name="矩形 1"/>
          <p:cNvSpPr/>
          <p:nvPr/>
        </p:nvSpPr>
        <p:spPr>
          <a:xfrm>
            <a:off x="7860153" y="3968062"/>
            <a:ext cx="2285333" cy="830997"/>
          </a:xfrm>
          <a:prstGeom prst="rect">
            <a:avLst/>
          </a:prstGeom>
          <a:solidFill>
            <a:schemeClr val="bg1"/>
          </a:solidFill>
          <a:ln w="19050">
            <a:solidFill>
              <a:schemeClr val="accent5">
                <a:lumMod val="75000"/>
              </a:schemeClr>
            </a:solidFill>
          </a:ln>
        </p:spPr>
        <p:txBody>
          <a:bodyPr wrap="square">
            <a:spAutoFit/>
          </a:bodyPr>
          <a:lstStyle/>
          <a:p>
            <a:r>
              <a:rPr lang="en-US" altLang="zh-TW" sz="1600" dirty="0">
                <a:latin typeface="Times New Roman" panose="02020603050405020304" pitchFamily="18" charset="0"/>
                <a:ea typeface="標楷體" panose="03000509000000000000" pitchFamily="65" charset="-120"/>
              </a:rPr>
              <a:t>Change Level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a:t>
            </a:r>
            <a:r>
              <a:rPr lang="en-US" altLang="zh-TW" sz="1600" dirty="0" smtClean="0">
                <a:latin typeface="Times New Roman" panose="02020603050405020304" pitchFamily="18" charset="0"/>
                <a:ea typeface="標楷體" panose="03000509000000000000" pitchFamily="65" charset="-120"/>
              </a:rPr>
              <a:t>CLASS4</a:t>
            </a:r>
            <a:endParaRPr lang="en-US" altLang="zh-TW" sz="1600" dirty="0">
              <a:latin typeface="Times New Roman" panose="02020603050405020304" pitchFamily="18" charset="0"/>
              <a:ea typeface="標楷體" panose="03000509000000000000" pitchFamily="65" charset="-120"/>
            </a:endParaRPr>
          </a:p>
          <a:p>
            <a:r>
              <a:rPr lang="zh-TW" altLang="en-US" sz="1600" dirty="0">
                <a:latin typeface="Times New Roman" panose="02020603050405020304" pitchFamily="18" charset="0"/>
                <a:ea typeface="標楷體" panose="03000509000000000000" pitchFamily="65" charset="-120"/>
              </a:rPr>
              <a:t>版本註解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參數修改</a:t>
            </a:r>
            <a:endParaRPr lang="en-US" altLang="zh-TW" sz="1600" dirty="0">
              <a:latin typeface="Times New Roman" panose="02020603050405020304" pitchFamily="18" charset="0"/>
              <a:ea typeface="標楷體" panose="03000509000000000000" pitchFamily="65" charset="-120"/>
            </a:endParaRPr>
          </a:p>
          <a:p>
            <a:r>
              <a:rPr lang="zh-TW" altLang="en-US" sz="1600" dirty="0">
                <a:latin typeface="Times New Roman" panose="02020603050405020304" pitchFamily="18" charset="0"/>
                <a:ea typeface="標楷體" panose="03000509000000000000" pitchFamily="65" charset="-120"/>
              </a:rPr>
              <a:t>產品群組 </a:t>
            </a:r>
            <a:r>
              <a:rPr lang="en-US" altLang="zh-TW" sz="1600" dirty="0" smtClean="0">
                <a:latin typeface="Times New Roman" panose="02020603050405020304" pitchFamily="18" charset="0"/>
                <a:ea typeface="標楷體" panose="03000509000000000000" pitchFamily="65" charset="-120"/>
              </a:rPr>
              <a:t>:</a:t>
            </a:r>
            <a:r>
              <a:rPr lang="zh-TW" altLang="en-US" sz="1600" dirty="0" smtClean="0">
                <a:latin typeface="Times New Roman" panose="02020603050405020304" pitchFamily="18" charset="0"/>
                <a:ea typeface="標楷體" panose="03000509000000000000" pitchFamily="65" charset="-120"/>
              </a:rPr>
              <a:t> </a:t>
            </a:r>
            <a:r>
              <a:rPr lang="en-US" altLang="zh-TW" sz="1600" dirty="0" smtClean="0">
                <a:latin typeface="Times New Roman" panose="02020603050405020304" pitchFamily="18" charset="0"/>
                <a:ea typeface="標楷體" panose="03000509000000000000" pitchFamily="65" charset="-120"/>
              </a:rPr>
              <a:t>BF10-1000</a:t>
            </a:r>
            <a:endParaRPr lang="en-US" altLang="zh-TW" sz="1600" dirty="0">
              <a:latin typeface="Times New Roman" panose="02020603050405020304" pitchFamily="18" charset="0"/>
              <a:ea typeface="標楷體" panose="03000509000000000000" pitchFamily="65" charset="-120"/>
            </a:endParaRPr>
          </a:p>
        </p:txBody>
      </p:sp>
    </p:spTree>
    <p:extLst>
      <p:ext uri="{BB962C8B-B14F-4D97-AF65-F5344CB8AC3E}">
        <p14:creationId xmlns:p14="http://schemas.microsoft.com/office/powerpoint/2010/main" val="2538427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3B51F6-F85A-4C41-869A-63B8BDEFD4AE}"/>
              </a:ext>
            </a:extLst>
          </p:cNvPr>
          <p:cNvSpPr>
            <a:spLocks noGrp="1"/>
          </p:cNvSpPr>
          <p:nvPr>
            <p:ph type="title"/>
          </p:nvPr>
        </p:nvSpPr>
        <p:spPr/>
        <p:txBody>
          <a:bodyPr/>
          <a:lstStyle/>
          <a:p>
            <a:r>
              <a:rPr lang="en-US" altLang="zh-TW" dirty="0"/>
              <a:t>Page7 - </a:t>
            </a:r>
            <a:r>
              <a:rPr lang="zh-TW" altLang="en-US" dirty="0"/>
              <a:t>問題準備</a:t>
            </a:r>
          </a:p>
        </p:txBody>
      </p:sp>
      <p:sp>
        <p:nvSpPr>
          <p:cNvPr id="3" name="文字版面配置區 2">
            <a:extLst>
              <a:ext uri="{FF2B5EF4-FFF2-40B4-BE49-F238E27FC236}">
                <a16:creationId xmlns:a16="http://schemas.microsoft.com/office/drawing/2014/main" id="{87ECCA9F-8BE9-4D8A-8DAF-7649FC4DAD16}"/>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5BD7C833-9813-4091-8CDE-2C83010BC046}"/>
              </a:ext>
            </a:extLst>
          </p:cNvPr>
          <p:cNvSpPr>
            <a:spLocks noGrp="1"/>
          </p:cNvSpPr>
          <p:nvPr>
            <p:ph type="body" sz="quarter" idx="16"/>
          </p:nvPr>
        </p:nvSpPr>
        <p:spPr/>
        <p:txBody>
          <a:bodyPr/>
          <a:lstStyle/>
          <a:p>
            <a:endParaRPr lang="zh-TW" altLang="en-US"/>
          </a:p>
        </p:txBody>
      </p:sp>
      <p:sp>
        <p:nvSpPr>
          <p:cNvPr id="5" name="文字版面配置區 4">
            <a:extLst>
              <a:ext uri="{FF2B5EF4-FFF2-40B4-BE49-F238E27FC236}">
                <a16:creationId xmlns:a16="http://schemas.microsoft.com/office/drawing/2014/main" id="{D30E9EBF-CB61-455A-8C94-3BB2441DF315}"/>
              </a:ext>
            </a:extLst>
          </p:cNvPr>
          <p:cNvSpPr>
            <a:spLocks noGrp="1"/>
          </p:cNvSpPr>
          <p:nvPr>
            <p:ph type="body" sz="quarter" idx="17"/>
          </p:nvPr>
        </p:nvSpPr>
        <p:spPr>
          <a:xfrm>
            <a:off x="2599048" y="1556793"/>
            <a:ext cx="7908531" cy="504775"/>
          </a:xfrm>
        </p:spPr>
        <p:txBody>
          <a:bodyPr>
            <a:normAutofit fontScale="92500"/>
          </a:bodyPr>
          <a:lstStyle/>
          <a:p>
            <a:r>
              <a:rPr lang="zh-TW" altLang="en-US" dirty="0"/>
              <a:t>相關係數的 </a:t>
            </a:r>
            <a:r>
              <a:rPr lang="en-US" altLang="zh-TW" dirty="0"/>
              <a:t>Top</a:t>
            </a:r>
            <a:r>
              <a:rPr lang="zh-TW" altLang="en-US" dirty="0"/>
              <a:t> </a:t>
            </a:r>
            <a:r>
              <a:rPr lang="en-US" altLang="zh-TW" dirty="0"/>
              <a:t>2</a:t>
            </a:r>
            <a:r>
              <a:rPr lang="zh-TW" altLang="en-US" dirty="0"/>
              <a:t> </a:t>
            </a:r>
            <a:r>
              <a:rPr lang="en-US" altLang="zh-TW" dirty="0"/>
              <a:t>&amp;</a:t>
            </a:r>
            <a:r>
              <a:rPr lang="zh-TW" altLang="en-US" dirty="0"/>
              <a:t> </a:t>
            </a:r>
            <a:r>
              <a:rPr lang="en-US" altLang="zh-TW" dirty="0"/>
              <a:t>Top</a:t>
            </a:r>
            <a:r>
              <a:rPr lang="zh-TW" altLang="en-US" dirty="0"/>
              <a:t> </a:t>
            </a:r>
            <a:r>
              <a:rPr lang="en-US" altLang="zh-TW" dirty="0"/>
              <a:t>3</a:t>
            </a:r>
            <a:r>
              <a:rPr lang="zh-TW" altLang="en-US" dirty="0"/>
              <a:t> 數值也很高為何不作資料前處理 </a:t>
            </a:r>
            <a:r>
              <a:rPr lang="en-US" altLang="zh-TW" dirty="0"/>
              <a:t>?</a:t>
            </a:r>
          </a:p>
        </p:txBody>
      </p:sp>
      <p:sp>
        <p:nvSpPr>
          <p:cNvPr id="6" name="文字版面配置區 5">
            <a:extLst>
              <a:ext uri="{FF2B5EF4-FFF2-40B4-BE49-F238E27FC236}">
                <a16:creationId xmlns:a16="http://schemas.microsoft.com/office/drawing/2014/main" id="{333F6516-C5CE-4B35-BF74-4BD715633FB3}"/>
              </a:ext>
            </a:extLst>
          </p:cNvPr>
          <p:cNvSpPr>
            <a:spLocks noGrp="1"/>
          </p:cNvSpPr>
          <p:nvPr>
            <p:ph type="body" sz="quarter" idx="18"/>
          </p:nvPr>
        </p:nvSpPr>
        <p:spPr/>
        <p:txBody>
          <a:bodyPr/>
          <a:lstStyle/>
          <a:p>
            <a:endParaRPr lang="zh-TW" altLang="en-US"/>
          </a:p>
        </p:txBody>
      </p:sp>
    </p:spTree>
    <p:extLst>
      <p:ext uri="{BB962C8B-B14F-4D97-AF65-F5344CB8AC3E}">
        <p14:creationId xmlns:p14="http://schemas.microsoft.com/office/powerpoint/2010/main" val="4184286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74786-A9A6-4DF2-9C49-D198D4A3A88A}"/>
              </a:ext>
            </a:extLst>
          </p:cNvPr>
          <p:cNvSpPr>
            <a:spLocks noGrp="1"/>
          </p:cNvSpPr>
          <p:nvPr>
            <p:ph type="title"/>
          </p:nvPr>
        </p:nvSpPr>
        <p:spPr/>
        <p:txBody>
          <a:bodyPr/>
          <a:lstStyle/>
          <a:p>
            <a:r>
              <a:rPr lang="en-US" altLang="zh-TW" dirty="0"/>
              <a:t>Page8 - </a:t>
            </a:r>
            <a:r>
              <a:rPr lang="zh-TW" altLang="en-US" dirty="0"/>
              <a:t>問題準備</a:t>
            </a:r>
          </a:p>
        </p:txBody>
      </p:sp>
      <p:sp>
        <p:nvSpPr>
          <p:cNvPr id="3" name="文字版面配置區 2">
            <a:extLst>
              <a:ext uri="{FF2B5EF4-FFF2-40B4-BE49-F238E27FC236}">
                <a16:creationId xmlns:a16="http://schemas.microsoft.com/office/drawing/2014/main" id="{070CBE4E-2941-48F1-82D3-EEE419D63218}"/>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955A52A5-5B3C-48FB-954E-5DB78220EE51}"/>
              </a:ext>
            </a:extLst>
          </p:cNvPr>
          <p:cNvSpPr>
            <a:spLocks noGrp="1"/>
          </p:cNvSpPr>
          <p:nvPr>
            <p:ph type="body" sz="quarter" idx="16"/>
          </p:nvPr>
        </p:nvSpPr>
        <p:spPr>
          <a:xfrm>
            <a:off x="2209800" y="5074625"/>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61E36DA4-D5D3-43D7-83DB-2013BC2411A1}"/>
              </a:ext>
            </a:extLst>
          </p:cNvPr>
          <p:cNvSpPr>
            <a:spLocks noGrp="1"/>
          </p:cNvSpPr>
          <p:nvPr>
            <p:ph type="body" sz="quarter" idx="17"/>
          </p:nvPr>
        </p:nvSpPr>
        <p:spPr/>
        <p:txBody>
          <a:bodyPr/>
          <a:lstStyle/>
          <a:p>
            <a:r>
              <a:rPr lang="zh-TW" altLang="en-US" dirty="0"/>
              <a:t>該筆離群值的影響原因是什麼 </a:t>
            </a:r>
            <a:r>
              <a:rPr lang="en-US" altLang="zh-TW" dirty="0"/>
              <a:t>?</a:t>
            </a:r>
            <a:r>
              <a:rPr lang="zh-TW" altLang="en-US" dirty="0"/>
              <a:t> </a:t>
            </a:r>
            <a:endParaRPr lang="en-US" altLang="zh-TW" dirty="0"/>
          </a:p>
        </p:txBody>
      </p:sp>
      <p:sp>
        <p:nvSpPr>
          <p:cNvPr id="6" name="文字版面配置區 5">
            <a:extLst>
              <a:ext uri="{FF2B5EF4-FFF2-40B4-BE49-F238E27FC236}">
                <a16:creationId xmlns:a16="http://schemas.microsoft.com/office/drawing/2014/main" id="{B6B25E00-F5EA-4557-A8E7-1FB5AEFC9608}"/>
              </a:ext>
            </a:extLst>
          </p:cNvPr>
          <p:cNvSpPr>
            <a:spLocks noGrp="1"/>
          </p:cNvSpPr>
          <p:nvPr>
            <p:ph type="body" sz="quarter" idx="18"/>
          </p:nvPr>
        </p:nvSpPr>
        <p:spPr>
          <a:xfrm>
            <a:off x="2599049" y="3704182"/>
            <a:ext cx="8737818" cy="1003285"/>
          </a:xfrm>
        </p:spPr>
        <p:txBody>
          <a:bodyPr>
            <a:normAutofit/>
          </a:bodyPr>
          <a:lstStyle/>
          <a:p>
            <a:r>
              <a:rPr lang="zh-TW" altLang="en-US" dirty="0"/>
              <a:t>因為該筆產品為長方形，而我們蒐集長方形筆數較少</a:t>
            </a:r>
            <a:endParaRPr lang="en-US" altLang="zh-TW" dirty="0"/>
          </a:p>
          <a:p>
            <a:r>
              <a:rPr lang="zh-TW" altLang="en-US" dirty="0"/>
              <a:t>，所以才有離群值的發生。</a:t>
            </a:r>
          </a:p>
        </p:txBody>
      </p:sp>
    </p:spTree>
    <p:extLst>
      <p:ext uri="{BB962C8B-B14F-4D97-AF65-F5344CB8AC3E}">
        <p14:creationId xmlns:p14="http://schemas.microsoft.com/office/powerpoint/2010/main" val="37291369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74786-A9A6-4DF2-9C49-D198D4A3A88A}"/>
              </a:ext>
            </a:extLst>
          </p:cNvPr>
          <p:cNvSpPr>
            <a:spLocks noGrp="1"/>
          </p:cNvSpPr>
          <p:nvPr>
            <p:ph type="title"/>
          </p:nvPr>
        </p:nvSpPr>
        <p:spPr/>
        <p:txBody>
          <a:bodyPr/>
          <a:lstStyle/>
          <a:p>
            <a:r>
              <a:rPr lang="en-US" altLang="zh-TW" dirty="0"/>
              <a:t>Page10 - </a:t>
            </a:r>
            <a:r>
              <a:rPr lang="zh-TW" altLang="en-US" dirty="0"/>
              <a:t>問題準備</a:t>
            </a:r>
          </a:p>
        </p:txBody>
      </p:sp>
      <p:sp>
        <p:nvSpPr>
          <p:cNvPr id="3" name="文字版面配置區 2">
            <a:extLst>
              <a:ext uri="{FF2B5EF4-FFF2-40B4-BE49-F238E27FC236}">
                <a16:creationId xmlns:a16="http://schemas.microsoft.com/office/drawing/2014/main" id="{070CBE4E-2941-48F1-82D3-EEE419D63218}"/>
              </a:ext>
            </a:extLst>
          </p:cNvPr>
          <p:cNvSpPr>
            <a:spLocks noGrp="1"/>
          </p:cNvSpPr>
          <p:nvPr>
            <p:ph type="body" sz="quarter" idx="15"/>
          </p:nvPr>
        </p:nvSpPr>
        <p:spPr/>
        <p:txBody>
          <a:bodyPr/>
          <a:lstStyle/>
          <a:p>
            <a:endParaRPr lang="zh-TW" altLang="en-US"/>
          </a:p>
        </p:txBody>
      </p:sp>
      <p:sp>
        <p:nvSpPr>
          <p:cNvPr id="4" name="文字版面配置區 3">
            <a:extLst>
              <a:ext uri="{FF2B5EF4-FFF2-40B4-BE49-F238E27FC236}">
                <a16:creationId xmlns:a16="http://schemas.microsoft.com/office/drawing/2014/main" id="{955A52A5-5B3C-48FB-954E-5DB78220EE51}"/>
              </a:ext>
            </a:extLst>
          </p:cNvPr>
          <p:cNvSpPr>
            <a:spLocks noGrp="1"/>
          </p:cNvSpPr>
          <p:nvPr>
            <p:ph type="body" sz="quarter" idx="16"/>
          </p:nvPr>
        </p:nvSpPr>
        <p:spPr>
          <a:xfrm>
            <a:off x="2209800" y="5074625"/>
            <a:ext cx="5040560" cy="504775"/>
          </a:xfrm>
        </p:spPr>
        <p:txBody>
          <a:bodyPr/>
          <a:lstStyle/>
          <a:p>
            <a:endParaRPr lang="zh-TW" altLang="en-US" dirty="0"/>
          </a:p>
        </p:txBody>
      </p:sp>
      <p:sp>
        <p:nvSpPr>
          <p:cNvPr id="5" name="文字版面配置區 4">
            <a:extLst>
              <a:ext uri="{FF2B5EF4-FFF2-40B4-BE49-F238E27FC236}">
                <a16:creationId xmlns:a16="http://schemas.microsoft.com/office/drawing/2014/main" id="{61E36DA4-D5D3-43D7-83DB-2013BC2411A1}"/>
              </a:ext>
            </a:extLst>
          </p:cNvPr>
          <p:cNvSpPr>
            <a:spLocks noGrp="1"/>
          </p:cNvSpPr>
          <p:nvPr>
            <p:ph type="body" sz="quarter" idx="17"/>
          </p:nvPr>
        </p:nvSpPr>
        <p:spPr>
          <a:xfrm>
            <a:off x="2599049" y="1556793"/>
            <a:ext cx="8466884" cy="504775"/>
          </a:xfrm>
        </p:spPr>
        <p:txBody>
          <a:bodyPr>
            <a:normAutofit/>
          </a:bodyPr>
          <a:lstStyle/>
          <a:p>
            <a:r>
              <a:rPr lang="zh-TW" altLang="en-US"/>
              <a:t>做完專案後對產品來說應該調整甚麼參數以達到降低 </a:t>
            </a:r>
            <a:r>
              <a:rPr lang="en-US" altLang="zh-TW" dirty="0"/>
              <a:t>CPL?</a:t>
            </a:r>
            <a:r>
              <a:rPr lang="zh-TW" altLang="en-US" dirty="0"/>
              <a:t> </a:t>
            </a:r>
            <a:endParaRPr lang="en-US" altLang="zh-TW" dirty="0"/>
          </a:p>
        </p:txBody>
      </p:sp>
      <p:sp>
        <p:nvSpPr>
          <p:cNvPr id="6" name="文字版面配置區 5">
            <a:extLst>
              <a:ext uri="{FF2B5EF4-FFF2-40B4-BE49-F238E27FC236}">
                <a16:creationId xmlns:a16="http://schemas.microsoft.com/office/drawing/2014/main" id="{B6B25E00-F5EA-4557-A8E7-1FB5AEFC9608}"/>
              </a:ext>
            </a:extLst>
          </p:cNvPr>
          <p:cNvSpPr>
            <a:spLocks noGrp="1"/>
          </p:cNvSpPr>
          <p:nvPr>
            <p:ph type="body" sz="quarter" idx="18"/>
          </p:nvPr>
        </p:nvSpPr>
        <p:spPr>
          <a:xfrm>
            <a:off x="2599049" y="3704182"/>
            <a:ext cx="8737818" cy="1003285"/>
          </a:xfrm>
        </p:spPr>
        <p:txBody>
          <a:bodyPr>
            <a:normAutofit lnSpcReduction="10000"/>
          </a:bodyPr>
          <a:lstStyle/>
          <a:p>
            <a:r>
              <a:rPr lang="zh-TW" altLang="en-US" dirty="0"/>
              <a:t>專案目的主要是提前預測產品在各項參數的設定後，所得的 </a:t>
            </a:r>
            <a:r>
              <a:rPr lang="en-US" altLang="zh-TW" dirty="0"/>
              <a:t>“</a:t>
            </a:r>
            <a:r>
              <a:rPr lang="zh-TW" altLang="en-US" dirty="0"/>
              <a:t>預估 </a:t>
            </a:r>
            <a:r>
              <a:rPr lang="en-US" altLang="zh-TW" dirty="0"/>
              <a:t>CPL</a:t>
            </a:r>
            <a:r>
              <a:rPr lang="zh-TW" altLang="en-US" dirty="0"/>
              <a:t> 值</a:t>
            </a:r>
            <a:r>
              <a:rPr lang="en-US" altLang="zh-TW" dirty="0"/>
              <a:t>”</a:t>
            </a:r>
            <a:r>
              <a:rPr lang="zh-TW" altLang="en-US" dirty="0"/>
              <a:t>，而我們希望工程師能透過這套模型去預測，來提前評估產品的成本。</a:t>
            </a:r>
          </a:p>
        </p:txBody>
      </p:sp>
    </p:spTree>
    <p:extLst>
      <p:ext uri="{BB962C8B-B14F-4D97-AF65-F5344CB8AC3E}">
        <p14:creationId xmlns:p14="http://schemas.microsoft.com/office/powerpoint/2010/main" val="3477582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9695283" cy="456920"/>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dirty="0">
                <a:latin typeface="微軟正黑體" panose="020B0604030504040204" pitchFamily="34" charset="-120"/>
                <a:ea typeface="微軟正黑體" panose="020B0604030504040204" pitchFamily="34" charset="-120"/>
              </a:rPr>
              <a:t>CPL</a:t>
            </a:r>
            <a:r>
              <a:rPr lang="zh-TW" altLang="en-US" b="1" dirty="0">
                <a:latin typeface="微軟正黑體" panose="020B0604030504040204" pitchFamily="34" charset="-120"/>
                <a:ea typeface="微軟正黑體" panose="020B0604030504040204" pitchFamily="34" charset="-120"/>
              </a:rPr>
              <a:t> 值過低或過高的資料，以降低誤差影響。 </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去除整體 </a:t>
            </a:r>
            <a:r>
              <a:rPr lang="en-US" altLang="zh-TW" b="1" dirty="0">
                <a:latin typeface="微軟正黑體" panose="020B0604030504040204" pitchFamily="34" charset="-120"/>
                <a:ea typeface="微軟正黑體" panose="020B0604030504040204" pitchFamily="34" charset="-120"/>
              </a:rPr>
              <a:t>CPL</a:t>
            </a:r>
            <a:r>
              <a:rPr lang="zh-TW" altLang="en-US" b="1" dirty="0">
                <a:latin typeface="微軟正黑體" panose="020B0604030504040204" pitchFamily="34" charset="-120"/>
                <a:ea typeface="微軟正黑體" panose="020B0604030504040204" pitchFamily="34" charset="-120"/>
              </a:rPr>
              <a:t> 資料比例前後之</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2.5%</a:t>
            </a:r>
            <a:r>
              <a:rPr lang="en-US" altLang="zh-TW"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p:txBody>
      </p:sp>
      <p:graphicFrame>
        <p:nvGraphicFramePr>
          <p:cNvPr id="8" name="圖表 7">
            <a:extLst>
              <a:ext uri="{FF2B5EF4-FFF2-40B4-BE49-F238E27FC236}">
                <a16:creationId xmlns:a16="http://schemas.microsoft.com/office/drawing/2014/main" id="{D7A68E6D-9B21-4239-92EB-293F5DDA96C0}"/>
              </a:ext>
            </a:extLst>
          </p:cNvPr>
          <p:cNvGraphicFramePr>
            <a:graphicFrameLocks/>
          </p:cNvGraphicFramePr>
          <p:nvPr/>
        </p:nvGraphicFramePr>
        <p:xfrm>
          <a:off x="616230" y="1542620"/>
          <a:ext cx="5374941" cy="2683066"/>
        </p:xfrm>
        <a:graphic>
          <a:graphicData uri="http://schemas.openxmlformats.org/drawingml/2006/chart">
            <c:chart xmlns:c="http://schemas.openxmlformats.org/drawingml/2006/chart" xmlns:r="http://schemas.openxmlformats.org/officeDocument/2006/relationships" r:id="rId2"/>
          </a:graphicData>
        </a:graphic>
      </p:graphicFrame>
      <p:sp>
        <p:nvSpPr>
          <p:cNvPr id="2" name="箭號: 向右 1">
            <a:extLst>
              <a:ext uri="{FF2B5EF4-FFF2-40B4-BE49-F238E27FC236}">
                <a16:creationId xmlns:a16="http://schemas.microsoft.com/office/drawing/2014/main" id="{68C8C856-CEC2-4DF3-859A-6F245C468CDA}"/>
              </a:ext>
            </a:extLst>
          </p:cNvPr>
          <p:cNvSpPr/>
          <p:nvPr/>
        </p:nvSpPr>
        <p:spPr>
          <a:xfrm>
            <a:off x="5892800" y="3730820"/>
            <a:ext cx="533400" cy="101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432FBFF-56E8-4D57-842A-AB396AC93760}"/>
              </a:ext>
            </a:extLst>
          </p:cNvPr>
          <p:cNvSpPr txBox="1"/>
          <p:nvPr/>
        </p:nvSpPr>
        <p:spPr>
          <a:xfrm>
            <a:off x="6531029" y="3612343"/>
            <a:ext cx="3262432"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篩選後之 </a:t>
            </a:r>
            <a:r>
              <a:rPr lang="en-US" altLang="zh-TW" sz="1600" b="1" dirty="0">
                <a:latin typeface="微軟正黑體" panose="020B0604030504040204" pitchFamily="34" charset="-120"/>
                <a:ea typeface="微軟正黑體" panose="020B0604030504040204" pitchFamily="34" charset="-120"/>
              </a:rPr>
              <a:t>CPL </a:t>
            </a:r>
            <a:r>
              <a:rPr lang="zh-TW" altLang="en-US" sz="1600" b="1" dirty="0">
                <a:latin typeface="微軟正黑體" panose="020B0604030504040204" pitchFamily="34" charset="-120"/>
                <a:ea typeface="微軟正黑體" panose="020B0604030504040204" pitchFamily="34" charset="-120"/>
              </a:rPr>
              <a:t>範圍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50.6</a:t>
            </a:r>
            <a:r>
              <a:rPr lang="zh-TW" altLang="en-US" sz="1600"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a:t>
            </a:r>
            <a:r>
              <a:rPr lang="zh-TW" altLang="en-US" sz="1600"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215.8</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AE536F16-2D3D-4374-AD3F-BE55D43FCC78}"/>
              </a:ext>
            </a:extLst>
          </p:cNvPr>
          <p:cNvSpPr txBox="1"/>
          <p:nvPr/>
        </p:nvSpPr>
        <p:spPr>
          <a:xfrm>
            <a:off x="211454" y="4435682"/>
            <a:ext cx="11641660" cy="1703415"/>
          </a:xfrm>
          <a:prstGeom prst="rect">
            <a:avLst/>
          </a:prstGeom>
          <a:noFill/>
        </p:spPr>
        <p:txBody>
          <a:bodyPr wrap="squar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為避免共線性問題，將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拔除，改成主要以 </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Die</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 </a:t>
            </a:r>
            <a:r>
              <a:rPr lang="en-US" altLang="zh-TW" b="1" dirty="0">
                <a:solidFill>
                  <a:schemeClr val="accent5">
                    <a:lumMod val="75000"/>
                  </a:schemeClr>
                </a:solidFill>
                <a:latin typeface="微軟正黑體" panose="020B0604030504040204" pitchFamily="34" charset="-120"/>
                <a:ea typeface="微軟正黑體" panose="020B0604030504040204" pitchFamily="34" charset="-120"/>
              </a:rPr>
              <a:t>ratio</a:t>
            </a:r>
            <a:r>
              <a:rPr lang="zh-TW" altLang="en-US" b="1" dirty="0">
                <a:latin typeface="微軟正黑體" panose="020B0604030504040204" pitchFamily="34" charset="-120"/>
                <a:ea typeface="微軟正黑體" panose="020B0604030504040204" pitchFamily="34" charset="-120"/>
              </a:rPr>
              <a:t> 去定義 </a:t>
            </a:r>
            <a:r>
              <a:rPr lang="en-US" altLang="zh-TW" b="1" dirty="0">
                <a:latin typeface="微軟正黑體" panose="020B0604030504040204" pitchFamily="34" charset="-120"/>
                <a:ea typeface="微軟正黑體" panose="020B0604030504040204" pitchFamily="34" charset="-120"/>
              </a:rPr>
              <a:t>Die</a:t>
            </a:r>
            <a:r>
              <a:rPr lang="zh-TW" altLang="en-US" b="1" dirty="0">
                <a:latin typeface="微軟正黑體" panose="020B0604030504040204" pitchFamily="34" charset="-120"/>
                <a:ea typeface="微軟正黑體" panose="020B0604030504040204" pitchFamily="34" charset="-120"/>
              </a:rPr>
              <a:t> 的</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285750" lvl="1" indent="-285750">
              <a:lnSpc>
                <a:spcPct val="150000"/>
              </a:lnSpc>
              <a:buClr>
                <a:schemeClr val="tx1"/>
              </a:buClr>
              <a:buFont typeface="Arial" panose="020B0604020202020204" pitchFamily="34" charset="0"/>
              <a:buChar char="•"/>
            </a:pP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分開訓練</a:t>
            </a:r>
            <a:r>
              <a:rPr lang="zh-TW" altLang="en-US" b="1" dirty="0">
                <a:latin typeface="微軟正黑體" panose="020B0604030504040204" pitchFamily="34" charset="-120"/>
                <a:ea typeface="微軟正黑體" panose="020B0604030504040204" pitchFamily="34" charset="-120"/>
              </a:rPr>
              <a:t>是否經過熱壓合 </a:t>
            </a:r>
            <a:r>
              <a:rPr lang="en-US" altLang="zh-TW" b="1" dirty="0">
                <a:latin typeface="微軟正黑體" panose="020B0604030504040204" pitchFamily="34" charset="-120"/>
                <a:ea typeface="微軟正黑體" panose="020B0604030504040204" pitchFamily="34" charset="-120"/>
              </a:rPr>
              <a:t>Snap cure (Y/N)</a:t>
            </a:r>
            <a:r>
              <a:rPr lang="zh-TW" altLang="en-US" b="1" dirty="0">
                <a:latin typeface="微軟正黑體" panose="020B0604030504040204" pitchFamily="34" charset="-120"/>
                <a:ea typeface="微軟正黑體" panose="020B0604030504040204" pitchFamily="34" charset="-120"/>
              </a:rPr>
              <a:t> 的資料，以避免其他參數因 </a:t>
            </a:r>
            <a:r>
              <a:rPr lang="en-US" altLang="zh-TW" b="1" dirty="0">
                <a:latin typeface="微軟正黑體" panose="020B0604030504040204" pitchFamily="34" charset="-120"/>
                <a:ea typeface="微軟正黑體" panose="020B0604030504040204" pitchFamily="34" charset="-120"/>
              </a:rPr>
              <a:t>Snap cure (Y/N)</a:t>
            </a:r>
            <a:r>
              <a:rPr lang="zh-TW" altLang="en-US" b="1" dirty="0">
                <a:latin typeface="微軟正黑體" panose="020B0604030504040204" pitchFamily="34" charset="-120"/>
                <a:ea typeface="微軟正黑體" panose="020B0604030504040204" pitchFamily="34" charset="-120"/>
              </a:rPr>
              <a:t> 衝突，導致訓練成效不如預期。</a:t>
            </a:r>
            <a:endParaRPr lang="en-US" altLang="zh-TW" b="1" dirty="0">
              <a:latin typeface="微軟正黑體" panose="020B0604030504040204" pitchFamily="34" charset="-120"/>
              <a:ea typeface="微軟正黑體" panose="020B0604030504040204" pitchFamily="34" charset="-120"/>
            </a:endParaRPr>
          </a:p>
          <a:p>
            <a:pPr marL="285750" lvl="1" indent="-285750">
              <a:lnSpc>
                <a:spcPct val="150000"/>
              </a:lnSpc>
              <a:buClr>
                <a:schemeClr val="tx1"/>
              </a:buClr>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去除特徵重要度較</a:t>
            </a:r>
            <a:r>
              <a:rPr lang="zh-TW" altLang="en-US" b="1" dirty="0">
                <a:solidFill>
                  <a:schemeClr val="accent5">
                    <a:lumMod val="75000"/>
                  </a:schemeClr>
                </a:solidFill>
                <a:latin typeface="微軟正黑體" panose="020B0604030504040204" pitchFamily="34" charset="-120"/>
                <a:ea typeface="微軟正黑體" panose="020B0604030504040204" pitchFamily="34" charset="-120"/>
              </a:rPr>
              <a:t>不顯著</a:t>
            </a:r>
            <a:r>
              <a:rPr lang="zh-TW" altLang="en-US" b="1" dirty="0">
                <a:latin typeface="微軟正黑體" panose="020B0604030504040204" pitchFamily="34" charset="-120"/>
                <a:ea typeface="微軟正黑體" panose="020B0604030504040204" pitchFamily="34" charset="-120"/>
              </a:rPr>
              <a:t>的 </a:t>
            </a:r>
            <a:r>
              <a:rPr lang="en-US" altLang="zh-TW" b="1" dirty="0">
                <a:latin typeface="微軟正黑體" panose="020B0604030504040204" pitchFamily="34" charset="-120"/>
                <a:ea typeface="微軟正黑體" panose="020B0604030504040204" pitchFamily="34" charset="-120"/>
              </a:rPr>
              <a:t>X</a:t>
            </a:r>
            <a:r>
              <a:rPr lang="zh-TW" altLang="en-US" b="1" dirty="0">
                <a:latin typeface="微軟正黑體" panose="020B0604030504040204" pitchFamily="34" charset="-120"/>
                <a:ea typeface="微軟正黑體" panose="020B0604030504040204" pitchFamily="34" charset="-120"/>
              </a:rPr>
              <a:t> 因子。</a:t>
            </a:r>
          </a:p>
        </p:txBody>
      </p:sp>
    </p:spTree>
    <p:extLst>
      <p:ext uri="{BB962C8B-B14F-4D97-AF65-F5344CB8AC3E}">
        <p14:creationId xmlns:p14="http://schemas.microsoft.com/office/powerpoint/2010/main" val="1776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7096E4B-FBFB-4242-9871-4A914CD149D3}"/>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pic>
        <p:nvPicPr>
          <p:cNvPr id="6" name="圖片 5">
            <a:extLst>
              <a:ext uri="{FF2B5EF4-FFF2-40B4-BE49-F238E27FC236}">
                <a16:creationId xmlns:a16="http://schemas.microsoft.com/office/drawing/2014/main" id="{4D73F09C-B522-4350-9030-C84CB73DB920}"/>
              </a:ext>
            </a:extLst>
          </p:cNvPr>
          <p:cNvPicPr>
            <a:picLocks noChangeAspect="1"/>
          </p:cNvPicPr>
          <p:nvPr/>
        </p:nvPicPr>
        <p:blipFill>
          <a:blip r:embed="rId2"/>
          <a:stretch>
            <a:fillRect/>
          </a:stretch>
        </p:blipFill>
        <p:spPr>
          <a:xfrm>
            <a:off x="482599" y="1745514"/>
            <a:ext cx="10874458" cy="4536752"/>
          </a:xfrm>
          <a:prstGeom prst="rect">
            <a:avLst/>
          </a:prstGeom>
        </p:spPr>
      </p:pic>
      <p:sp>
        <p:nvSpPr>
          <p:cNvPr id="7" name="文字方塊 6">
            <a:extLst>
              <a:ext uri="{FF2B5EF4-FFF2-40B4-BE49-F238E27FC236}">
                <a16:creationId xmlns:a16="http://schemas.microsoft.com/office/drawing/2014/main" id="{C5222172-3DE3-4A58-B5D6-4AE5614EFE12}"/>
              </a:ext>
            </a:extLst>
          </p:cNvPr>
          <p:cNvSpPr txBox="1"/>
          <p:nvPr/>
        </p:nvSpPr>
        <p:spPr>
          <a:xfrm>
            <a:off x="324962" y="902622"/>
            <a:ext cx="2270173"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未處理的訓練結果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BB9D98B3-9F2B-4C4B-85F7-4432DE09AEB8}"/>
              </a:ext>
            </a:extLst>
          </p:cNvPr>
          <p:cNvSpPr txBox="1"/>
          <p:nvPr/>
        </p:nvSpPr>
        <p:spPr>
          <a:xfrm>
            <a:off x="8059033" y="1156509"/>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14.22</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0.66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52.14</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89445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9DA52EE1-1072-4B17-B771-2058FE0EDBF9}"/>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5" name="文字方塊 4">
            <a:extLst>
              <a:ext uri="{FF2B5EF4-FFF2-40B4-BE49-F238E27FC236}">
                <a16:creationId xmlns:a16="http://schemas.microsoft.com/office/drawing/2014/main" id="{6FDA8249-C745-43E7-86BC-DBE609F55845}"/>
              </a:ext>
            </a:extLst>
          </p:cNvPr>
          <p:cNvSpPr txBox="1"/>
          <p:nvPr/>
        </p:nvSpPr>
        <p:spPr>
          <a:xfrm>
            <a:off x="324962" y="902622"/>
            <a:ext cx="390395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有經過 </a:t>
            </a:r>
            <a:r>
              <a:rPr lang="en-US" altLang="zh-TW" sz="1600" b="1" dirty="0">
                <a:latin typeface="微軟正黑體" panose="020B0604030504040204" pitchFamily="34" charset="-120"/>
                <a:ea typeface="微軟正黑體" panose="020B0604030504040204" pitchFamily="34" charset="-120"/>
              </a:rPr>
              <a:t>Snap cure)</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AFD8C3B4-1C8E-43F7-8D5B-241B14B8292F}"/>
              </a:ext>
            </a:extLst>
          </p:cNvPr>
          <p:cNvPicPr>
            <a:picLocks noChangeAspect="1"/>
          </p:cNvPicPr>
          <p:nvPr/>
        </p:nvPicPr>
        <p:blipFill>
          <a:blip r:embed="rId2"/>
          <a:stretch>
            <a:fillRect/>
          </a:stretch>
        </p:blipFill>
        <p:spPr>
          <a:xfrm>
            <a:off x="694268" y="1406960"/>
            <a:ext cx="5173132" cy="2122060"/>
          </a:xfrm>
          <a:prstGeom prst="rect">
            <a:avLst/>
          </a:prstGeom>
        </p:spPr>
      </p:pic>
      <p:sp>
        <p:nvSpPr>
          <p:cNvPr id="8" name="文字方塊 7">
            <a:extLst>
              <a:ext uri="{FF2B5EF4-FFF2-40B4-BE49-F238E27FC236}">
                <a16:creationId xmlns:a16="http://schemas.microsoft.com/office/drawing/2014/main" id="{C65B9718-6A29-4585-BF52-EDBFE9A44043}"/>
              </a:ext>
            </a:extLst>
          </p:cNvPr>
          <p:cNvSpPr txBox="1"/>
          <p:nvPr/>
        </p:nvSpPr>
        <p:spPr>
          <a:xfrm>
            <a:off x="324962" y="3761375"/>
            <a:ext cx="3903954" cy="338554"/>
          </a:xfrm>
          <a:prstGeom prst="rect">
            <a:avLst/>
          </a:prstGeom>
          <a:noFill/>
        </p:spPr>
        <p:txBody>
          <a:bodyPr wrap="none" rtlCol="0">
            <a:spAutoFit/>
          </a:bodyPr>
          <a:lstStyle/>
          <a:p>
            <a:pPr marL="285750" indent="-285750">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處理的訓練結果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未經過 </a:t>
            </a:r>
            <a:r>
              <a:rPr lang="en-US" altLang="zh-TW" sz="1600" b="1" dirty="0">
                <a:latin typeface="微軟正黑體" panose="020B0604030504040204" pitchFamily="34" charset="-120"/>
                <a:ea typeface="微軟正黑體" panose="020B0604030504040204" pitchFamily="34" charset="-120"/>
              </a:rPr>
              <a:t>Snap cure)</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pic>
        <p:nvPicPr>
          <p:cNvPr id="9" name="圖片 8">
            <a:extLst>
              <a:ext uri="{FF2B5EF4-FFF2-40B4-BE49-F238E27FC236}">
                <a16:creationId xmlns:a16="http://schemas.microsoft.com/office/drawing/2014/main" id="{7F01AE7A-A286-4A3D-B80F-D8AD99CCEF28}"/>
              </a:ext>
            </a:extLst>
          </p:cNvPr>
          <p:cNvPicPr>
            <a:picLocks noChangeAspect="1"/>
          </p:cNvPicPr>
          <p:nvPr/>
        </p:nvPicPr>
        <p:blipFill>
          <a:blip r:embed="rId2"/>
          <a:stretch>
            <a:fillRect/>
          </a:stretch>
        </p:blipFill>
        <p:spPr>
          <a:xfrm>
            <a:off x="694268" y="4265713"/>
            <a:ext cx="5328754" cy="2185897"/>
          </a:xfrm>
          <a:prstGeom prst="rect">
            <a:avLst/>
          </a:prstGeom>
        </p:spPr>
      </p:pic>
      <p:sp>
        <p:nvSpPr>
          <p:cNvPr id="11" name="文字方塊 10">
            <a:extLst>
              <a:ext uri="{FF2B5EF4-FFF2-40B4-BE49-F238E27FC236}">
                <a16:creationId xmlns:a16="http://schemas.microsoft.com/office/drawing/2014/main" id="{DF87CADD-1EC8-4C38-8D26-F93B14C99D2A}"/>
              </a:ext>
            </a:extLst>
          </p:cNvPr>
          <p:cNvSpPr txBox="1"/>
          <p:nvPr/>
        </p:nvSpPr>
        <p:spPr>
          <a:xfrm>
            <a:off x="6168980" y="4382638"/>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11.53</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0.76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47.49</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0763D797-B611-492D-99B6-8EDEC640C16D}"/>
              </a:ext>
            </a:extLst>
          </p:cNvPr>
          <p:cNvSpPr txBox="1"/>
          <p:nvPr/>
        </p:nvSpPr>
        <p:spPr>
          <a:xfrm>
            <a:off x="6096000" y="1505866"/>
            <a:ext cx="3506023" cy="830997"/>
          </a:xfrm>
          <a:prstGeom prst="rect">
            <a:avLst/>
          </a:prstGeom>
          <a:noFill/>
        </p:spPr>
        <p:txBody>
          <a:bodyPr wrap="square">
            <a:spAutoFit/>
          </a:bodyPr>
          <a:lstStyle/>
          <a:p>
            <a:r>
              <a:rPr lang="en-US" altLang="zh-TW" sz="1600" b="1" dirty="0">
                <a:latin typeface="微軟正黑體" panose="020B0604030504040204" pitchFamily="34" charset="-120"/>
                <a:ea typeface="微軟正黑體" panose="020B0604030504040204" pitchFamily="34" charset="-120"/>
              </a:rPr>
              <a:t>MAE </a:t>
            </a:r>
            <a:r>
              <a:rPr lang="zh-TW" altLang="en-US" sz="1600" b="1" dirty="0">
                <a:latin typeface="微軟正黑體" panose="020B0604030504040204" pitchFamily="34" charset="-120"/>
                <a:ea typeface="微軟正黑體" panose="020B0604030504040204" pitchFamily="34" charset="-120"/>
              </a:rPr>
              <a:t>平均絕對誤差 </a:t>
            </a:r>
            <a:r>
              <a:rPr lang="en-US" altLang="zh-TW"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11.53</a:t>
            </a:r>
          </a:p>
          <a:p>
            <a:r>
              <a:rPr lang="en-US" altLang="zh-TW" sz="1600" b="1" dirty="0">
                <a:latin typeface="微軟正黑體" panose="020B0604030504040204" pitchFamily="34" charset="-120"/>
                <a:ea typeface="微軟正黑體" panose="020B0604030504040204" pitchFamily="34" charset="-120"/>
              </a:rPr>
              <a:t>R</a:t>
            </a:r>
            <a:r>
              <a:rPr lang="en-US" altLang="zh-TW" sz="1600" b="1" baseline="30000" dirty="0">
                <a:latin typeface="微軟正黑體" panose="020B0604030504040204" pitchFamily="34" charset="-120"/>
                <a:ea typeface="微軟正黑體" panose="020B0604030504040204" pitchFamily="34" charset="-120"/>
              </a:rPr>
              <a:t>2</a:t>
            </a:r>
            <a:r>
              <a:rPr lang="zh-TW" altLang="en-US" sz="1600" b="1" baseline="30000" dirty="0">
                <a:latin typeface="微軟正黑體" panose="020B0604030504040204" pitchFamily="34" charset="-120"/>
                <a:ea typeface="微軟正黑體" panose="020B0604030504040204" pitchFamily="34" charset="-120"/>
              </a:rPr>
              <a:t>　</a:t>
            </a:r>
            <a:r>
              <a:rPr lang="zh-TW" altLang="en-US" sz="1600" b="1" dirty="0">
                <a:latin typeface="微軟正黑體" panose="020B0604030504040204" pitchFamily="34" charset="-120"/>
                <a:ea typeface="微軟正黑體" panose="020B0604030504040204" pitchFamily="34" charset="-120"/>
              </a:rPr>
              <a:t>決定係數：</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0.76</a:t>
            </a:r>
          </a:p>
          <a:p>
            <a:r>
              <a:rPr lang="zh-TW" altLang="en-US" sz="1600" b="1" dirty="0">
                <a:latin typeface="微軟正黑體" panose="020B0604030504040204" pitchFamily="34" charset="-120"/>
                <a:ea typeface="微軟正黑體" panose="020B0604030504040204" pitchFamily="34" charset="-120"/>
              </a:rPr>
              <a:t>最大誤差 </a:t>
            </a:r>
            <a:r>
              <a:rPr lang="en-US" altLang="zh-TW" sz="1600" b="1" dirty="0">
                <a:latin typeface="微軟正黑體" panose="020B0604030504040204" pitchFamily="34" charset="-120"/>
                <a:ea typeface="微軟正黑體" panose="020B0604030504040204" pitchFamily="34" charset="-120"/>
              </a:rPr>
              <a:t>:</a:t>
            </a:r>
            <a:r>
              <a:rPr lang="zh-TW" altLang="en-US" sz="1600" b="1" dirty="0">
                <a:latin typeface="微軟正黑體" panose="020B0604030504040204" pitchFamily="34" charset="-120"/>
                <a:ea typeface="微軟正黑體" panose="020B0604030504040204" pitchFamily="34" charset="-120"/>
              </a:rPr>
              <a:t> </a:t>
            </a:r>
            <a:r>
              <a:rPr lang="en-US" altLang="zh-TW" sz="1600" b="1" dirty="0">
                <a:solidFill>
                  <a:schemeClr val="accent5">
                    <a:lumMod val="75000"/>
                  </a:schemeClr>
                </a:solidFill>
                <a:latin typeface="微軟正黑體" panose="020B0604030504040204" pitchFamily="34" charset="-120"/>
                <a:ea typeface="微軟正黑體" panose="020B0604030504040204" pitchFamily="34" charset="-120"/>
              </a:rPr>
              <a:t>47.49</a:t>
            </a:r>
            <a:endParaRPr lang="zh-TW" altLang="en-US" sz="1600" b="1" dirty="0">
              <a:solidFill>
                <a:schemeClr val="accent5">
                  <a:lumMod val="75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162457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a:stretch>
            <a:fillRect/>
          </a:stretch>
        </p:blipFill>
        <p:spPr>
          <a:xfrm>
            <a:off x="397970" y="3860229"/>
            <a:ext cx="5490928"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V2_1_NH_K19137_1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marR="0" lvl="1"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50" b="1" dirty="0">
                              <a:latin typeface="微軟正黑體" panose="020B0604030504040204" pitchFamily="34" charset="-120"/>
                              <a:ea typeface="微軟正黑體" panose="020B0604030504040204" pitchFamily="34" charset="-120"/>
                            </a:rPr>
                            <a:t>模型參數：對抗式訓練、預設</a:t>
                          </a:r>
                          <a:endParaRPr lang="zh-TW"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8.72</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0.85</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12.94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64.3%</a:t>
                          </a:r>
                        </a:p>
                        <a:p>
                          <a:pPr algn="ctr"/>
                          <a:r>
                            <a:rPr lang="en-US" altLang="zh-TW" sz="1150" b="1" dirty="0">
                              <a:latin typeface="微軟正黑體" panose="020B0604030504040204" pitchFamily="34" charset="-120"/>
                              <a:ea typeface="微軟正黑體" panose="020B0604030504040204" pitchFamily="34" charset="-120"/>
                            </a:rPr>
                            <a:t>(36/56)</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56</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HFCBGA_V2_1_K19137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1140001188"/>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V2_1_NH_K19137_1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marR="0" lvl="1"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50" b="1" dirty="0">
                              <a:latin typeface="微軟正黑體" panose="020B0604030504040204" pitchFamily="34" charset="-120"/>
                              <a:ea typeface="微軟正黑體" panose="020B0604030504040204" pitchFamily="34" charset="-120"/>
                            </a:rPr>
                            <a:t>模型參數：對抗式訓練、預設</a:t>
                          </a:r>
                          <a:endParaRPr lang="zh-TW"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8.72</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0.85</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12.94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64.3%</a:t>
                          </a:r>
                        </a:p>
                        <a:p>
                          <a:pPr algn="ctr"/>
                          <a:r>
                            <a:rPr lang="en-US" altLang="zh-TW" sz="1150" b="1" dirty="0">
                              <a:latin typeface="微軟正黑體" panose="020B0604030504040204" pitchFamily="34" charset="-120"/>
                              <a:ea typeface="微軟正黑體" panose="020B0604030504040204" pitchFamily="34" charset="-120"/>
                            </a:rPr>
                            <a:t>(36/56)</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56</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HFCBGA_V2_1_K19137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p:pic>
        <p:nvPicPr>
          <p:cNvPr id="10" name="圖片 9">
            <a:extLst>
              <a:ext uri="{FF2B5EF4-FFF2-40B4-BE49-F238E27FC236}">
                <a16:creationId xmlns:a16="http://schemas.microsoft.com/office/drawing/2014/main" id="{53D4351C-0BD9-4AAC-8581-D627D4D34343}"/>
              </a:ext>
            </a:extLst>
          </p:cNvPr>
          <p:cNvPicPr>
            <a:picLocks noChangeAspect="1"/>
          </p:cNvPicPr>
          <p:nvPr/>
        </p:nvPicPr>
        <p:blipFill rotWithShape="1">
          <a:blip r:embed="rId4"/>
          <a:srcRect t="23275"/>
          <a:stretch/>
        </p:blipFill>
        <p:spPr>
          <a:xfrm>
            <a:off x="5914922" y="3902566"/>
            <a:ext cx="5862837" cy="1958734"/>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8.72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12.08</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12.94</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17.23</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64.3%</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3230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69625" y="3860229"/>
            <a:ext cx="4947618"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V2_2_NH_K19137_1</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模型參數：對抗式訓練、預設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endParaRPr kumimoji="0" lang="zh-TW" altLang="en-US" sz="11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11.85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0.81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5.76</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62.0%</a:t>
                          </a:r>
                        </a:p>
                        <a:p>
                          <a:pPr algn="ctr"/>
                          <a:r>
                            <a:rPr lang="en-US" altLang="zh-TW" sz="1150" b="1" dirty="0">
                              <a:latin typeface="微軟正黑體" panose="020B0604030504040204" pitchFamily="34" charset="-120"/>
                              <a:ea typeface="微軟正黑體" panose="020B0604030504040204" pitchFamily="34" charset="-120"/>
                            </a:rPr>
                            <a:t>(31/50)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1_RandomForest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2772398684"/>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V2_2_NH_K19137_1</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模型參數：對抗式訓練、預設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Random</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Forest</a:t>
                          </a:r>
                          <a:endParaRPr kumimoji="0" lang="zh-TW" altLang="en-US" sz="115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11.85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0.81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5.76</a:t>
                          </a:r>
                          <a:endParaRPr lang="zh-TW" altLang="en-US" sz="1150" b="1" dirty="0">
                            <a:solidFill>
                              <a:srgbClr val="0000FF"/>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latin typeface="微軟正黑體" panose="020B0604030504040204" pitchFamily="34" charset="-120"/>
                              <a:ea typeface="微軟正黑體" panose="020B0604030504040204" pitchFamily="34" charset="-120"/>
                            </a:rPr>
                            <a:t>62.0%</a:t>
                          </a:r>
                        </a:p>
                        <a:p>
                          <a:pPr algn="ctr"/>
                          <a:r>
                            <a:rPr lang="en-US" altLang="zh-TW" sz="1150" b="1" dirty="0">
                              <a:latin typeface="微軟正黑體" panose="020B0604030504040204" pitchFamily="34" charset="-120"/>
                              <a:ea typeface="微軟正黑體" panose="020B0604030504040204" pitchFamily="34" charset="-120"/>
                            </a:rPr>
                            <a:t>(31/50)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1_RandomForest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11.85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16.89</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0.81</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5.76</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22.43</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62.0%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7" name="圖片 6">
            <a:extLst>
              <a:ext uri="{FF2B5EF4-FFF2-40B4-BE49-F238E27FC236}">
                <a16:creationId xmlns:a16="http://schemas.microsoft.com/office/drawing/2014/main" id="{F86B0CF5-392B-4923-B123-B0A9E7B2B30F}"/>
              </a:ext>
            </a:extLst>
          </p:cNvPr>
          <p:cNvPicPr>
            <a:picLocks noChangeAspect="1"/>
          </p:cNvPicPr>
          <p:nvPr/>
        </p:nvPicPr>
        <p:blipFill>
          <a:blip r:embed="rId5"/>
          <a:stretch>
            <a:fillRect/>
          </a:stretch>
        </p:blipFill>
        <p:spPr>
          <a:xfrm>
            <a:off x="5888897" y="3821356"/>
            <a:ext cx="5809642" cy="1798394"/>
          </a:xfrm>
          <a:prstGeom prst="rect">
            <a:avLst/>
          </a:prstGeom>
        </p:spPr>
      </p:pic>
    </p:spTree>
    <p:extLst>
      <p:ext uri="{BB962C8B-B14F-4D97-AF65-F5344CB8AC3E}">
        <p14:creationId xmlns:p14="http://schemas.microsoft.com/office/powerpoint/2010/main" val="545512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9188781-E27F-461E-86ED-7A9D5349A034}"/>
              </a:ext>
            </a:extLst>
          </p:cNvPr>
          <p:cNvPicPr>
            <a:picLocks noChangeAspect="1"/>
          </p:cNvPicPr>
          <p:nvPr/>
        </p:nvPicPr>
        <p:blipFill>
          <a:blip r:embed="rId2"/>
          <a:stretch>
            <a:fillRect/>
          </a:stretch>
        </p:blipFill>
        <p:spPr>
          <a:xfrm>
            <a:off x="6011333" y="3930174"/>
            <a:ext cx="6180667" cy="1908848"/>
          </a:xfrm>
          <a:prstGeom prst="rect">
            <a:avLst/>
          </a:prstGeom>
        </p:spPr>
      </p:pic>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97970" y="3930174"/>
            <a:ext cx="5490928" cy="2603881"/>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V2_2_NH_K19137_2</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12.18</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15.69</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64.0%</a:t>
                          </a:r>
                        </a:p>
                        <a:p>
                          <a:pPr algn="ctr"/>
                          <a:r>
                            <a:rPr lang="en-US" altLang="zh-TW" sz="1150" b="1" dirty="0">
                              <a:latin typeface="微軟正黑體" panose="020B0604030504040204" pitchFamily="34" charset="-120"/>
                              <a:ea typeface="微軟正黑體" panose="020B0604030504040204" pitchFamily="34" charset="-120"/>
                            </a:rPr>
                            <a:t>(32/50)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447501446"/>
                  </p:ext>
                </p:extLst>
              </p:nvPr>
            </p:nvGraphicFramePr>
            <p:xfrm>
              <a:off x="403962" y="330490"/>
              <a:ext cx="11384084" cy="1911394"/>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18085" t="-117647" r="-872340" b="-403922"/>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V2_2_NH_K19137_2</a:t>
                          </a:r>
                          <a:r>
                            <a:rPr lang="zh-TW" altLang="en-US" sz="1150" b="1" dirty="0">
                              <a:latin typeface="微軟正黑體" panose="020B0604030504040204" pitchFamily="34" charset="-120"/>
                              <a:ea typeface="微軟正黑體" panose="020B0604030504040204" pitchFamily="34" charset="-120"/>
                            </a:rPr>
                            <a:t> </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12.18</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15.69</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64.0%</a:t>
                          </a:r>
                        </a:p>
                        <a:p>
                          <a:pPr algn="ctr"/>
                          <a:r>
                            <a:rPr lang="en-US" altLang="zh-TW" sz="1150" b="1" dirty="0">
                              <a:latin typeface="微軟正黑體" panose="020B0604030504040204" pitchFamily="34" charset="-120"/>
                              <a:ea typeface="微軟正黑體" panose="020B0604030504040204" pitchFamily="34" charset="-120"/>
                            </a:rPr>
                            <a:t>(32/50)</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199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HFCBGA_V2_2_K19137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a:t>
                </a:r>
                <a:r>
                  <a:rPr lang="en-US" altLang="zh-TW" sz="1400" b="1" kern="1200" dirty="0">
                    <a:solidFill>
                      <a:schemeClr val="tx1"/>
                    </a:solidFill>
                    <a:latin typeface="微軟正黑體" panose="020B0604030504040204" pitchFamily="34" charset="-120"/>
                    <a:ea typeface="微軟正黑體" panose="020B0604030504040204" pitchFamily="34" charset="-120"/>
                    <a:cs typeface="+mn-cs"/>
                  </a:rPr>
                  <a:t>12.18</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15.65</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0.83</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15.69</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23.61</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64.0%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94955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60229"/>
            <a:ext cx="5174169" cy="2743772"/>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V2_3_NH_K19137_2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14.52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12.71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72.0%</a:t>
                          </a:r>
                        </a:p>
                        <a:p>
                          <a:pPr algn="ctr"/>
                          <a:r>
                            <a:rPr lang="en-US" altLang="zh-TW" sz="1150" b="1" dirty="0">
                              <a:latin typeface="微軟正黑體" panose="020B0604030504040204" pitchFamily="34" charset="-120"/>
                              <a:ea typeface="微軟正黑體" panose="020B0604030504040204" pitchFamily="34" charset="-120"/>
                            </a:rPr>
                            <a:t>(18/25)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224</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HFCBGA_V2_3_K19137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77190329"/>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V2_3_NH_K19137_2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14.52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12.71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dirty="0">
                              <a:solidFill>
                                <a:srgbClr val="0000FF"/>
                              </a:solidFill>
                              <a:latin typeface="微軟正黑體" panose="020B0604030504040204" pitchFamily="34" charset="-120"/>
                              <a:ea typeface="微軟正黑體" panose="020B0604030504040204" pitchFamily="34" charset="-120"/>
                            </a:rPr>
                            <a:t>72.0%</a:t>
                          </a:r>
                        </a:p>
                        <a:p>
                          <a:pPr algn="ctr"/>
                          <a:r>
                            <a:rPr lang="en-US" altLang="zh-TW" sz="1150" b="1" dirty="0">
                              <a:latin typeface="微軟正黑體" panose="020B0604030504040204" pitchFamily="34" charset="-120"/>
                              <a:ea typeface="微軟正黑體" panose="020B0604030504040204" pitchFamily="34" charset="-120"/>
                            </a:rPr>
                            <a:t>(18/25)</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去重複</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224</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HFCBGA_V2_3_K19137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p:pic>
        <p:nvPicPr>
          <p:cNvPr id="10" name="圖片 9">
            <a:extLst>
              <a:ext uri="{FF2B5EF4-FFF2-40B4-BE49-F238E27FC236}">
                <a16:creationId xmlns:a16="http://schemas.microsoft.com/office/drawing/2014/main" id="{53D4351C-0BD9-4AAC-8581-D627D4D343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84" b="1084"/>
          <a:stretch/>
        </p:blipFill>
        <p:spPr>
          <a:xfrm>
            <a:off x="5914922" y="3902566"/>
            <a:ext cx="5862837" cy="1958734"/>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14.52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19.41</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0.63</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5"/>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12.71</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a:t>
            </a:r>
            <a:r>
              <a:rPr lang="en-US" altLang="zh-TW" sz="1400" b="1">
                <a:latin typeface="微軟正黑體" panose="020B0604030504040204" pitchFamily="34" charset="-120"/>
                <a:ea typeface="微軟正黑體" panose="020B0604030504040204" pitchFamily="34" charset="-120"/>
              </a:rPr>
              <a:t>: 16.79</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72</a:t>
            </a:r>
            <a:r>
              <a:rPr lang="en-US" altLang="zh-TW" sz="1400" b="1" dirty="0">
                <a:solidFill>
                  <a:schemeClr val="tx1"/>
                </a:solidFill>
                <a:latin typeface="微軟正黑體" panose="020B0604030504040204" pitchFamily="34" charset="-120"/>
                <a:ea typeface="微軟正黑體" panose="020B0604030504040204" pitchFamily="34" charset="-120"/>
              </a:rPr>
              <a:t>.0%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722855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群組 37"/>
          <p:cNvGrpSpPr/>
          <p:nvPr/>
        </p:nvGrpSpPr>
        <p:grpSpPr>
          <a:xfrm>
            <a:off x="2518754" y="480023"/>
            <a:ext cx="2880000" cy="5957518"/>
            <a:chOff x="2119743" y="430146"/>
            <a:chExt cx="2880000" cy="5957518"/>
          </a:xfrm>
        </p:grpSpPr>
        <p:sp>
          <p:nvSpPr>
            <p:cNvPr id="3" name="矩形 2"/>
            <p:cNvSpPr/>
            <p:nvPr/>
          </p:nvSpPr>
          <p:spPr>
            <a:xfrm>
              <a:off x="2119743" y="43014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單顆產品平面度模型導入之研究</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4" name="矩形 3"/>
            <p:cNvSpPr/>
            <p:nvPr/>
          </p:nvSpPr>
          <p:spPr>
            <a:xfrm>
              <a:off x="2119743" y="112083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研讀並摘要相關文獻及理論</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5" name="矩形 4"/>
            <p:cNvSpPr/>
            <p:nvPr/>
          </p:nvSpPr>
          <p:spPr>
            <a:xfrm>
              <a:off x="2119743" y="181152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NPI</a:t>
              </a:r>
              <a:r>
                <a:rPr lang="zh-TW" altLang="en-US" sz="1400" dirty="0" smtClean="0">
                  <a:solidFill>
                    <a:schemeClr val="tx1"/>
                  </a:solidFill>
                  <a:latin typeface="標楷體" panose="03000509000000000000" pitchFamily="65" charset="-120"/>
                  <a:ea typeface="標楷體" panose="03000509000000000000" pitchFamily="65" charset="-120"/>
                </a:rPr>
                <a:t> 平面度預測現況剖析</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6" name="矩形 5"/>
            <p:cNvSpPr/>
            <p:nvPr/>
          </p:nvSpPr>
          <p:spPr>
            <a:xfrm>
              <a:off x="2119743" y="250221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特徵因子訂定</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7" name="矩形 6"/>
            <p:cNvSpPr/>
            <p:nvPr/>
          </p:nvSpPr>
          <p:spPr>
            <a:xfrm>
              <a:off x="2119743" y="319290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模型演算法評估</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8" name="矩形 7"/>
            <p:cNvSpPr/>
            <p:nvPr/>
          </p:nvSpPr>
          <p:spPr>
            <a:xfrm>
              <a:off x="2119743" y="388359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模型設計執行</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9" name="矩形 8"/>
            <p:cNvSpPr/>
            <p:nvPr/>
          </p:nvSpPr>
          <p:spPr>
            <a:xfrm>
              <a:off x="2119743" y="457428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模型結果分析</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10" name="矩形 9"/>
            <p:cNvSpPr/>
            <p:nvPr/>
          </p:nvSpPr>
          <p:spPr>
            <a:xfrm>
              <a:off x="2119743" y="5264976"/>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模型驗證</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11" name="矩形 10"/>
            <p:cNvSpPr/>
            <p:nvPr/>
          </p:nvSpPr>
          <p:spPr>
            <a:xfrm>
              <a:off x="2119743" y="5955664"/>
              <a:ext cx="2880000" cy="432000"/>
            </a:xfrm>
            <a:prstGeom prst="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結論</a:t>
              </a:r>
              <a:endParaRPr lang="zh-TW" altLang="en-US" sz="1400" dirty="0">
                <a:solidFill>
                  <a:schemeClr val="tx1"/>
                </a:solidFill>
                <a:latin typeface="標楷體" panose="03000509000000000000" pitchFamily="65" charset="-120"/>
                <a:ea typeface="標楷體" panose="03000509000000000000" pitchFamily="65" charset="-120"/>
              </a:endParaRPr>
            </a:p>
          </p:txBody>
        </p:sp>
        <p:cxnSp>
          <p:nvCxnSpPr>
            <p:cNvPr id="13" name="直線單箭頭接點 12"/>
            <p:cNvCxnSpPr>
              <a:stCxn id="3" idx="2"/>
              <a:endCxn id="4" idx="0"/>
            </p:cNvCxnSpPr>
            <p:nvPr/>
          </p:nvCxnSpPr>
          <p:spPr>
            <a:xfrm>
              <a:off x="3559743" y="86214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stCxn id="4" idx="2"/>
              <a:endCxn id="5" idx="0"/>
            </p:cNvCxnSpPr>
            <p:nvPr/>
          </p:nvCxnSpPr>
          <p:spPr>
            <a:xfrm>
              <a:off x="3559743" y="155283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a:stCxn id="5" idx="2"/>
              <a:endCxn id="6" idx="0"/>
            </p:cNvCxnSpPr>
            <p:nvPr/>
          </p:nvCxnSpPr>
          <p:spPr>
            <a:xfrm>
              <a:off x="3559743" y="224352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a:stCxn id="6" idx="2"/>
              <a:endCxn id="7" idx="0"/>
            </p:cNvCxnSpPr>
            <p:nvPr/>
          </p:nvCxnSpPr>
          <p:spPr>
            <a:xfrm>
              <a:off x="3559743" y="293421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2"/>
              <a:endCxn id="8" idx="0"/>
            </p:cNvCxnSpPr>
            <p:nvPr/>
          </p:nvCxnSpPr>
          <p:spPr>
            <a:xfrm>
              <a:off x="3559743" y="362490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8" idx="2"/>
              <a:endCxn id="9" idx="0"/>
            </p:cNvCxnSpPr>
            <p:nvPr/>
          </p:nvCxnSpPr>
          <p:spPr>
            <a:xfrm>
              <a:off x="3559743" y="431559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9" idx="2"/>
              <a:endCxn id="10" idx="0"/>
            </p:cNvCxnSpPr>
            <p:nvPr/>
          </p:nvCxnSpPr>
          <p:spPr>
            <a:xfrm>
              <a:off x="3559743" y="5006286"/>
              <a:ext cx="0" cy="258690"/>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10" idx="2"/>
              <a:endCxn id="11" idx="0"/>
            </p:cNvCxnSpPr>
            <p:nvPr/>
          </p:nvCxnSpPr>
          <p:spPr>
            <a:xfrm>
              <a:off x="3559743" y="5696976"/>
              <a:ext cx="0" cy="258688"/>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字方塊 35"/>
          <p:cNvSpPr txBox="1"/>
          <p:nvPr/>
        </p:nvSpPr>
        <p:spPr>
          <a:xfrm>
            <a:off x="249382" y="409393"/>
            <a:ext cx="1814920" cy="1823576"/>
          </a:xfrm>
          <a:prstGeom prst="rect">
            <a:avLst/>
          </a:prstGeom>
          <a:noFill/>
        </p:spPr>
        <p:txBody>
          <a:bodyPr wrap="none" rtlCol="0">
            <a:spAutoFit/>
          </a:bodyPr>
          <a:lstStyle/>
          <a:p>
            <a:pPr>
              <a:lnSpc>
                <a:spcPts val="2700"/>
              </a:lnSpc>
            </a:pPr>
            <a:r>
              <a:rPr lang="zh-TW" altLang="en-US" sz="2400" b="1" u="sng" dirty="0" smtClean="0"/>
              <a:t>第一章 緒論</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1·1</a:t>
            </a:r>
            <a:r>
              <a:rPr lang="zh-TW" altLang="en-US" sz="1600" dirty="0" smtClean="0">
                <a:solidFill>
                  <a:schemeClr val="tx1">
                    <a:lumMod val="65000"/>
                    <a:lumOff val="35000"/>
                  </a:schemeClr>
                </a:solidFill>
              </a:rPr>
              <a:t> 前言</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1·2</a:t>
            </a:r>
            <a:r>
              <a:rPr lang="zh-TW" altLang="en-US" sz="1600" dirty="0" smtClean="0">
                <a:solidFill>
                  <a:schemeClr val="tx1">
                    <a:lumMod val="65000"/>
                    <a:lumOff val="35000"/>
                  </a:schemeClr>
                </a:solidFill>
              </a:rPr>
              <a:t> 研究動機</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1·3</a:t>
            </a:r>
            <a:r>
              <a:rPr lang="zh-TW" altLang="en-US" sz="1600" dirty="0" smtClean="0">
                <a:solidFill>
                  <a:schemeClr val="tx1">
                    <a:lumMod val="65000"/>
                    <a:lumOff val="35000"/>
                  </a:schemeClr>
                </a:solidFill>
              </a:rPr>
              <a:t> 研究架構</a:t>
            </a:r>
            <a:endParaRPr lang="zh-TW" altLang="en-US" sz="1600" dirty="0">
              <a:solidFill>
                <a:schemeClr val="tx1">
                  <a:lumMod val="65000"/>
                  <a:lumOff val="35000"/>
                </a:schemeClr>
              </a:solidFill>
            </a:endParaRPr>
          </a:p>
        </p:txBody>
      </p:sp>
      <p:sp>
        <p:nvSpPr>
          <p:cNvPr id="39" name="文字方塊 38"/>
          <p:cNvSpPr txBox="1"/>
          <p:nvPr/>
        </p:nvSpPr>
        <p:spPr>
          <a:xfrm>
            <a:off x="2415808" y="208154"/>
            <a:ext cx="65594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架構圖</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40" name="文字方塊 39"/>
          <p:cNvSpPr txBox="1"/>
          <p:nvPr/>
        </p:nvSpPr>
        <p:spPr>
          <a:xfrm>
            <a:off x="6176357" y="409393"/>
            <a:ext cx="3969356" cy="1823576"/>
          </a:xfrm>
          <a:prstGeom prst="rect">
            <a:avLst/>
          </a:prstGeom>
          <a:noFill/>
        </p:spPr>
        <p:txBody>
          <a:bodyPr wrap="none" rtlCol="0">
            <a:spAutoFit/>
          </a:bodyPr>
          <a:lstStyle/>
          <a:p>
            <a:pPr>
              <a:lnSpc>
                <a:spcPts val="2700"/>
              </a:lnSpc>
            </a:pPr>
            <a:r>
              <a:rPr lang="zh-TW" altLang="en-US" sz="2400" b="1" u="sng" dirty="0" smtClean="0"/>
              <a:t>第二章 基礎理論與文獻回顧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2·1</a:t>
            </a:r>
            <a:r>
              <a:rPr lang="zh-TW" altLang="en-US" sz="1600" dirty="0" smtClean="0">
                <a:solidFill>
                  <a:schemeClr val="tx1">
                    <a:lumMod val="65000"/>
                    <a:lumOff val="35000"/>
                  </a:schemeClr>
                </a:solidFill>
              </a:rPr>
              <a:t> </a:t>
            </a:r>
            <a:r>
              <a:rPr lang="en-US" altLang="zh-TW" sz="1600" dirty="0" smtClean="0">
                <a:solidFill>
                  <a:schemeClr val="tx1">
                    <a:lumMod val="65000"/>
                    <a:lumOff val="35000"/>
                  </a:schemeClr>
                </a:solidFill>
              </a:rPr>
              <a:t>NPI</a:t>
            </a:r>
            <a:r>
              <a:rPr lang="zh-TW" altLang="en-US" sz="1600" dirty="0" smtClean="0">
                <a:solidFill>
                  <a:schemeClr val="tx1">
                    <a:lumMod val="65000"/>
                    <a:lumOff val="35000"/>
                  </a:schemeClr>
                </a:solidFill>
              </a:rPr>
              <a:t> 導入相關介紹</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平面度相關介紹</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41" name="文字方塊 40"/>
          <p:cNvSpPr txBox="1"/>
          <p:nvPr/>
        </p:nvSpPr>
        <p:spPr>
          <a:xfrm>
            <a:off x="8833234" y="1466778"/>
            <a:ext cx="52770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暫定</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42" name="文字方塊 41"/>
          <p:cNvSpPr txBox="1"/>
          <p:nvPr/>
        </p:nvSpPr>
        <p:spPr>
          <a:xfrm>
            <a:off x="6176357" y="2464792"/>
            <a:ext cx="3969356" cy="2169825"/>
          </a:xfrm>
          <a:prstGeom prst="rect">
            <a:avLst/>
          </a:prstGeom>
          <a:noFill/>
        </p:spPr>
        <p:txBody>
          <a:bodyPr wrap="none" rtlCol="0">
            <a:spAutoFit/>
          </a:bodyPr>
          <a:lstStyle/>
          <a:p>
            <a:pPr>
              <a:lnSpc>
                <a:spcPts val="2700"/>
              </a:lnSpc>
            </a:pPr>
            <a:r>
              <a:rPr lang="zh-TW" altLang="en-US" sz="2400" b="1" u="sng" dirty="0" smtClean="0"/>
              <a:t>第三章 現況問題與模型設計</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3·1</a:t>
            </a:r>
            <a:r>
              <a:rPr lang="zh-TW" altLang="en-US" sz="1600" dirty="0" smtClean="0">
                <a:solidFill>
                  <a:schemeClr val="tx1">
                    <a:lumMod val="65000"/>
                    <a:lumOff val="35000"/>
                  </a:schemeClr>
                </a:solidFill>
              </a:rPr>
              <a:t> 平面度預測現況</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3·2</a:t>
            </a:r>
            <a:r>
              <a:rPr lang="zh-TW" altLang="en-US" sz="1600" dirty="0" smtClean="0">
                <a:solidFill>
                  <a:schemeClr val="tx1">
                    <a:lumMod val="65000"/>
                    <a:lumOff val="35000"/>
                  </a:schemeClr>
                </a:solidFill>
              </a:rPr>
              <a:t> 演算法</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3·3</a:t>
            </a:r>
            <a:r>
              <a:rPr lang="zh-TW" altLang="en-US" sz="1600" dirty="0" smtClean="0">
                <a:solidFill>
                  <a:schemeClr val="tx1">
                    <a:lumMod val="65000"/>
                    <a:lumOff val="35000"/>
                  </a:schemeClr>
                </a:solidFill>
              </a:rPr>
              <a:t> 模</a:t>
            </a:r>
            <a:r>
              <a:rPr lang="zh-TW" altLang="en-US" sz="1600" dirty="0">
                <a:solidFill>
                  <a:schemeClr val="tx1">
                    <a:lumMod val="65000"/>
                    <a:lumOff val="35000"/>
                  </a:schemeClr>
                </a:solidFill>
              </a:rPr>
              <a:t>型</a:t>
            </a:r>
            <a:r>
              <a:rPr lang="zh-TW" altLang="en-US" sz="1600" dirty="0" smtClean="0">
                <a:solidFill>
                  <a:schemeClr val="tx1">
                    <a:lumMod val="65000"/>
                    <a:lumOff val="35000"/>
                  </a:schemeClr>
                </a:solidFill>
              </a:rPr>
              <a:t>架構</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3·4</a:t>
            </a:r>
            <a:r>
              <a:rPr lang="zh-TW" altLang="en-US" sz="1600" dirty="0" smtClean="0">
                <a:solidFill>
                  <a:schemeClr val="tx1">
                    <a:lumMod val="65000"/>
                    <a:lumOff val="35000"/>
                  </a:schemeClr>
                </a:solidFill>
              </a:rPr>
              <a:t> 模</a:t>
            </a:r>
            <a:r>
              <a:rPr lang="zh-TW" altLang="en-US" sz="1600" dirty="0">
                <a:solidFill>
                  <a:schemeClr val="tx1">
                    <a:lumMod val="65000"/>
                    <a:lumOff val="35000"/>
                  </a:schemeClr>
                </a:solidFill>
              </a:rPr>
              <a:t>型</a:t>
            </a:r>
            <a:r>
              <a:rPr lang="zh-TW" altLang="en-US" sz="1600" dirty="0" smtClean="0">
                <a:solidFill>
                  <a:schemeClr val="tx1">
                    <a:lumMod val="65000"/>
                    <a:lumOff val="35000"/>
                  </a:schemeClr>
                </a:solidFill>
              </a:rPr>
              <a:t>設計</a:t>
            </a:r>
            <a:endParaRPr lang="zh-TW" altLang="en-US" sz="1600" dirty="0">
              <a:solidFill>
                <a:schemeClr val="tx1">
                  <a:lumMod val="65000"/>
                  <a:lumOff val="35000"/>
                </a:schemeClr>
              </a:solidFill>
            </a:endParaRPr>
          </a:p>
        </p:txBody>
      </p:sp>
      <p:sp>
        <p:nvSpPr>
          <p:cNvPr id="43" name="文字方塊 42"/>
          <p:cNvSpPr txBox="1"/>
          <p:nvPr/>
        </p:nvSpPr>
        <p:spPr>
          <a:xfrm>
            <a:off x="6176357" y="4966217"/>
            <a:ext cx="3353803" cy="438582"/>
          </a:xfrm>
          <a:prstGeom prst="rect">
            <a:avLst/>
          </a:prstGeom>
          <a:noFill/>
        </p:spPr>
        <p:txBody>
          <a:bodyPr wrap="none" rtlCol="0">
            <a:spAutoFit/>
          </a:bodyPr>
          <a:lstStyle/>
          <a:p>
            <a:pPr>
              <a:lnSpc>
                <a:spcPts val="2700"/>
              </a:lnSpc>
            </a:pPr>
            <a:r>
              <a:rPr lang="zh-TW" altLang="en-US" sz="2400" b="1" u="sng" dirty="0" smtClean="0"/>
              <a:t>第四章 實驗結果與驗證</a:t>
            </a:r>
            <a:endParaRPr lang="zh-TW" altLang="en-US" sz="1600" dirty="0">
              <a:solidFill>
                <a:schemeClr val="tx1">
                  <a:lumMod val="65000"/>
                  <a:lumOff val="35000"/>
                </a:schemeClr>
              </a:solidFill>
            </a:endParaRPr>
          </a:p>
        </p:txBody>
      </p:sp>
      <p:sp>
        <p:nvSpPr>
          <p:cNvPr id="44" name="文字方塊 43"/>
          <p:cNvSpPr txBox="1"/>
          <p:nvPr/>
        </p:nvSpPr>
        <p:spPr>
          <a:xfrm>
            <a:off x="6176357" y="5786250"/>
            <a:ext cx="2738250" cy="438582"/>
          </a:xfrm>
          <a:prstGeom prst="rect">
            <a:avLst/>
          </a:prstGeom>
          <a:noFill/>
        </p:spPr>
        <p:txBody>
          <a:bodyPr wrap="none" rtlCol="0">
            <a:spAutoFit/>
          </a:bodyPr>
          <a:lstStyle/>
          <a:p>
            <a:pPr>
              <a:lnSpc>
                <a:spcPts val="2700"/>
              </a:lnSpc>
            </a:pPr>
            <a:r>
              <a:rPr lang="zh-TW" altLang="en-US" sz="2400" b="1" u="sng" dirty="0" smtClean="0"/>
              <a:t>第五章 結論與建議</a:t>
            </a:r>
            <a:endParaRPr lang="zh-TW" altLang="en-US" sz="1600" dirty="0">
              <a:solidFill>
                <a:schemeClr val="tx1">
                  <a:lumMod val="65000"/>
                  <a:lumOff val="35000"/>
                </a:schemeClr>
              </a:solidFill>
            </a:endParaRPr>
          </a:p>
        </p:txBody>
      </p:sp>
      <p:sp>
        <p:nvSpPr>
          <p:cNvPr id="45" name="文字方塊 44"/>
          <p:cNvSpPr txBox="1"/>
          <p:nvPr/>
        </p:nvSpPr>
        <p:spPr>
          <a:xfrm>
            <a:off x="7454040" y="3574643"/>
            <a:ext cx="1872629" cy="271869"/>
          </a:xfrm>
          <a:prstGeom prst="rect">
            <a:avLst/>
          </a:prstGeom>
          <a:noFill/>
        </p:spPr>
        <p:txBody>
          <a:bodyPr wrap="none" rtlCol="0">
            <a:spAutoFit/>
          </a:bodyPr>
          <a:lstStyle/>
          <a:p>
            <a:pPr>
              <a:lnSpc>
                <a:spcPts val="1400"/>
              </a:lnSpc>
            </a:pPr>
            <a:r>
              <a:rPr lang="en-US" altLang="zh-TW" sz="1000" dirty="0" smtClean="0">
                <a:solidFill>
                  <a:schemeClr val="accent5">
                    <a:lumMod val="75000"/>
                  </a:schemeClr>
                </a:solidFill>
              </a:rPr>
              <a:t>(</a:t>
            </a:r>
            <a:r>
              <a:rPr lang="zh-TW" altLang="en-US" sz="1000" dirty="0" smtClean="0">
                <a:solidFill>
                  <a:schemeClr val="accent5">
                    <a:lumMod val="75000"/>
                  </a:schemeClr>
                </a:solidFill>
              </a:rPr>
              <a:t>要放置在第二張還是第三張</a:t>
            </a:r>
            <a:r>
              <a:rPr lang="en-US" altLang="zh-TW" sz="1000" dirty="0" smtClean="0">
                <a:solidFill>
                  <a:schemeClr val="accent5">
                    <a:lumMod val="75000"/>
                  </a:schemeClr>
                </a:solidFill>
              </a:rPr>
              <a:t>?)</a:t>
            </a:r>
            <a:endParaRPr lang="zh-TW" altLang="en-US" sz="1000" dirty="0">
              <a:solidFill>
                <a:schemeClr val="accent5">
                  <a:lumMod val="75000"/>
                </a:schemeClr>
              </a:solidFill>
            </a:endParaRPr>
          </a:p>
        </p:txBody>
      </p:sp>
      <p:sp>
        <p:nvSpPr>
          <p:cNvPr id="29" name="圓角矩形 28"/>
          <p:cNvSpPr/>
          <p:nvPr/>
        </p:nvSpPr>
        <p:spPr>
          <a:xfrm>
            <a:off x="9164352" y="1374370"/>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產品結構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材料特徵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參數設定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0" name="圓角矩形 29"/>
          <p:cNvSpPr/>
          <p:nvPr/>
        </p:nvSpPr>
        <p:spPr>
          <a:xfrm>
            <a:off x="9164352" y="205271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選定因子組合</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31" name="圓角矩形 30"/>
          <p:cNvSpPr/>
          <p:nvPr/>
        </p:nvSpPr>
        <p:spPr>
          <a:xfrm>
            <a:off x="9164352" y="2731064"/>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Times New Roman" panose="02020603050405020304" pitchFamily="18" charset="0"/>
                <a:ea typeface="標楷體" panose="03000509000000000000" pitchFamily="65" charset="-120"/>
              </a:rPr>
              <a:t>人工</a:t>
            </a:r>
            <a:r>
              <a:rPr lang="zh-TW" altLang="en-US" sz="1400" dirty="0" smtClean="0">
                <a:solidFill>
                  <a:schemeClr val="tx1"/>
                </a:solidFill>
                <a:latin typeface="Times New Roman" panose="02020603050405020304" pitchFamily="18" charset="0"/>
                <a:ea typeface="標楷體" panose="03000509000000000000" pitchFamily="65" charset="-120"/>
              </a:rPr>
              <a:t>經驗</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2" name="圓角矩形 31"/>
          <p:cNvSpPr/>
          <p:nvPr/>
        </p:nvSpPr>
        <p:spPr>
          <a:xfrm>
            <a:off x="9164352" y="4087758"/>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關鍵因子數據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3" name="圓角矩形 32"/>
          <p:cNvSpPr/>
          <p:nvPr/>
        </p:nvSpPr>
        <p:spPr>
          <a:xfrm>
            <a:off x="9164352" y="696023"/>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新產品導入</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4" name="圓角矩形 33"/>
          <p:cNvSpPr/>
          <p:nvPr/>
        </p:nvSpPr>
        <p:spPr>
          <a:xfrm>
            <a:off x="9164352" y="4766104"/>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smtClean="0">
                <a:solidFill>
                  <a:schemeClr val="tx1"/>
                </a:solidFill>
                <a:latin typeface="Times New Roman" panose="02020603050405020304" pitchFamily="18" charset="0"/>
                <a:ea typeface="標楷體" panose="03000509000000000000" pitchFamily="65" charset="-120"/>
              </a:rPr>
              <a:t>DoE </a:t>
            </a:r>
            <a:r>
              <a:rPr lang="zh-TW" altLang="en-US" sz="1400" dirty="0" smtClean="0">
                <a:solidFill>
                  <a:schemeClr val="tx1"/>
                </a:solidFill>
                <a:latin typeface="Times New Roman" panose="02020603050405020304" pitchFamily="18" charset="0"/>
                <a:ea typeface="標楷體" panose="03000509000000000000" pitchFamily="65" charset="-120"/>
              </a:rPr>
              <a:t>實驗結果</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35" name="圓角矩形 34"/>
          <p:cNvSpPr/>
          <p:nvPr/>
        </p:nvSpPr>
        <p:spPr>
          <a:xfrm>
            <a:off x="9164352" y="340941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ea typeface="標楷體" panose="03000509000000000000" pitchFamily="65" charset="-120"/>
              </a:rPr>
              <a:t>LAB </a:t>
            </a:r>
            <a:r>
              <a:rPr lang="zh-TW" altLang="en-US" sz="1400" dirty="0">
                <a:solidFill>
                  <a:schemeClr val="tx1"/>
                </a:solidFill>
                <a:latin typeface="Times New Roman" panose="02020603050405020304" pitchFamily="18" charset="0"/>
                <a:ea typeface="標楷體" panose="03000509000000000000" pitchFamily="65" charset="-120"/>
              </a:rPr>
              <a:t>預測</a:t>
            </a:r>
          </a:p>
        </p:txBody>
      </p:sp>
      <p:cxnSp>
        <p:nvCxnSpPr>
          <p:cNvPr id="37" name="直線單箭頭接點 36"/>
          <p:cNvCxnSpPr>
            <a:stCxn id="33" idx="2"/>
            <a:endCxn id="29" idx="0"/>
          </p:cNvCxnSpPr>
          <p:nvPr/>
        </p:nvCxnSpPr>
        <p:spPr>
          <a:xfrm>
            <a:off x="10604352" y="1128023"/>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9" idx="2"/>
            <a:endCxn id="30" idx="0"/>
          </p:cNvCxnSpPr>
          <p:nvPr/>
        </p:nvCxnSpPr>
        <p:spPr>
          <a:xfrm>
            <a:off x="10604352" y="1806370"/>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30" idx="2"/>
            <a:endCxn id="31" idx="0"/>
          </p:cNvCxnSpPr>
          <p:nvPr/>
        </p:nvCxnSpPr>
        <p:spPr>
          <a:xfrm>
            <a:off x="10604352" y="2484717"/>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31" idx="2"/>
            <a:endCxn id="35" idx="0"/>
          </p:cNvCxnSpPr>
          <p:nvPr/>
        </p:nvCxnSpPr>
        <p:spPr>
          <a:xfrm>
            <a:off x="10604352" y="3163064"/>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35" idx="2"/>
            <a:endCxn id="32" idx="0"/>
          </p:cNvCxnSpPr>
          <p:nvPr/>
        </p:nvCxnSpPr>
        <p:spPr>
          <a:xfrm>
            <a:off x="10604352" y="3841411"/>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32" idx="2"/>
            <a:endCxn id="34" idx="0"/>
          </p:cNvCxnSpPr>
          <p:nvPr/>
        </p:nvCxnSpPr>
        <p:spPr>
          <a:xfrm>
            <a:off x="10604352" y="4519758"/>
            <a:ext cx="0" cy="246346"/>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圓角矩形 50"/>
          <p:cNvSpPr/>
          <p:nvPr/>
        </p:nvSpPr>
        <p:spPr>
          <a:xfrm>
            <a:off x="259710" y="255209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產品結構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材料特徵 </a:t>
            </a:r>
            <a:r>
              <a:rPr lang="en-US" altLang="zh-TW" sz="1400" dirty="0" smtClean="0">
                <a:solidFill>
                  <a:schemeClr val="tx1"/>
                </a:solidFill>
                <a:latin typeface="Times New Roman" panose="02020603050405020304" pitchFamily="18" charset="0"/>
                <a:ea typeface="標楷體" panose="03000509000000000000" pitchFamily="65" charset="-120"/>
              </a:rPr>
              <a:t>/</a:t>
            </a:r>
            <a:r>
              <a:rPr lang="zh-TW" altLang="en-US" sz="1400" dirty="0" smtClean="0">
                <a:solidFill>
                  <a:schemeClr val="tx1"/>
                </a:solidFill>
                <a:latin typeface="Times New Roman" panose="02020603050405020304" pitchFamily="18" charset="0"/>
                <a:ea typeface="標楷體" panose="03000509000000000000" pitchFamily="65" charset="-120"/>
              </a:rPr>
              <a:t> 參數設定</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2" name="圓角矩形 51"/>
          <p:cNvSpPr/>
          <p:nvPr/>
        </p:nvSpPr>
        <p:spPr>
          <a:xfrm>
            <a:off x="259710" y="3230438"/>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選定因子組合</a:t>
            </a:r>
            <a:endParaRPr lang="zh-TW" altLang="en-US" sz="1400" dirty="0">
              <a:solidFill>
                <a:schemeClr val="tx1"/>
              </a:solidFill>
              <a:latin typeface="標楷體" panose="03000509000000000000" pitchFamily="65" charset="-120"/>
              <a:ea typeface="標楷體" panose="03000509000000000000" pitchFamily="65" charset="-120"/>
            </a:endParaRPr>
          </a:p>
        </p:txBody>
      </p:sp>
      <p:sp>
        <p:nvSpPr>
          <p:cNvPr id="53" name="圓角矩形 52"/>
          <p:cNvSpPr/>
          <p:nvPr/>
        </p:nvSpPr>
        <p:spPr>
          <a:xfrm>
            <a:off x="259710" y="3908785"/>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訓練及驗證資料集</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4" name="圓角矩形 53"/>
          <p:cNvSpPr/>
          <p:nvPr/>
        </p:nvSpPr>
        <p:spPr>
          <a:xfrm>
            <a:off x="259710" y="5265479"/>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建立模型</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5" name="圓角矩形 54"/>
          <p:cNvSpPr/>
          <p:nvPr/>
        </p:nvSpPr>
        <p:spPr>
          <a:xfrm>
            <a:off x="259710" y="5943826"/>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實驗</a:t>
            </a:r>
            <a:r>
              <a:rPr lang="zh-TW" altLang="en-US" sz="1400" dirty="0">
                <a:solidFill>
                  <a:schemeClr val="tx1"/>
                </a:solidFill>
                <a:latin typeface="Times New Roman" panose="02020603050405020304" pitchFamily="18" charset="0"/>
                <a:ea typeface="標楷體" panose="03000509000000000000" pitchFamily="65" charset="-120"/>
              </a:rPr>
              <a:t>及</a:t>
            </a:r>
            <a:r>
              <a:rPr lang="zh-TW" altLang="en-US" sz="1400" dirty="0" smtClean="0">
                <a:solidFill>
                  <a:schemeClr val="tx1"/>
                </a:solidFill>
                <a:latin typeface="Times New Roman" panose="02020603050405020304" pitchFamily="18" charset="0"/>
                <a:ea typeface="標楷體" panose="03000509000000000000" pitchFamily="65" charset="-120"/>
              </a:rPr>
              <a:t>結果分析</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56" name="圓角矩形 55"/>
          <p:cNvSpPr/>
          <p:nvPr/>
        </p:nvSpPr>
        <p:spPr>
          <a:xfrm>
            <a:off x="259710" y="458713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a:t>
            </a:r>
            <a:r>
              <a:rPr lang="zh-TW" altLang="en-US" sz="1400" dirty="0" smtClean="0">
                <a:solidFill>
                  <a:schemeClr val="tx1"/>
                </a:solidFill>
                <a:latin typeface="標楷體" panose="03000509000000000000" pitchFamily="65" charset="-120"/>
                <a:ea typeface="標楷體" panose="03000509000000000000" pitchFamily="65" charset="-120"/>
              </a:rPr>
              <a:t>演算法選擇評估</a:t>
            </a:r>
            <a:endParaRPr lang="zh-TW" altLang="en-US" sz="1400" dirty="0">
              <a:solidFill>
                <a:schemeClr val="tx1"/>
              </a:solidFill>
              <a:latin typeface="標楷體" panose="03000509000000000000" pitchFamily="65" charset="-120"/>
              <a:ea typeface="標楷體" panose="03000509000000000000" pitchFamily="65" charset="-120"/>
            </a:endParaRPr>
          </a:p>
        </p:txBody>
      </p:sp>
      <p:cxnSp>
        <p:nvCxnSpPr>
          <p:cNvPr id="57" name="直線單箭頭接點 56"/>
          <p:cNvCxnSpPr>
            <a:stCxn id="51" idx="2"/>
            <a:endCxn id="52" idx="0"/>
          </p:cNvCxnSpPr>
          <p:nvPr/>
        </p:nvCxnSpPr>
        <p:spPr>
          <a:xfrm>
            <a:off x="1699710" y="2984091"/>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52" idx="2"/>
            <a:endCxn id="53" idx="0"/>
          </p:cNvCxnSpPr>
          <p:nvPr/>
        </p:nvCxnSpPr>
        <p:spPr>
          <a:xfrm>
            <a:off x="1699710" y="3662438"/>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53" idx="2"/>
            <a:endCxn id="56" idx="0"/>
          </p:cNvCxnSpPr>
          <p:nvPr/>
        </p:nvCxnSpPr>
        <p:spPr>
          <a:xfrm>
            <a:off x="1699710" y="4340785"/>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6" idx="2"/>
            <a:endCxn id="54" idx="0"/>
          </p:cNvCxnSpPr>
          <p:nvPr/>
        </p:nvCxnSpPr>
        <p:spPr>
          <a:xfrm>
            <a:off x="1699710" y="5019132"/>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4" idx="2"/>
            <a:endCxn id="55" idx="0"/>
          </p:cNvCxnSpPr>
          <p:nvPr/>
        </p:nvCxnSpPr>
        <p:spPr>
          <a:xfrm>
            <a:off x="1699710" y="5697479"/>
            <a:ext cx="0" cy="246347"/>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圓角矩形 61"/>
          <p:cNvSpPr/>
          <p:nvPr/>
        </p:nvSpPr>
        <p:spPr>
          <a:xfrm>
            <a:off x="259710" y="662217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驗證</a:t>
            </a:r>
            <a:endParaRPr lang="zh-TW" altLang="en-US" sz="1400" dirty="0">
              <a:solidFill>
                <a:schemeClr val="tx1"/>
              </a:solidFill>
              <a:latin typeface="Times New Roman" panose="02020603050405020304" pitchFamily="18" charset="0"/>
              <a:ea typeface="標楷體" panose="03000509000000000000" pitchFamily="65" charset="-120"/>
            </a:endParaRPr>
          </a:p>
        </p:txBody>
      </p:sp>
      <p:cxnSp>
        <p:nvCxnSpPr>
          <p:cNvPr id="16" name="直線單箭頭接點 15"/>
          <p:cNvCxnSpPr>
            <a:stCxn id="55" idx="2"/>
            <a:endCxn id="62" idx="0"/>
          </p:cNvCxnSpPr>
          <p:nvPr/>
        </p:nvCxnSpPr>
        <p:spPr>
          <a:xfrm>
            <a:off x="1699710" y="6375826"/>
            <a:ext cx="0" cy="24634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圓角矩形 62"/>
          <p:cNvSpPr/>
          <p:nvPr/>
        </p:nvSpPr>
        <p:spPr>
          <a:xfrm>
            <a:off x="5625239" y="160929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單顆產品平面度模型導入之研究</a:t>
            </a:r>
          </a:p>
        </p:txBody>
      </p:sp>
      <p:sp>
        <p:nvSpPr>
          <p:cNvPr id="64" name="圓角矩形 63"/>
          <p:cNvSpPr/>
          <p:nvPr/>
        </p:nvSpPr>
        <p:spPr>
          <a:xfrm>
            <a:off x="5625239" y="232542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研讀並摘要相關文獻及理論</a:t>
            </a:r>
          </a:p>
        </p:txBody>
      </p:sp>
      <p:sp>
        <p:nvSpPr>
          <p:cNvPr id="65" name="圓角矩形 64"/>
          <p:cNvSpPr/>
          <p:nvPr/>
        </p:nvSpPr>
        <p:spPr>
          <a:xfrm>
            <a:off x="5625239" y="304154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NPI</a:t>
            </a:r>
            <a:r>
              <a:rPr lang="zh-TW" altLang="en-US" sz="1400" dirty="0">
                <a:solidFill>
                  <a:schemeClr val="tx1"/>
                </a:solidFill>
                <a:latin typeface="標楷體" panose="03000509000000000000" pitchFamily="65" charset="-120"/>
                <a:ea typeface="標楷體" panose="03000509000000000000" pitchFamily="65" charset="-120"/>
              </a:rPr>
              <a:t> 平面度預測現況剖析</a:t>
            </a:r>
          </a:p>
        </p:txBody>
      </p:sp>
      <p:sp>
        <p:nvSpPr>
          <p:cNvPr id="66" name="圓角矩形 65"/>
          <p:cNvSpPr/>
          <p:nvPr/>
        </p:nvSpPr>
        <p:spPr>
          <a:xfrm>
            <a:off x="5625239" y="447379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標楷體" panose="03000509000000000000" pitchFamily="65" charset="-120"/>
                <a:ea typeface="標楷體" panose="03000509000000000000" pitchFamily="65" charset="-120"/>
              </a:rPr>
              <a:t>研究方法</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67" name="圓角矩形 66"/>
          <p:cNvSpPr/>
          <p:nvPr/>
        </p:nvSpPr>
        <p:spPr>
          <a:xfrm>
            <a:off x="5625239" y="5906047"/>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smtClean="0">
                <a:solidFill>
                  <a:schemeClr val="tx1"/>
                </a:solidFill>
                <a:latin typeface="Times New Roman" panose="02020603050405020304" pitchFamily="18" charset="0"/>
                <a:ea typeface="標楷體" panose="03000509000000000000" pitchFamily="65" charset="-120"/>
              </a:rPr>
              <a:t>結果分析與驗證</a:t>
            </a:r>
            <a:endParaRPr lang="zh-TW" altLang="en-US" sz="1400" dirty="0">
              <a:solidFill>
                <a:schemeClr val="tx1"/>
              </a:solidFill>
              <a:latin typeface="Times New Roman" panose="02020603050405020304" pitchFamily="18" charset="0"/>
              <a:ea typeface="標楷體" panose="03000509000000000000" pitchFamily="65" charset="-120"/>
            </a:endParaRPr>
          </a:p>
        </p:txBody>
      </p:sp>
      <p:sp>
        <p:nvSpPr>
          <p:cNvPr id="68" name="圓角矩形 67"/>
          <p:cNvSpPr/>
          <p:nvPr/>
        </p:nvSpPr>
        <p:spPr>
          <a:xfrm>
            <a:off x="5625239" y="375767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特徵因子訂定</a:t>
            </a:r>
          </a:p>
        </p:txBody>
      </p:sp>
      <p:cxnSp>
        <p:nvCxnSpPr>
          <p:cNvPr id="69" name="直線單箭頭接點 68"/>
          <p:cNvCxnSpPr>
            <a:stCxn id="63" idx="2"/>
            <a:endCxn id="64" idx="0"/>
          </p:cNvCxnSpPr>
          <p:nvPr/>
        </p:nvCxnSpPr>
        <p:spPr>
          <a:xfrm>
            <a:off x="7065239" y="204129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64" idx="2"/>
            <a:endCxn id="65" idx="0"/>
          </p:cNvCxnSpPr>
          <p:nvPr/>
        </p:nvCxnSpPr>
        <p:spPr>
          <a:xfrm>
            <a:off x="7065239" y="275742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65" idx="2"/>
            <a:endCxn id="68" idx="0"/>
          </p:cNvCxnSpPr>
          <p:nvPr/>
        </p:nvCxnSpPr>
        <p:spPr>
          <a:xfrm>
            <a:off x="7065239" y="347354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a:stCxn id="68" idx="2"/>
            <a:endCxn id="66" idx="0"/>
          </p:cNvCxnSpPr>
          <p:nvPr/>
        </p:nvCxnSpPr>
        <p:spPr>
          <a:xfrm>
            <a:off x="7065239" y="418967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圓角矩形 73"/>
          <p:cNvSpPr/>
          <p:nvPr/>
        </p:nvSpPr>
        <p:spPr>
          <a:xfrm>
            <a:off x="5625239" y="6622171"/>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結論</a:t>
            </a:r>
          </a:p>
        </p:txBody>
      </p:sp>
      <p:cxnSp>
        <p:nvCxnSpPr>
          <p:cNvPr id="75" name="直線單箭頭接點 74"/>
          <p:cNvCxnSpPr>
            <a:stCxn id="67" idx="2"/>
            <a:endCxn id="74" idx="0"/>
          </p:cNvCxnSpPr>
          <p:nvPr/>
        </p:nvCxnSpPr>
        <p:spPr>
          <a:xfrm>
            <a:off x="7065239" y="6338047"/>
            <a:ext cx="0" cy="284124"/>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圓角矩形 75"/>
          <p:cNvSpPr/>
          <p:nvPr/>
        </p:nvSpPr>
        <p:spPr>
          <a:xfrm>
            <a:off x="5625239" y="5189922"/>
            <a:ext cx="2880000" cy="432000"/>
          </a:xfrm>
          <a:prstGeom prst="roundRect">
            <a:avLst/>
          </a:prstGeom>
          <a:solidFill>
            <a:srgbClr val="EBF0FA"/>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400" dirty="0">
                <a:solidFill>
                  <a:schemeClr val="tx1"/>
                </a:solidFill>
                <a:latin typeface="標楷體" panose="03000509000000000000" pitchFamily="65" charset="-120"/>
                <a:ea typeface="標楷體" panose="03000509000000000000" pitchFamily="65" charset="-120"/>
              </a:rPr>
              <a:t>模型設計執行</a:t>
            </a:r>
          </a:p>
        </p:txBody>
      </p:sp>
      <p:cxnSp>
        <p:nvCxnSpPr>
          <p:cNvPr id="78" name="直線單箭頭接點 77"/>
          <p:cNvCxnSpPr>
            <a:stCxn id="66" idx="2"/>
            <a:endCxn id="76" idx="0"/>
          </p:cNvCxnSpPr>
          <p:nvPr/>
        </p:nvCxnSpPr>
        <p:spPr>
          <a:xfrm>
            <a:off x="7065239" y="4905797"/>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76" idx="2"/>
            <a:endCxn id="67" idx="0"/>
          </p:cNvCxnSpPr>
          <p:nvPr/>
        </p:nvCxnSpPr>
        <p:spPr>
          <a:xfrm>
            <a:off x="7065239" y="5621922"/>
            <a:ext cx="0" cy="284125"/>
          </a:xfrm>
          <a:prstGeom prst="straightConnector1">
            <a:avLst/>
          </a:prstGeom>
          <a:ln w="127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822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9.85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15.45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34845230"/>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V2_4_NH_K19137_2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9.85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0.63</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15.45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9.85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14.12</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15.45</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22.08</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66.0%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a:stretch>
            <a:fillRect/>
          </a:stretch>
        </p:blipFill>
        <p:spPr>
          <a:xfrm>
            <a:off x="5925209" y="3860229"/>
            <a:ext cx="5862837" cy="1822283"/>
          </a:xfrm>
          <a:prstGeom prst="rect">
            <a:avLst/>
          </a:prstGeom>
        </p:spPr>
      </p:pic>
    </p:spTree>
    <p:extLst>
      <p:ext uri="{BB962C8B-B14F-4D97-AF65-F5344CB8AC3E}">
        <p14:creationId xmlns:p14="http://schemas.microsoft.com/office/powerpoint/2010/main" val="590307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97248" y="3890605"/>
            <a:ext cx="4892370"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12633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00" b="1" baseline="0" dirty="0">
                              <a:latin typeface="微軟正黑體" panose="020B0604030504040204" pitchFamily="34" charset="-120"/>
                              <a:ea typeface="微軟正黑體" panose="020B0604030504040204" pitchFamily="34" charset="-120"/>
                            </a:rPr>
                            <a:t>initial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隨機種子：非隨機</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11.33</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0.87</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6.51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90.2%</a:t>
                          </a:r>
                        </a:p>
                        <a:p>
                          <a:pPr algn="ctr"/>
                          <a:r>
                            <a:rPr lang="en-US" altLang="zh-TW" sz="1150" b="1" dirty="0">
                              <a:latin typeface="微軟正黑體" panose="020B0604030504040204" pitchFamily="34" charset="-120"/>
                              <a:ea typeface="微軟正黑體" panose="020B0604030504040204" pitchFamily="34" charset="-120"/>
                            </a:rPr>
                            <a:t>(220/244)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315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244</a:t>
                          </a:r>
                          <a:r>
                            <a:rPr lang="zh-TW" altLang="en-US" sz="1150" b="1" dirty="0">
                              <a:latin typeface="微軟正黑體" panose="020B0604030504040204" pitchFamily="34" charset="-120"/>
                              <a:ea typeface="微軟正黑體" panose="020B0604030504040204" pitchFamily="34" charset="-120"/>
                            </a:rPr>
                            <a:t> 筆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清洗過</a:t>
                          </a:r>
                          <a:r>
                            <a:rPr lang="en-US" altLang="zh-TW" sz="1150" b="1" dirty="0">
                              <a:latin typeface="微軟正黑體" panose="020B0604030504040204" pitchFamily="34" charset="-120"/>
                              <a:ea typeface="微軟正黑體" panose="020B0604030504040204" pitchFamily="34" charset="-120"/>
                            </a:rPr>
                            <a:t>)</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00" b="1" baseline="0" dirty="0">
                              <a:latin typeface="微軟正黑體" panose="020B0604030504040204" pitchFamily="34" charset="-120"/>
                              <a:ea typeface="微軟正黑體" panose="020B0604030504040204" pitchFamily="34" charset="-120"/>
                            </a:rPr>
                            <a:t>initial</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6_RandomForest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1999636878"/>
                  </p:ext>
                </p:extLst>
              </p:nvPr>
            </p:nvGraphicFramePr>
            <p:xfrm>
              <a:off x="403962" y="330490"/>
              <a:ext cx="11384084" cy="209274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7451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423353">
                    <a:tc>
                      <a:txBody>
                        <a:bodyPr/>
                        <a:lstStyle/>
                        <a:p>
                          <a:pPr algn="ctr"/>
                          <a:r>
                            <a:rPr lang="en-US" altLang="zh-TW" sz="1100" b="1" baseline="0" dirty="0">
                              <a:latin typeface="微軟正黑體" panose="020B0604030504040204" pitchFamily="34" charset="-120"/>
                              <a:ea typeface="微軟正黑體" panose="020B0604030504040204" pitchFamily="34" charset="-120"/>
                            </a:rPr>
                            <a:t>initial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隨機種子：非隨機</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11.33</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0.87</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6.51</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90.2%</a:t>
                          </a:r>
                        </a:p>
                        <a:p>
                          <a:pPr algn="ctr"/>
                          <a:r>
                            <a:rPr lang="en-US" altLang="zh-TW" sz="1150" b="1" dirty="0">
                              <a:latin typeface="微軟正黑體" panose="020B0604030504040204" pitchFamily="34" charset="-120"/>
                              <a:ea typeface="微軟正黑體" panose="020B0604030504040204" pitchFamily="34" charset="-120"/>
                            </a:rPr>
                            <a:t>(220/244)</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315</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244</a:t>
                          </a:r>
                          <a:r>
                            <a:rPr lang="zh-TW" altLang="en-US" sz="1150" b="1" dirty="0">
                              <a:latin typeface="微軟正黑體" panose="020B0604030504040204" pitchFamily="34" charset="-120"/>
                              <a:ea typeface="微軟正黑體" panose="020B0604030504040204" pitchFamily="34" charset="-120"/>
                            </a:rPr>
                            <a:t> 筆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清洗過</a:t>
                          </a:r>
                          <a:r>
                            <a:rPr lang="en-US" altLang="zh-TW" sz="1150" b="1" dirty="0">
                              <a:latin typeface="微軟正黑體" panose="020B0604030504040204" pitchFamily="34" charset="-120"/>
                              <a:ea typeface="微軟正黑體" panose="020B0604030504040204" pitchFamily="34" charset="-120"/>
                            </a:rPr>
                            <a:t>)</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00" b="1" baseline="0" dirty="0">
                              <a:latin typeface="微軟正黑體" panose="020B0604030504040204" pitchFamily="34" charset="-120"/>
                              <a:ea typeface="微軟正黑體" panose="020B0604030504040204" pitchFamily="34" charset="-120"/>
                            </a:rPr>
                            <a:t>initial</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6_RandomForest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11.33</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14.94</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0.87</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6.51</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10.37</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90</a:t>
            </a:r>
            <a:r>
              <a:rPr lang="en-US" altLang="zh-TW" sz="1400" b="1" dirty="0">
                <a:solidFill>
                  <a:schemeClr val="tx1"/>
                </a:solidFill>
                <a:latin typeface="微軟正黑體" panose="020B0604030504040204" pitchFamily="34" charset="-120"/>
                <a:ea typeface="微軟正黑體" panose="020B0604030504040204" pitchFamily="34" charset="-120"/>
              </a:rPr>
              <a:t>.2%</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80467" y="3860229"/>
            <a:ext cx="4952321" cy="1822283"/>
          </a:xfrm>
          <a:prstGeom prst="rect">
            <a:avLst/>
          </a:prstGeom>
        </p:spPr>
      </p:pic>
    </p:spTree>
    <p:extLst>
      <p:ext uri="{BB962C8B-B14F-4D97-AF65-F5344CB8AC3E}">
        <p14:creationId xmlns:p14="http://schemas.microsoft.com/office/powerpoint/2010/main" val="3444536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9204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V2_4_K19137_1_2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10.59</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15.10</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HFCBGA_V2_4_K19137_1</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387393162"/>
                  </p:ext>
                </p:extLst>
              </p:nvPr>
            </p:nvGraphicFramePr>
            <p:xfrm>
              <a:off x="403962" y="330490"/>
              <a:ext cx="11384084" cy="2058457"/>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17647" r="-872340" b="-462745"/>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89063">
                    <a:tc>
                      <a:txBody>
                        <a:bodyPr/>
                        <a:lstStyle/>
                        <a:p>
                          <a:pPr algn="ctr"/>
                          <a:r>
                            <a:rPr lang="en-US" altLang="zh-TW" sz="1150" b="1" i="0" dirty="0">
                              <a:effectLst/>
                              <a:latin typeface="微軟正黑體" panose="020B0604030504040204" pitchFamily="34" charset="-120"/>
                              <a:ea typeface="微軟正黑體" panose="020B0604030504040204" pitchFamily="34" charset="-120"/>
                            </a:rPr>
                            <a:t>V2_4_K19137_1_2</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隨機種子：非隨機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10.59</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0.85</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15.10</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66.0%</a:t>
                          </a:r>
                        </a:p>
                        <a:p>
                          <a:pPr algn="ctr"/>
                          <a:r>
                            <a:rPr lang="en-US" altLang="zh-TW" sz="1150" b="1" dirty="0">
                              <a:latin typeface="微軟正黑體" panose="020B0604030504040204" pitchFamily="34" charset="-120"/>
                              <a:ea typeface="微軟正黑體" panose="020B0604030504040204" pitchFamily="34" charset="-120"/>
                            </a:rPr>
                            <a:t>(35/53)</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200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210</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53</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HFCBGA_V2_4_K19137_1</a:t>
                          </a: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10.59</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14.25</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0.85</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15.10</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22.20</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solidFill>
                  <a:schemeClr val="tx1"/>
                </a:solidFill>
                <a:latin typeface="微軟正黑體" panose="020B0604030504040204" pitchFamily="34" charset="-120"/>
                <a:ea typeface="微軟正黑體" panose="020B0604030504040204" pitchFamily="34" charset="-120"/>
              </a:rPr>
              <a:t>66.0%</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a:stretch>
            <a:fillRect/>
          </a:stretch>
        </p:blipFill>
        <p:spPr>
          <a:xfrm>
            <a:off x="5925209" y="3860229"/>
            <a:ext cx="5862837" cy="1822283"/>
          </a:xfrm>
          <a:prstGeom prst="rect">
            <a:avLst/>
          </a:prstGeom>
        </p:spPr>
      </p:pic>
    </p:spTree>
    <p:extLst>
      <p:ext uri="{BB962C8B-B14F-4D97-AF65-F5344CB8AC3E}">
        <p14:creationId xmlns:p14="http://schemas.microsoft.com/office/powerpoint/2010/main" val="3142740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1AADD36-712F-4A38-B66F-ACB6426B75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556349" y="3890605"/>
            <a:ext cx="5174169" cy="2683020"/>
          </a:xfrm>
          <a:prstGeom prst="rect">
            <a:avLst/>
          </a:prstGeom>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150" b="1" i="1" smtClean="0">
                                        <a:latin typeface="Cambria Math" panose="02040503050406030204" pitchFamily="18" charset="0"/>
                                        <a:ea typeface="微軟正黑體" panose="020B0604030504040204" pitchFamily="34" charset="-120"/>
                                      </a:rPr>
                                    </m:ctrlPr>
                                  </m:sSupPr>
                                  <m:e>
                                    <m:r>
                                      <m:rPr>
                                        <m:nor/>
                                      </m:rPr>
                                      <a:rPr lang="en-US" altLang="zh-TW" sz="1150" b="1">
                                        <a:latin typeface="微軟正黑體" panose="020B0604030504040204" pitchFamily="34" charset="-120"/>
                                        <a:ea typeface="微軟正黑體" panose="020B0604030504040204" pitchFamily="34" charset="-120"/>
                                      </a:rPr>
                                      <m:t>R</m:t>
                                    </m:r>
                                  </m:e>
                                  <m:sup>
                                    <m:r>
                                      <m:rPr>
                                        <m:nor/>
                                      </m:rPr>
                                      <a:rPr lang="en-US" altLang="zh-TW" sz="1150" b="1">
                                        <a:latin typeface="微軟正黑體" panose="020B0604030504040204" pitchFamily="34" charset="-120"/>
                                        <a:ea typeface="微軟正黑體" panose="020B0604030504040204" pitchFamily="34" charset="-120"/>
                                      </a:rPr>
                                      <m:t>2</m:t>
                                    </m:r>
                                  </m:sup>
                                </m:sSup>
                              </m:oMath>
                            </m:oMathPara>
                          </a14:m>
                          <a:endParaRPr lang="zh-TW" altLang="en-US" sz="115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242000">
                    <a:tc>
                      <a:txBody>
                        <a:bodyPr/>
                        <a:lstStyle/>
                        <a:p>
                          <a:pPr algn="ctr"/>
                          <a:r>
                            <a:rPr lang="en-US" altLang="zh-TW" sz="1150" b="1" i="0" dirty="0">
                              <a:effectLst/>
                              <a:latin typeface="微軟正黑體" panose="020B0604030504040204" pitchFamily="34" charset="-120"/>
                              <a:ea typeface="微軟正黑體" panose="020B0604030504040204" pitchFamily="34" charset="-120"/>
                            </a:rPr>
                            <a:t>Test_UD04_Tn_02-1.1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訓練資料：</a:t>
                          </a:r>
                          <a:r>
                            <a:rPr lang="en-US" altLang="zh-TW" sz="1100" b="1" dirty="0">
                              <a:latin typeface="微軟正黑體" panose="020B0604030504040204" pitchFamily="34" charset="-120"/>
                              <a:ea typeface="微軟正黑體" panose="020B0604030504040204" pitchFamily="34" charset="-120"/>
                            </a:rPr>
                            <a:t>85%</a:t>
                          </a:r>
                          <a:r>
                            <a:rPr lang="zh-TW" altLang="en-US" sz="1100" b="1" dirty="0">
                              <a:latin typeface="微軟正黑體" panose="020B0604030504040204" pitchFamily="34" charset="-120"/>
                              <a:ea typeface="微軟正黑體" panose="020B0604030504040204" pitchFamily="34" charset="-120"/>
                            </a:rPr>
                            <a:t> </a:t>
                          </a:r>
                          <a:endParaRPr lang="en-US" altLang="zh-TW" sz="11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驗證資料：</a:t>
                          </a:r>
                          <a:r>
                            <a:rPr lang="en-US" altLang="zh-TW" sz="11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76.9%</a:t>
                          </a:r>
                        </a:p>
                        <a:p>
                          <a:pPr algn="ctr"/>
                          <a:r>
                            <a:rPr lang="en-US" altLang="zh-TW" sz="1150" b="1" dirty="0">
                              <a:latin typeface="微軟正黑體" panose="020B0604030504040204" pitchFamily="34" charset="-120"/>
                              <a:ea typeface="微軟正黑體" panose="020B0604030504040204" pitchFamily="34" charset="-120"/>
                            </a:rPr>
                            <a:t>(30/39)</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180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217</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39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da-DK" altLang="zh-TW" sz="1150" b="1" dirty="0">
                              <a:latin typeface="微軟正黑體" panose="020B0604030504040204" pitchFamily="34" charset="-120"/>
                              <a:ea typeface="微軟正黑體" panose="020B0604030504040204" pitchFamily="34" charset="-120"/>
                            </a:rPr>
                            <a:t>HFC_BGA_UD04_Tn_02_2</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Choice>
        <mc:Fallback xmlns="">
          <p:graphicFrame>
            <p:nvGraphicFramePr>
              <p:cNvPr id="2" name="表格 1">
                <a:extLst>
                  <a:ext uri="{FF2B5EF4-FFF2-40B4-BE49-F238E27FC236}">
                    <a16:creationId xmlns:a16="http://schemas.microsoft.com/office/drawing/2014/main" id="{78941851-A2CE-4B34-9219-6513796F0759}"/>
                  </a:ext>
                </a:extLst>
              </p:cNvPr>
              <p:cNvGraphicFramePr>
                <a:graphicFrameLocks noGrp="1"/>
              </p:cNvGraphicFramePr>
              <p:nvPr>
                <p:extLst>
                  <p:ext uri="{D42A27DB-BD31-4B8C-83A1-F6EECF244321}">
                    <p14:modId xmlns:p14="http://schemas.microsoft.com/office/powerpoint/2010/main" val="852048844"/>
                  </p:ext>
                </p:extLst>
              </p:nvPr>
            </p:nvGraphicFramePr>
            <p:xfrm>
              <a:off x="403962" y="330490"/>
              <a:ext cx="11384084" cy="2060298"/>
            </p:xfrm>
            <a:graphic>
              <a:graphicData uri="http://schemas.openxmlformats.org/drawingml/2006/table">
                <a:tbl>
                  <a:tblPr firstRow="1" bandRow="1">
                    <a:tableStyleId>{C083E6E3-FA7D-4D7B-A595-EF9225AFEA82}</a:tableStyleId>
                  </a:tblPr>
                  <a:tblGrid>
                    <a:gridCol w="1620000">
                      <a:extLst>
                        <a:ext uri="{9D8B030D-6E8A-4147-A177-3AD203B41FA5}">
                          <a16:colId xmlns:a16="http://schemas.microsoft.com/office/drawing/2014/main" val="3635463822"/>
                        </a:ext>
                      </a:extLst>
                    </a:gridCol>
                    <a:gridCol w="2260944">
                      <a:extLst>
                        <a:ext uri="{9D8B030D-6E8A-4147-A177-3AD203B41FA5}">
                          <a16:colId xmlns:a16="http://schemas.microsoft.com/office/drawing/2014/main" val="185078200"/>
                        </a:ext>
                      </a:extLst>
                    </a:gridCol>
                    <a:gridCol w="1368000">
                      <a:extLst>
                        <a:ext uri="{9D8B030D-6E8A-4147-A177-3AD203B41FA5}">
                          <a16:colId xmlns:a16="http://schemas.microsoft.com/office/drawing/2014/main" val="3826132247"/>
                        </a:ext>
                      </a:extLst>
                    </a:gridCol>
                    <a:gridCol w="576000">
                      <a:extLst>
                        <a:ext uri="{9D8B030D-6E8A-4147-A177-3AD203B41FA5}">
                          <a16:colId xmlns:a16="http://schemas.microsoft.com/office/drawing/2014/main" val="482387018"/>
                        </a:ext>
                      </a:extLst>
                    </a:gridCol>
                    <a:gridCol w="576000">
                      <a:extLst>
                        <a:ext uri="{9D8B030D-6E8A-4147-A177-3AD203B41FA5}">
                          <a16:colId xmlns:a16="http://schemas.microsoft.com/office/drawing/2014/main" val="2285347053"/>
                        </a:ext>
                      </a:extLst>
                    </a:gridCol>
                    <a:gridCol w="576000">
                      <a:extLst>
                        <a:ext uri="{9D8B030D-6E8A-4147-A177-3AD203B41FA5}">
                          <a16:colId xmlns:a16="http://schemas.microsoft.com/office/drawing/2014/main" val="254604896"/>
                        </a:ext>
                      </a:extLst>
                    </a:gridCol>
                    <a:gridCol w="1239140">
                      <a:extLst>
                        <a:ext uri="{9D8B030D-6E8A-4147-A177-3AD203B41FA5}">
                          <a16:colId xmlns:a16="http://schemas.microsoft.com/office/drawing/2014/main" val="456243662"/>
                        </a:ext>
                      </a:extLst>
                    </a:gridCol>
                    <a:gridCol w="3168000">
                      <a:extLst>
                        <a:ext uri="{9D8B030D-6E8A-4147-A177-3AD203B41FA5}">
                          <a16:colId xmlns:a16="http://schemas.microsoft.com/office/drawing/2014/main" val="2209947685"/>
                        </a:ext>
                      </a:extLst>
                    </a:gridCol>
                  </a:tblGrid>
                  <a:tr h="361783">
                    <a:tc rowSpan="2">
                      <a:txBody>
                        <a:bodyPr/>
                        <a:lstStyle/>
                        <a:p>
                          <a:pPr algn="ctr"/>
                          <a:r>
                            <a:rPr lang="en-US" altLang="zh-TW" sz="1150" b="1" dirty="0">
                              <a:latin typeface="微軟正黑體" panose="020B0604030504040204" pitchFamily="34" charset="-120"/>
                              <a:ea typeface="微軟正黑體" panose="020B0604030504040204" pitchFamily="34" charset="-120"/>
                            </a:rPr>
                            <a:t>Model</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150" b="1" dirty="0">
                              <a:latin typeface="微軟正黑體" panose="020B0604030504040204" pitchFamily="34" charset="-120"/>
                              <a:ea typeface="微軟正黑體" panose="020B0604030504040204" pitchFamily="34" charset="-120"/>
                            </a:rPr>
                            <a:t>方法</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gridSpan="3">
                      <a:txBody>
                        <a:bodyPr/>
                        <a:lstStyle/>
                        <a:p>
                          <a:pPr algn="ctr"/>
                          <a:r>
                            <a:rPr lang="zh-TW" altLang="en-US" sz="115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dirty="0"/>
                        </a:p>
                      </a:txBody>
                      <a:tcPr/>
                    </a:tc>
                    <a:tc hMerge="1">
                      <a:txBody>
                        <a:bodyPr/>
                        <a:lstStyle/>
                        <a:p>
                          <a:endParaRPr lang="zh-TW" altLang="en-US" dirty="0"/>
                        </a:p>
                      </a:txBody>
                      <a:tcPr/>
                    </a:tc>
                    <a:tc gridSpan="2">
                      <a:txBody>
                        <a:bodyPr/>
                        <a:lstStyle/>
                        <a:p>
                          <a:pPr algn="ctr"/>
                          <a:r>
                            <a:rPr lang="zh-TW" altLang="en-US" sz="1150" b="1" dirty="0">
                              <a:latin typeface="微軟正黑體" panose="020B0604030504040204" pitchFamily="34" charset="-120"/>
                              <a:ea typeface="微軟正黑體" panose="020B0604030504040204" pitchFamily="34" charset="-120"/>
                            </a:rPr>
                            <a:t>模型驗證</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hMerge="1">
                      <a:txBody>
                        <a:bodyPr/>
                        <a:lstStyle/>
                        <a:p>
                          <a:endParaRPr lang="zh-TW" altLang="en-US"/>
                        </a:p>
                      </a:txBody>
                      <a:tcPr/>
                    </a:tc>
                    <a:tc rowSpan="2">
                      <a:txBody>
                        <a:bodyPr/>
                        <a:lstStyle/>
                        <a:p>
                          <a:pPr algn="ctr"/>
                          <a:r>
                            <a:rPr lang="en-US" altLang="zh-TW" sz="1150" b="1" dirty="0">
                              <a:latin typeface="微軟正黑體" panose="020B0604030504040204" pitchFamily="34" charset="-120"/>
                              <a:ea typeface="微軟正黑體" panose="020B0604030504040204" pitchFamily="34" charset="-120"/>
                            </a:rPr>
                            <a:t>Remark</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extLst>
                      <a:ext uri="{0D108BD9-81ED-4DB2-BD59-A6C34878D82A}">
                        <a16:rowId xmlns:a16="http://schemas.microsoft.com/office/drawing/2014/main" val="1422180375"/>
                      </a:ext>
                    </a:extLst>
                  </a:tr>
                  <a:tr h="307611">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1018085" t="-122000" r="-872340" b="-472000"/>
                          </a:stretch>
                        </a:blipFill>
                      </a:tcPr>
                    </a:tc>
                    <a:tc>
                      <a:txBody>
                        <a:bodyPr/>
                        <a:lstStyle/>
                        <a:p>
                          <a:pPr algn="ctr"/>
                          <a:r>
                            <a:rPr lang="en-US" altLang="zh-TW" sz="1150" b="1" dirty="0">
                              <a:solidFill>
                                <a:schemeClr val="tx1"/>
                              </a:solidFill>
                              <a:latin typeface="微軟正黑體" panose="020B0604030504040204" pitchFamily="34" charset="-120"/>
                              <a:ea typeface="微軟正黑體" panose="020B0604030504040204" pitchFamily="34" charset="-120"/>
                            </a:rPr>
                            <a:t>MAE</a:t>
                          </a:r>
                          <a:endParaRPr lang="zh-TW" altLang="en-US" sz="115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r>
                            <a:rPr lang="zh-TW" altLang="en-US" sz="1150" b="1" dirty="0">
                              <a:solidFill>
                                <a:schemeClr val="tx1"/>
                              </a:solidFill>
                              <a:latin typeface="微軟正黑體" panose="020B0604030504040204" pitchFamily="34" charset="-120"/>
                              <a:ea typeface="微軟正黑體" panose="020B0604030504040204" pitchFamily="34" charset="-120"/>
                            </a:rPr>
                            <a:t>合格件數百分比</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DC3E6"/>
                        </a:solidFill>
                      </a:tcPr>
                    </a:tc>
                    <a:tc vMerge="1">
                      <a:txBody>
                        <a:bodyPr/>
                        <a:lstStyle/>
                        <a:p>
                          <a:endParaRPr lang="zh-TW" altLang="en-US" dirty="0"/>
                        </a:p>
                      </a:txBody>
                      <a:tcPr/>
                    </a:tc>
                    <a:extLst>
                      <a:ext uri="{0D108BD9-81ED-4DB2-BD59-A6C34878D82A}">
                        <a16:rowId xmlns:a16="http://schemas.microsoft.com/office/drawing/2014/main" val="2833794817"/>
                      </a:ext>
                    </a:extLst>
                  </a:tr>
                  <a:tr h="1390904">
                    <a:tc>
                      <a:txBody>
                        <a:bodyPr/>
                        <a:lstStyle/>
                        <a:p>
                          <a:pPr algn="ctr"/>
                          <a:r>
                            <a:rPr lang="en-US" altLang="zh-TW" sz="1150" b="1" i="0" dirty="0">
                              <a:effectLst/>
                              <a:latin typeface="微軟正黑體" panose="020B0604030504040204" pitchFamily="34" charset="-120"/>
                              <a:ea typeface="微軟正黑體" panose="020B0604030504040204" pitchFamily="34" charset="-120"/>
                            </a:rPr>
                            <a:t>Test_UD04_Tn_02-1.1</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隨機種子：隨機</a:t>
                          </a:r>
                          <a:endParaRPr lang="en-US" altLang="zh-TW" sz="115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150" b="1" dirty="0">
                              <a:latin typeface="微軟正黑體" panose="020B0604030504040204" pitchFamily="34" charset="-120"/>
                              <a:ea typeface="微軟正黑體" panose="020B0604030504040204" pitchFamily="34" charset="-120"/>
                            </a:rPr>
                            <a:t>訓練資料集：</a:t>
                          </a:r>
                          <a:r>
                            <a:rPr lang="en-US" altLang="zh-TW" sz="115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150" b="1" i="0" kern="1200" dirty="0">
                              <a:solidFill>
                                <a:schemeClr val="tx1"/>
                              </a:solidFill>
                              <a:effectLst/>
                              <a:latin typeface="微軟正黑體" panose="020B0604030504040204" pitchFamily="34" charset="-120"/>
                              <a:ea typeface="微軟正黑體" panose="020B0604030504040204" pitchFamily="34" charset="-120"/>
                              <a:cs typeface="+mn-cs"/>
                            </a:rPr>
                            <a:t>模型參數：</a:t>
                          </a:r>
                          <a:r>
                            <a:rPr lang="zh-TW" altLang="en-US" sz="1150" b="1" dirty="0">
                              <a:latin typeface="微軟正黑體" panose="020B0604030504040204" pitchFamily="34" charset="-120"/>
                              <a:ea typeface="微軟正黑體" panose="020B0604030504040204" pitchFamily="34" charset="-120"/>
                            </a:rPr>
                            <a:t>對抗式訓練、預設</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訓練資料：</a:t>
                          </a:r>
                          <a:r>
                            <a:rPr lang="en-US" altLang="zh-TW" sz="1100" b="1" dirty="0">
                              <a:latin typeface="微軟正黑體" panose="020B0604030504040204" pitchFamily="34" charset="-120"/>
                              <a:ea typeface="微軟正黑體" panose="020B0604030504040204" pitchFamily="34" charset="-120"/>
                            </a:rPr>
                            <a:t>85%</a:t>
                          </a:r>
                          <a:r>
                            <a:rPr lang="zh-TW" altLang="en-US" sz="1100" b="1" dirty="0">
                              <a:latin typeface="微軟正黑體" panose="020B0604030504040204" pitchFamily="34" charset="-120"/>
                              <a:ea typeface="微軟正黑體" panose="020B0604030504040204" pitchFamily="34" charset="-120"/>
                            </a:rPr>
                            <a:t> </a:t>
                          </a:r>
                          <a:endParaRPr lang="en-US" altLang="zh-TW" sz="11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100" b="1" dirty="0">
                              <a:latin typeface="微軟正黑體" panose="020B0604030504040204" pitchFamily="34" charset="-120"/>
                              <a:ea typeface="微軟正黑體" panose="020B0604030504040204" pitchFamily="34" charset="-120"/>
                            </a:rPr>
                            <a:t>驗證資料：</a:t>
                          </a:r>
                          <a:r>
                            <a:rPr lang="en-US" altLang="zh-TW" sz="11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15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15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11.38</a:t>
                          </a:r>
                          <a:endParaRPr lang="zh-TW" altLang="en-US" sz="115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150" b="1" kern="1200" dirty="0">
                              <a:solidFill>
                                <a:schemeClr val="tx1"/>
                              </a:solidFill>
                              <a:latin typeface="微軟正黑體" panose="020B0604030504040204" pitchFamily="34" charset="-120"/>
                              <a:ea typeface="微軟正黑體" panose="020B0604030504040204" pitchFamily="34" charset="-120"/>
                              <a:cs typeface="+mn-cs"/>
                            </a:rPr>
                            <a:t>76.9%</a:t>
                          </a:r>
                        </a:p>
                        <a:p>
                          <a:pPr algn="ctr"/>
                          <a:r>
                            <a:rPr lang="en-US" altLang="zh-TW" sz="1150" b="1" dirty="0">
                              <a:latin typeface="微軟正黑體" panose="020B0604030504040204" pitchFamily="34" charset="-120"/>
                              <a:ea typeface="微軟正黑體" panose="020B0604030504040204" pitchFamily="34" charset="-120"/>
                            </a:rPr>
                            <a:t>(30/39)</a:t>
                          </a:r>
                          <a:endParaRPr lang="zh-TW" altLang="en-US"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去除 </a:t>
                          </a:r>
                          <a:r>
                            <a:rPr lang="en-US" altLang="zh-TW" sz="1150" b="1" dirty="0">
                              <a:latin typeface="微軟正黑體" panose="020B0604030504040204" pitchFamily="34" charset="-120"/>
                              <a:ea typeface="微軟正黑體" panose="020B0604030504040204" pitchFamily="34" charset="-120"/>
                            </a:rPr>
                            <a:t>CPL</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&gt;</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180</a:t>
                          </a:r>
                          <a:r>
                            <a:rPr lang="zh-TW" altLang="en-US" sz="1150" b="1" dirty="0">
                              <a:latin typeface="微軟正黑體" panose="020B0604030504040204" pitchFamily="34" charset="-120"/>
                              <a:ea typeface="微軟正黑體" panose="020B0604030504040204" pitchFamily="34" charset="-120"/>
                            </a:rPr>
                            <a:t> 的值</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移除空值</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增加訓練資料</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減少驗證資料</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訓練資料：</a:t>
                          </a:r>
                          <a:r>
                            <a:rPr lang="en-US" altLang="zh-TW" sz="1150" b="1" dirty="0">
                              <a:latin typeface="微軟正黑體" panose="020B0604030504040204" pitchFamily="34" charset="-120"/>
                              <a:ea typeface="微軟正黑體" panose="020B0604030504040204" pitchFamily="34" charset="-120"/>
                            </a:rPr>
                            <a:t>217</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150" b="1" dirty="0">
                              <a:latin typeface="微軟正黑體" panose="020B0604030504040204" pitchFamily="34" charset="-120"/>
                              <a:ea typeface="微軟正黑體" panose="020B0604030504040204" pitchFamily="34" charset="-120"/>
                            </a:rPr>
                            <a:t>驗證資料：</a:t>
                          </a:r>
                          <a:r>
                            <a:rPr lang="en-US" altLang="zh-TW" sz="1150" b="1" dirty="0">
                              <a:latin typeface="微軟正黑體" panose="020B0604030504040204" pitchFamily="34" charset="-120"/>
                              <a:ea typeface="微軟正黑體" panose="020B0604030504040204" pitchFamily="34" charset="-120"/>
                            </a:rPr>
                            <a:t>39</a:t>
                          </a:r>
                          <a:r>
                            <a:rPr lang="zh-TW" altLang="en-US" sz="1150" b="1" dirty="0">
                              <a:latin typeface="微軟正黑體" panose="020B0604030504040204" pitchFamily="34" charset="-120"/>
                              <a:ea typeface="微軟正黑體" panose="020B0604030504040204" pitchFamily="34" charset="-120"/>
                            </a:rPr>
                            <a:t> 筆</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Data</a:t>
                          </a:r>
                          <a:r>
                            <a:rPr lang="zh-TW" altLang="en-US" sz="1150" b="1" dirty="0">
                              <a:latin typeface="微軟正黑體" panose="020B0604030504040204" pitchFamily="34" charset="-120"/>
                              <a:ea typeface="微軟正黑體" panose="020B0604030504040204" pitchFamily="34" charset="-120"/>
                            </a:rPr>
                            <a:t> </a:t>
                          </a:r>
                          <a:r>
                            <a:rPr lang="en-US" altLang="zh-TW" sz="1150" b="1" dirty="0">
                              <a:latin typeface="微軟正黑體" panose="020B0604030504040204" pitchFamily="34" charset="-120"/>
                              <a:ea typeface="微軟正黑體" panose="020B0604030504040204" pitchFamily="34" charset="-120"/>
                            </a:rPr>
                            <a:t>:</a:t>
                          </a:r>
                          <a:r>
                            <a:rPr lang="zh-TW" altLang="en-US" sz="1150" b="1" dirty="0">
                              <a:latin typeface="微軟正黑體" panose="020B0604030504040204" pitchFamily="34" charset="-120"/>
                              <a:ea typeface="微軟正黑體" panose="020B0604030504040204" pitchFamily="34" charset="-120"/>
                            </a:rPr>
                            <a:t> </a:t>
                          </a:r>
                          <a:r>
                            <a:rPr lang="da-DK" altLang="zh-TW" sz="1150" b="1" dirty="0">
                              <a:latin typeface="微軟正黑體" panose="020B0604030504040204" pitchFamily="34" charset="-120"/>
                              <a:ea typeface="微軟正黑體" panose="020B0604030504040204" pitchFamily="34" charset="-120"/>
                            </a:rPr>
                            <a:t>HFC_BGA_UD04_Tn_02_2</a:t>
                          </a:r>
                          <a:endParaRPr lang="en-US" altLang="zh-TW" sz="115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altLang="zh-TW" sz="1150" b="1" dirty="0">
                              <a:latin typeface="微軟正黑體" panose="020B0604030504040204" pitchFamily="34" charset="-120"/>
                              <a:ea typeface="微軟正黑體" panose="020B0604030504040204" pitchFamily="34" charset="-120"/>
                            </a:rPr>
                            <a:t>Method</a:t>
                          </a:r>
                          <a:r>
                            <a:rPr lang="zh-TW" altLang="en-US" sz="1150" b="1" dirty="0">
                              <a:latin typeface="微軟正黑體" panose="020B0604030504040204" pitchFamily="34" charset="-120"/>
                              <a:ea typeface="微軟正黑體" panose="020B0604030504040204" pitchFamily="34" charset="-120"/>
                            </a:rPr>
                            <a:t>：</a:t>
                          </a:r>
                          <a:r>
                            <a:rPr lang="en-US" altLang="zh-TW" sz="1150" b="1" baseline="0" dirty="0">
                              <a:latin typeface="微軟正黑體" panose="020B0604030504040204" pitchFamily="34" charset="-120"/>
                              <a:ea typeface="微軟正黑體" panose="020B0604030504040204" pitchFamily="34" charset="-120"/>
                            </a:rPr>
                            <a:t>0_RandomForest</a:t>
                          </a:r>
                          <a:endParaRPr lang="en-US" altLang="zh-TW" sz="115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922643"/>
                      </a:ext>
                    </a:extLst>
                  </a:tr>
                </a:tbl>
              </a:graphicData>
            </a:graphic>
          </p:graphicFrame>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3AFAB9F-A863-4E22-8A68-05D98A59906F}"/>
                  </a:ext>
                </a:extLst>
              </p:cNvPr>
              <p:cNvSpPr txBox="1"/>
              <p:nvPr/>
            </p:nvSpPr>
            <p:spPr>
              <a:xfrm>
                <a:off x="397970" y="2388026"/>
                <a:ext cx="1584088" cy="145270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訓練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10.52</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15.41</a:t>
                </a:r>
                <a:endParaRPr lang="en-US" altLang="zh-TW" sz="1400" b="1" i="1" dirty="0">
                  <a:latin typeface="Cambria Math" panose="02040503050406030204" pitchFamily="18" charset="0"/>
                  <a:ea typeface="微軟正黑體" panose="020B0604030504040204" pitchFamily="34" charset="-120"/>
                </a:endParaRPr>
              </a:p>
              <a:p>
                <a:pPr marL="285750" indent="-285750">
                  <a:lnSpc>
                    <a:spcPct val="150000"/>
                  </a:lnSpc>
                  <a:buFont typeface="Arial" panose="020B0604020202020204" pitchFamily="34" charset="0"/>
                  <a:buChar char="•"/>
                </a:pPr>
                <a14:m>
                  <m:oMath xmlns:m="http://schemas.openxmlformats.org/officeDocument/2006/math">
                    <m:sSup>
                      <m:sSupPr>
                        <m:ctrlPr>
                          <a:rPr lang="en-US" altLang="zh-TW" sz="1400" b="1" i="1">
                            <a:latin typeface="Cambria Math" panose="02040503050406030204" pitchFamily="18" charset="0"/>
                            <a:ea typeface="微軟正黑體" panose="020B0604030504040204" pitchFamily="34" charset="-120"/>
                          </a:rPr>
                        </m:ctrlPr>
                      </m:sSupPr>
                      <m:e>
                        <m:r>
                          <m:rPr>
                            <m:nor/>
                          </m:rPr>
                          <a:rPr lang="en-US" altLang="zh-TW" sz="1400" b="1">
                            <a:latin typeface="微軟正黑體" panose="020B0604030504040204" pitchFamily="34" charset="-120"/>
                            <a:ea typeface="微軟正黑體" panose="020B0604030504040204" pitchFamily="34" charset="-120"/>
                          </a:rPr>
                          <m:t>R</m:t>
                        </m:r>
                      </m:e>
                      <m:sup>
                        <m:r>
                          <m:rPr>
                            <m:nor/>
                          </m:rPr>
                          <a:rPr lang="en-US" altLang="zh-TW" sz="1400" b="1">
                            <a:latin typeface="微軟正黑體" panose="020B0604030504040204" pitchFamily="34" charset="-120"/>
                            <a:ea typeface="微軟正黑體" panose="020B0604030504040204" pitchFamily="34" charset="-120"/>
                          </a:rPr>
                          <m:t>2</m:t>
                        </m:r>
                      </m:sup>
                    </m:sSup>
                  </m:oMath>
                </a14:m>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0.78</a:t>
                </a:r>
              </a:p>
            </p:txBody>
          </p:sp>
        </mc:Choice>
        <mc:Fallback xmlns="">
          <p:sp>
            <p:nvSpPr>
              <p:cNvPr id="12" name="文字方塊 11">
                <a:extLst>
                  <a:ext uri="{FF2B5EF4-FFF2-40B4-BE49-F238E27FC236}">
                    <a16:creationId xmlns:a16="http://schemas.microsoft.com/office/drawing/2014/main" id="{D3AFAB9F-A863-4E22-8A68-05D98A59906F}"/>
                  </a:ext>
                </a:extLst>
              </p:cNvPr>
              <p:cNvSpPr txBox="1">
                <a:spLocks noRot="1" noChangeAspect="1" noMove="1" noResize="1" noEditPoints="1" noAdjustHandles="1" noChangeArrowheads="1" noChangeShapeType="1" noTextEdit="1"/>
              </p:cNvSpPr>
              <p:nvPr/>
            </p:nvSpPr>
            <p:spPr>
              <a:xfrm>
                <a:off x="397970" y="2388026"/>
                <a:ext cx="1584088" cy="1452705"/>
              </a:xfrm>
              <a:prstGeom prst="rect">
                <a:avLst/>
              </a:prstGeom>
              <a:blipFill>
                <a:blip r:embed="rId4"/>
                <a:stretch>
                  <a:fillRect l="-1923" b="-2941"/>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F2D66F4D-E68F-4FC6-A444-E56B8C502C4D}"/>
              </a:ext>
            </a:extLst>
          </p:cNvPr>
          <p:cNvSpPr txBox="1"/>
          <p:nvPr/>
        </p:nvSpPr>
        <p:spPr>
          <a:xfrm>
            <a:off x="5888897" y="2429821"/>
            <a:ext cx="2984169" cy="1391535"/>
          </a:xfrm>
          <a:prstGeom prst="rect">
            <a:avLst/>
          </a:prstGeom>
          <a:noFill/>
        </p:spPr>
        <p:txBody>
          <a:bodyPr wrap="square" rtlCol="0">
            <a:spAutoFit/>
          </a:bodyPr>
          <a:lstStyle/>
          <a:p>
            <a:pPr>
              <a:lnSpc>
                <a:spcPct val="150000"/>
              </a:lnSpc>
            </a:pPr>
            <a:r>
              <a:rPr lang="zh-TW" altLang="en-US" sz="1600" b="1" dirty="0">
                <a:latin typeface="微軟正黑體" panose="020B0604030504040204" pitchFamily="34" charset="-120"/>
                <a:ea typeface="微軟正黑體" panose="020B0604030504040204" pitchFamily="34" charset="-120"/>
              </a:rPr>
              <a:t>驗證 </a:t>
            </a:r>
            <a:r>
              <a:rPr lang="en-US" altLang="zh-TW" sz="1600" b="1" dirty="0">
                <a:latin typeface="微軟正黑體" panose="020B0604030504040204" pitchFamily="34" charset="-120"/>
                <a:ea typeface="微軟正黑體" panose="020B0604030504040204" pitchFamily="34" charset="-120"/>
              </a:rPr>
              <a:t>:</a:t>
            </a:r>
            <a:r>
              <a:rPr lang="zh-TW" altLang="en-US" sz="1400" b="1" dirty="0">
                <a:latin typeface="微軟正黑體" panose="020B0604030504040204" pitchFamily="34" charset="-120"/>
                <a:ea typeface="微軟正黑體" panose="020B0604030504040204" pitchFamily="34" charset="-120"/>
              </a:rPr>
              <a:t> </a:t>
            </a:r>
            <a:endParaRPr lang="en-US" altLang="zh-TW" sz="1400"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MAE : 11.38</a:t>
            </a:r>
          </a:p>
          <a:p>
            <a:pPr marL="285750" indent="-285750">
              <a:lnSpc>
                <a:spcPct val="150000"/>
              </a:lnSpc>
              <a:buFont typeface="Arial" panose="020B0604020202020204" pitchFamily="34" charset="0"/>
              <a:buChar char="•"/>
            </a:pPr>
            <a:r>
              <a:rPr lang="en-US" altLang="zh-TW" sz="1400" b="1" dirty="0">
                <a:latin typeface="微軟正黑體" panose="020B0604030504040204" pitchFamily="34" charset="-120"/>
                <a:ea typeface="微軟正黑體" panose="020B0604030504040204" pitchFamily="34" charset="-120"/>
              </a:rPr>
              <a:t>RMSE : 14.64</a:t>
            </a:r>
          </a:p>
          <a:p>
            <a:pPr marL="285750" indent="-285750">
              <a:lnSpc>
                <a:spcPct val="150000"/>
              </a:lnSpc>
              <a:buFont typeface="Arial" panose="020B0604020202020204" pitchFamily="34" charset="0"/>
              <a:buChar char="•"/>
            </a:pPr>
            <a:r>
              <a:rPr lang="zh-TW" altLang="en-US" sz="1400" b="1" dirty="0">
                <a:solidFill>
                  <a:schemeClr val="tx1"/>
                </a:solidFill>
                <a:latin typeface="微軟正黑體" panose="020B0604030504040204" pitchFamily="34" charset="-120"/>
                <a:ea typeface="微軟正黑體" panose="020B0604030504040204" pitchFamily="34" charset="-120"/>
              </a:rPr>
              <a:t>合格件數百分比 </a:t>
            </a:r>
            <a:r>
              <a:rPr lang="en-US" altLang="zh-TW" sz="1400" b="1" dirty="0">
                <a:solidFill>
                  <a:schemeClr val="tx1"/>
                </a:solidFill>
                <a:latin typeface="微軟正黑體" panose="020B0604030504040204" pitchFamily="34" charset="-120"/>
                <a:ea typeface="微軟正黑體" panose="020B0604030504040204" pitchFamily="34" charset="-120"/>
              </a:rPr>
              <a:t>:</a:t>
            </a:r>
            <a:r>
              <a:rPr lang="zh-TW" altLang="en-US" sz="1400" b="1" dirty="0">
                <a:solidFill>
                  <a:schemeClr val="tx1"/>
                </a:solidFill>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76</a:t>
            </a:r>
            <a:r>
              <a:rPr lang="en-US" altLang="zh-TW" sz="1400" b="1" dirty="0">
                <a:solidFill>
                  <a:schemeClr val="tx1"/>
                </a:solidFill>
                <a:latin typeface="微軟正黑體" panose="020B0604030504040204" pitchFamily="34" charset="-120"/>
                <a:ea typeface="微軟正黑體" panose="020B0604030504040204" pitchFamily="34" charset="-120"/>
              </a:rPr>
              <a:t>.9%</a:t>
            </a:r>
            <a:endParaRPr lang="zh-TW" altLang="en-US" sz="1400" b="1" dirty="0">
              <a:solidFill>
                <a:schemeClr val="tx1"/>
              </a:solidFill>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F051774C-9030-4EEF-B252-23780C7840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6364115" y="3860229"/>
            <a:ext cx="4985024" cy="1822283"/>
          </a:xfrm>
          <a:prstGeom prst="rect">
            <a:avLst/>
          </a:prstGeom>
        </p:spPr>
      </p:pic>
    </p:spTree>
    <p:extLst>
      <p:ext uri="{BB962C8B-B14F-4D97-AF65-F5344CB8AC3E}">
        <p14:creationId xmlns:p14="http://schemas.microsoft.com/office/powerpoint/2010/main" val="30440224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1613799"/>
          <a:ext cx="5769188" cy="2851292"/>
        </p:xfrm>
        <a:graphic>
          <a:graphicData uri="http://schemas.openxmlformats.org/drawingml/2006/chart">
            <c:chart xmlns:c="http://schemas.openxmlformats.org/drawingml/2006/chart" xmlns:r="http://schemas.openxmlformats.org/officeDocument/2006/relationships" r:id="rId3"/>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4932761" cy="507831"/>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a:latin typeface="微軟正黑體" panose="020B0604030504040204" pitchFamily="34" charset="-120"/>
                <a:ea typeface="微軟正黑體" panose="020B0604030504040204" pitchFamily="34" charset="-120"/>
              </a:rPr>
              <a:t>CPL</a:t>
            </a:r>
            <a:r>
              <a:rPr lang="zh-TW" altLang="en-US" b="1">
                <a:latin typeface="微軟正黑體" panose="020B0604030504040204" pitchFamily="34" charset="-120"/>
                <a:ea typeface="微軟正黑體" panose="020B0604030504040204" pitchFamily="34" charset="-120"/>
              </a:rPr>
              <a:t> 值</a:t>
            </a:r>
            <a:r>
              <a:rPr lang="zh-TW" altLang="en-US" b="1">
                <a:solidFill>
                  <a:srgbClr val="0000FF"/>
                </a:solidFill>
                <a:latin typeface="微軟正黑體" panose="020B0604030504040204" pitchFamily="34" charset="-120"/>
                <a:ea typeface="微軟正黑體" panose="020B0604030504040204" pitchFamily="34" charset="-120"/>
              </a:rPr>
              <a:t>過高</a:t>
            </a:r>
            <a:r>
              <a:rPr lang="zh-TW" altLang="en-US" b="1" dirty="0">
                <a:latin typeface="微軟正黑體" panose="020B0604030504040204" pitchFamily="34" charset="-120"/>
                <a:ea typeface="微軟正黑體" panose="020B0604030504040204" pitchFamily="34" charset="-120"/>
              </a:rPr>
              <a:t>的資料，以降低</a:t>
            </a:r>
            <a:r>
              <a:rPr lang="zh-TW" altLang="en-US" b="1">
                <a:latin typeface="微軟正黑體" panose="020B0604030504040204" pitchFamily="34" charset="-120"/>
                <a:ea typeface="微軟正黑體" panose="020B0604030504040204" pitchFamily="34" charset="-120"/>
              </a:rPr>
              <a:t>誤差影響。</a:t>
            </a:r>
            <a:endParaRPr lang="en-US" altLang="zh-TW" b="1" dirty="0">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417905" y="5203688"/>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(x)</a:t>
              </a:r>
              <a:endParaRPr lang="zh-TW" altLang="en-US" sz="12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(y)</a:t>
              </a:r>
              <a:endParaRPr lang="zh-TW" altLang="en-US" sz="1200" b="1" dirty="0">
                <a:latin typeface="微軟正黑體" panose="020B0604030504040204" pitchFamily="34" charset="-120"/>
                <a:ea typeface="微軟正黑體" panose="020B0604030504040204" pitchFamily="34" charset="-120"/>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PKG hypotenuse</a:t>
              </a:r>
              <a:endParaRPr lang="zh-TW" altLang="en-US" sz="1200" b="1" dirty="0">
                <a:latin typeface="微軟正黑體" panose="020B0604030504040204" pitchFamily="34" charset="-120"/>
                <a:ea typeface="微軟正黑體" panose="020B0604030504040204" pitchFamily="34" charset="-120"/>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4465091"/>
            <a:ext cx="10456327" cy="456920"/>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剔除，改成主要以 </a:t>
            </a:r>
            <a:r>
              <a:rPr lang="en-US" altLang="zh-TW" b="1" dirty="0">
                <a:solidFill>
                  <a:srgbClr val="0000FF"/>
                </a:solidFill>
                <a:latin typeface="微軟正黑體" panose="020B0604030504040204" pitchFamily="34" charset="-120"/>
                <a:ea typeface="微軟正黑體" panose="020B0604030504040204" pitchFamily="34" charset="-120"/>
              </a:rPr>
              <a:t>PKG hypotenuse </a:t>
            </a:r>
            <a:r>
              <a:rPr lang="zh-TW" altLang="en-US" b="1" dirty="0">
                <a:solidFill>
                  <a:srgbClr val="0000FF"/>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去定義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的</a:t>
            </a:r>
            <a:r>
              <a:rPr lang="zh-TW" altLang="en-US" b="1" dirty="0">
                <a:solidFill>
                  <a:srgbClr val="0000FF"/>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9" name="群組 8"/>
          <p:cNvGrpSpPr/>
          <p:nvPr/>
        </p:nvGrpSpPr>
        <p:grpSpPr>
          <a:xfrm>
            <a:off x="6623601" y="5034411"/>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indent="-285750" algn="ctr">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採用畢氏定理：</a:t>
              </a:r>
            </a:p>
          </p:txBody>
        </p:sp>
        <p:pic>
          <p:nvPicPr>
            <p:cNvPr id="3" name="圖片 2"/>
            <p:cNvPicPr>
              <a:picLocks noChangeAspect="1"/>
            </p:cNvPicPr>
            <p:nvPr/>
          </p:nvPicPr>
          <p:blipFill>
            <a:blip r:embed="rId5"/>
            <a:stretch>
              <a:fillRect/>
            </a:stretch>
          </p:blipFill>
          <p:spPr>
            <a:xfrm>
              <a:off x="6818020" y="5453381"/>
              <a:ext cx="1622808" cy="535527"/>
            </a:xfrm>
            <a:prstGeom prst="rect">
              <a:avLst/>
            </a:prstGeom>
          </p:spPr>
        </p:pic>
      </p:grpSp>
      <p:pic>
        <p:nvPicPr>
          <p:cNvPr id="19" name="圖片 18">
            <a:extLst>
              <a:ext uri="{FF2B5EF4-FFF2-40B4-BE49-F238E27FC236}">
                <a16:creationId xmlns:a16="http://schemas.microsoft.com/office/drawing/2014/main" id="{1A0BE56D-DB84-4D98-B00E-E75EEA940BB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3601" y="1591935"/>
            <a:ext cx="4389163" cy="2793103"/>
          </a:xfrm>
          <a:prstGeom prst="rect">
            <a:avLst/>
          </a:prstGeom>
        </p:spPr>
      </p:pic>
      <p:sp>
        <p:nvSpPr>
          <p:cNvPr id="5" name="橢圓 4"/>
          <p:cNvSpPr/>
          <p:nvPr/>
        </p:nvSpPr>
        <p:spPr>
          <a:xfrm>
            <a:off x="9951307" y="3675354"/>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835867" y="3555905"/>
            <a:ext cx="280087" cy="27184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7DF3C67C-D2FA-4141-AE35-25D37C726496}"/>
              </a:ext>
            </a:extLst>
          </p:cNvPr>
          <p:cNvCxnSpPr/>
          <p:nvPr/>
        </p:nvCxnSpPr>
        <p:spPr>
          <a:xfrm>
            <a:off x="10115954" y="3691830"/>
            <a:ext cx="551827" cy="0"/>
          </a:xfrm>
          <a:prstGeom prst="line">
            <a:avLst/>
          </a:prstGeom>
          <a:ln w="38100">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0C0D8D4-D9D4-49A0-B612-B409373EA2D8}"/>
              </a:ext>
            </a:extLst>
          </p:cNvPr>
          <p:cNvSpPr txBox="1"/>
          <p:nvPr/>
        </p:nvSpPr>
        <p:spPr>
          <a:xfrm>
            <a:off x="10667781" y="3555905"/>
            <a:ext cx="954107" cy="276999"/>
          </a:xfrm>
          <a:prstGeom prst="rect">
            <a:avLst/>
          </a:prstGeom>
          <a:noFill/>
        </p:spPr>
        <p:txBody>
          <a:bodyPr wrap="none" rtlCol="0">
            <a:spAutoFit/>
          </a:bodyPr>
          <a:lstStyle/>
          <a:p>
            <a:pPr algn="ctr"/>
            <a:r>
              <a:rPr lang="zh-TW" altLang="en-US" sz="1200" b="1">
                <a:solidFill>
                  <a:srgbClr val="0000FF"/>
                </a:solidFill>
                <a:latin typeface="微軟正黑體" panose="020B0604030504040204" pitchFamily="34" charset="-120"/>
                <a:ea typeface="微軟正黑體" panose="020B0604030504040204" pitchFamily="34" charset="-120"/>
              </a:rPr>
              <a:t>剔除離群值</a:t>
            </a:r>
            <a:endParaRPr lang="zh-TW" altLang="en-US" sz="1200" b="1" dirty="0">
              <a:solidFill>
                <a:srgbClr val="0000FF"/>
              </a:solidFill>
              <a:latin typeface="微軟正黑體" panose="020B0604030504040204" pitchFamily="34" charset="-120"/>
              <a:ea typeface="微軟正黑體" panose="020B0604030504040204" pitchFamily="34" charset="-120"/>
            </a:endParaRPr>
          </a:p>
        </p:txBody>
      </p:sp>
      <p:cxnSp>
        <p:nvCxnSpPr>
          <p:cNvPr id="24" name="直線接點 23">
            <a:extLst>
              <a:ext uri="{FF2B5EF4-FFF2-40B4-BE49-F238E27FC236}">
                <a16:creationId xmlns:a16="http://schemas.microsoft.com/office/drawing/2014/main" id="{0D24FBC8-33B0-4AA7-8CBC-A0007DBB48D6}"/>
              </a:ext>
            </a:extLst>
          </p:cNvPr>
          <p:cNvCxnSpPr/>
          <p:nvPr/>
        </p:nvCxnSpPr>
        <p:spPr>
          <a:xfrm>
            <a:off x="6400800" y="1180990"/>
            <a:ext cx="13054" cy="324000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47540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3BA57FEA-FF33-4D73-AD88-296CEC9995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719443" y="1422858"/>
            <a:ext cx="3948337" cy="2961253"/>
          </a:xfrm>
          <a:prstGeom prst="rect">
            <a:avLst/>
          </a:prstGeom>
        </p:spPr>
      </p:pic>
      <p:graphicFrame>
        <p:nvGraphicFramePr>
          <p:cNvPr id="21" name="圖表 20">
            <a:extLst>
              <a:ext uri="{FF2B5EF4-FFF2-40B4-BE49-F238E27FC236}">
                <a16:creationId xmlns:a16="http://schemas.microsoft.com/office/drawing/2014/main" id="{9541C38F-A7E2-44A8-A3A2-4BFD1AC831F9}"/>
              </a:ext>
            </a:extLst>
          </p:cNvPr>
          <p:cNvGraphicFramePr>
            <a:graphicFrameLocks/>
          </p:cNvGraphicFramePr>
          <p:nvPr>
            <p:extLst/>
          </p:nvPr>
        </p:nvGraphicFramePr>
        <p:xfrm>
          <a:off x="446310" y="1613799"/>
          <a:ext cx="5769188" cy="2851292"/>
        </p:xfrm>
        <a:graphic>
          <a:graphicData uri="http://schemas.openxmlformats.org/drawingml/2006/chart">
            <c:chart xmlns:c="http://schemas.openxmlformats.org/drawingml/2006/chart" xmlns:r="http://schemas.openxmlformats.org/officeDocument/2006/relationships" r:id="rId4"/>
          </a:graphicData>
        </a:graphic>
      </p:graphicFrame>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743986"/>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資料前處理</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AB7D2527-CD03-43AB-877F-2D7E8E69E625}"/>
              </a:ext>
            </a:extLst>
          </p:cNvPr>
          <p:cNvSpPr txBox="1"/>
          <p:nvPr/>
        </p:nvSpPr>
        <p:spPr>
          <a:xfrm>
            <a:off x="211454" y="911269"/>
            <a:ext cx="4932761" cy="507831"/>
          </a:xfrm>
          <a:prstGeom prst="rect">
            <a:avLst/>
          </a:prstGeom>
          <a:noFill/>
        </p:spPr>
        <p:txBody>
          <a:bodyPr wrap="none" rtlCol="0">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扣除 </a:t>
            </a:r>
            <a:r>
              <a:rPr lang="en-US" altLang="zh-TW" b="1">
                <a:latin typeface="微軟正黑體" panose="020B0604030504040204" pitchFamily="34" charset="-120"/>
                <a:ea typeface="微軟正黑體" panose="020B0604030504040204" pitchFamily="34" charset="-120"/>
              </a:rPr>
              <a:t>CPL</a:t>
            </a:r>
            <a:r>
              <a:rPr lang="zh-TW" altLang="en-US" b="1">
                <a:latin typeface="微軟正黑體" panose="020B0604030504040204" pitchFamily="34" charset="-120"/>
                <a:ea typeface="微軟正黑體" panose="020B0604030504040204" pitchFamily="34" charset="-120"/>
              </a:rPr>
              <a:t> 值</a:t>
            </a:r>
            <a:r>
              <a:rPr lang="zh-TW" altLang="en-US" b="1">
                <a:solidFill>
                  <a:srgbClr val="0000FF"/>
                </a:solidFill>
                <a:latin typeface="微軟正黑體" panose="020B0604030504040204" pitchFamily="34" charset="-120"/>
                <a:ea typeface="微軟正黑體" panose="020B0604030504040204" pitchFamily="34" charset="-120"/>
              </a:rPr>
              <a:t>過高</a:t>
            </a:r>
            <a:r>
              <a:rPr lang="zh-TW" altLang="en-US" b="1" dirty="0">
                <a:latin typeface="微軟正黑體" panose="020B0604030504040204" pitchFamily="34" charset="-120"/>
                <a:ea typeface="微軟正黑體" panose="020B0604030504040204" pitchFamily="34" charset="-120"/>
              </a:rPr>
              <a:t>的資料，以降低</a:t>
            </a:r>
            <a:r>
              <a:rPr lang="zh-TW" altLang="en-US" b="1">
                <a:latin typeface="微軟正黑體" panose="020B0604030504040204" pitchFamily="34" charset="-120"/>
                <a:ea typeface="微軟正黑體" panose="020B0604030504040204" pitchFamily="34" charset="-120"/>
              </a:rPr>
              <a:t>誤差影響。</a:t>
            </a:r>
            <a:endParaRPr lang="en-US" altLang="zh-TW" b="1" dirty="0">
              <a:latin typeface="微軟正黑體" panose="020B0604030504040204" pitchFamily="34" charset="-120"/>
              <a:ea typeface="微軟正黑體" panose="020B0604030504040204" pitchFamily="34" charset="-120"/>
            </a:endParaRPr>
          </a:p>
        </p:txBody>
      </p:sp>
      <p:grpSp>
        <p:nvGrpSpPr>
          <p:cNvPr id="8" name="群組 7"/>
          <p:cNvGrpSpPr/>
          <p:nvPr/>
        </p:nvGrpSpPr>
        <p:grpSpPr>
          <a:xfrm>
            <a:off x="417905" y="5203688"/>
            <a:ext cx="4190749" cy="1504436"/>
            <a:chOff x="417905" y="5203688"/>
            <a:chExt cx="4190749" cy="1504436"/>
          </a:xfrm>
        </p:grpSpPr>
        <p:sp>
          <p:nvSpPr>
            <p:cNvPr id="2" name="矩形 1"/>
            <p:cNvSpPr/>
            <p:nvPr/>
          </p:nvSpPr>
          <p:spPr>
            <a:xfrm>
              <a:off x="1427669" y="5203688"/>
              <a:ext cx="1227437" cy="122743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接點 5"/>
            <p:cNvCxnSpPr/>
            <p:nvPr/>
          </p:nvCxnSpPr>
          <p:spPr>
            <a:xfrm>
              <a:off x="1427669" y="5203688"/>
              <a:ext cx="1227437" cy="1227437"/>
            </a:xfrm>
            <a:prstGeom prst="line">
              <a:avLst/>
            </a:prstGeom>
            <a:ln w="28575">
              <a:solidFill>
                <a:schemeClr val="accent5">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B0C0D8D4-D9D4-49A0-B612-B409373EA2D8}"/>
                </a:ext>
              </a:extLst>
            </p:cNvPr>
            <p:cNvSpPr txBox="1"/>
            <p:nvPr/>
          </p:nvSpPr>
          <p:spPr>
            <a:xfrm>
              <a:off x="1523104" y="6431125"/>
              <a:ext cx="1036566"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(x)</a:t>
              </a:r>
              <a:endParaRPr lang="zh-TW" altLang="en-US" sz="12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B0C0D8D4-D9D4-49A0-B612-B409373EA2D8}"/>
                </a:ext>
              </a:extLst>
            </p:cNvPr>
            <p:cNvSpPr txBox="1"/>
            <p:nvPr/>
          </p:nvSpPr>
          <p:spPr>
            <a:xfrm>
              <a:off x="417905" y="5678906"/>
              <a:ext cx="1038169" cy="276999"/>
            </a:xfrm>
            <a:prstGeom prst="rect">
              <a:avLst/>
            </a:prstGeom>
            <a:noFill/>
          </p:spPr>
          <p:txBody>
            <a:bodyPr wrap="none" rtlCol="0">
              <a:spAutoFit/>
            </a:bodyPr>
            <a:lstStyle/>
            <a:p>
              <a:pPr algn="ct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size (y)</a:t>
              </a:r>
              <a:endParaRPr lang="zh-TW" altLang="en-US" sz="1200" b="1" dirty="0">
                <a:latin typeface="微軟正黑體" panose="020B0604030504040204" pitchFamily="34" charset="-120"/>
                <a:ea typeface="微軟正黑體" panose="020B0604030504040204" pitchFamily="34" charset="-120"/>
              </a:endParaRPr>
            </a:p>
          </p:txBody>
        </p:sp>
        <p:cxnSp>
          <p:nvCxnSpPr>
            <p:cNvPr id="20" name="肘形接點 19"/>
            <p:cNvCxnSpPr/>
            <p:nvPr/>
          </p:nvCxnSpPr>
          <p:spPr>
            <a:xfrm>
              <a:off x="1963129" y="5704138"/>
              <a:ext cx="1268352" cy="226538"/>
            </a:xfrm>
            <a:prstGeom prst="bentConnector3">
              <a:avLst>
                <a:gd name="adj1" fmla="val 53897"/>
              </a:avLst>
            </a:prstGeom>
            <a:ln w="1905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B0C0D8D4-D9D4-49A0-B612-B409373EA2D8}"/>
                </a:ext>
              </a:extLst>
            </p:cNvPr>
            <p:cNvSpPr txBox="1"/>
            <p:nvPr/>
          </p:nvSpPr>
          <p:spPr>
            <a:xfrm>
              <a:off x="3203076" y="5806590"/>
              <a:ext cx="1405578" cy="276999"/>
            </a:xfrm>
            <a:prstGeom prst="rect">
              <a:avLst/>
            </a:prstGeom>
            <a:noFill/>
          </p:spPr>
          <p:txBody>
            <a:bodyPr wrap="none" rtlCol="0">
              <a:spAutoFit/>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PKG hypotenuse</a:t>
              </a:r>
              <a:endParaRPr lang="zh-TW" altLang="en-US" sz="1200" b="1" dirty="0">
                <a:latin typeface="微軟正黑體" panose="020B0604030504040204" pitchFamily="34" charset="-120"/>
                <a:ea typeface="微軟正黑體" panose="020B0604030504040204" pitchFamily="34" charset="-120"/>
              </a:endParaRPr>
            </a:p>
          </p:txBody>
        </p:sp>
      </p:grpSp>
      <p:sp>
        <p:nvSpPr>
          <p:cNvPr id="15" name="文字方塊 14">
            <a:extLst>
              <a:ext uri="{FF2B5EF4-FFF2-40B4-BE49-F238E27FC236}">
                <a16:creationId xmlns:a16="http://schemas.microsoft.com/office/drawing/2014/main" id="{B2986A8A-07DF-43FA-991D-2C20BCEF598A}"/>
              </a:ext>
            </a:extLst>
          </p:cNvPr>
          <p:cNvSpPr txBox="1"/>
          <p:nvPr/>
        </p:nvSpPr>
        <p:spPr>
          <a:xfrm>
            <a:off x="211454" y="4465091"/>
            <a:ext cx="10456327" cy="456920"/>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(x)</a:t>
            </a:r>
            <a:r>
              <a:rPr lang="zh-TW" altLang="en-US" b="1" dirty="0">
                <a:latin typeface="微軟正黑體" panose="020B0604030504040204" pitchFamily="34" charset="-120"/>
                <a:ea typeface="微軟正黑體" panose="020B0604030504040204" pitchFamily="34" charset="-120"/>
              </a:rPr>
              <a:t> 與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size (y)</a:t>
            </a:r>
            <a:r>
              <a:rPr lang="zh-TW" altLang="en-US" b="1" dirty="0">
                <a:latin typeface="微軟正黑體" panose="020B0604030504040204" pitchFamily="34" charset="-120"/>
                <a:ea typeface="微軟正黑體" panose="020B0604030504040204" pitchFamily="34" charset="-120"/>
              </a:rPr>
              <a:t> 剔除，改成主要以 </a:t>
            </a:r>
            <a:r>
              <a:rPr lang="en-US" altLang="zh-TW" b="1" dirty="0">
                <a:solidFill>
                  <a:srgbClr val="0000FF"/>
                </a:solidFill>
                <a:latin typeface="微軟正黑體" panose="020B0604030504040204" pitchFamily="34" charset="-120"/>
                <a:ea typeface="微軟正黑體" panose="020B0604030504040204" pitchFamily="34" charset="-120"/>
              </a:rPr>
              <a:t>PKG hypotenuse </a:t>
            </a:r>
            <a:r>
              <a:rPr lang="zh-TW" altLang="en-US" b="1" dirty="0">
                <a:solidFill>
                  <a:srgbClr val="0000FF"/>
                </a:solidFill>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去定義 </a:t>
            </a:r>
            <a:r>
              <a:rPr lang="en-US" altLang="zh-TW" b="1" dirty="0">
                <a:latin typeface="微軟正黑體" panose="020B0604030504040204" pitchFamily="34" charset="-120"/>
                <a:ea typeface="微軟正黑體" panose="020B0604030504040204" pitchFamily="34" charset="-120"/>
              </a:rPr>
              <a:t>PKG</a:t>
            </a:r>
            <a:r>
              <a:rPr lang="zh-TW" altLang="en-US" b="1" dirty="0">
                <a:latin typeface="微軟正黑體" panose="020B0604030504040204" pitchFamily="34" charset="-120"/>
                <a:ea typeface="微軟正黑體" panose="020B0604030504040204" pitchFamily="34" charset="-120"/>
              </a:rPr>
              <a:t> 的</a:t>
            </a:r>
            <a:r>
              <a:rPr lang="zh-TW" altLang="en-US" b="1" dirty="0">
                <a:solidFill>
                  <a:srgbClr val="0000FF"/>
                </a:solidFill>
                <a:latin typeface="微軟正黑體" panose="020B0604030504040204" pitchFamily="34" charset="-120"/>
                <a:ea typeface="微軟正黑體" panose="020B0604030504040204" pitchFamily="34" charset="-120"/>
              </a:rPr>
              <a:t>斜邊</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p:txBody>
      </p:sp>
      <p:pic>
        <p:nvPicPr>
          <p:cNvPr id="17" name="圖片 16">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9" name="群組 8"/>
          <p:cNvGrpSpPr/>
          <p:nvPr/>
        </p:nvGrpSpPr>
        <p:grpSpPr>
          <a:xfrm>
            <a:off x="6623601" y="5034411"/>
            <a:ext cx="1909498" cy="954497"/>
            <a:chOff x="6531330" y="5034411"/>
            <a:chExt cx="1909498" cy="954497"/>
          </a:xfrm>
        </p:grpSpPr>
        <p:sp>
          <p:nvSpPr>
            <p:cNvPr id="18" name="文字方塊 17">
              <a:extLst>
                <a:ext uri="{FF2B5EF4-FFF2-40B4-BE49-F238E27FC236}">
                  <a16:creationId xmlns:a16="http://schemas.microsoft.com/office/drawing/2014/main" id="{B0C0D8D4-D9D4-49A0-B612-B409373EA2D8}"/>
                </a:ext>
              </a:extLst>
            </p:cNvPr>
            <p:cNvSpPr txBox="1"/>
            <p:nvPr/>
          </p:nvSpPr>
          <p:spPr>
            <a:xfrm>
              <a:off x="6531330" y="5034411"/>
              <a:ext cx="1909498" cy="338554"/>
            </a:xfrm>
            <a:prstGeom prst="rect">
              <a:avLst/>
            </a:prstGeom>
            <a:noFill/>
          </p:spPr>
          <p:txBody>
            <a:bodyPr wrap="none" rtlCol="0">
              <a:spAutoFit/>
            </a:bodyPr>
            <a:lstStyle/>
            <a:p>
              <a:pPr marL="285750" indent="-285750" algn="ctr">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採用畢氏定理：</a:t>
              </a:r>
            </a:p>
          </p:txBody>
        </p:sp>
        <p:pic>
          <p:nvPicPr>
            <p:cNvPr id="3" name="圖片 2"/>
            <p:cNvPicPr>
              <a:picLocks noChangeAspect="1"/>
            </p:cNvPicPr>
            <p:nvPr/>
          </p:nvPicPr>
          <p:blipFill>
            <a:blip r:embed="rId6"/>
            <a:stretch>
              <a:fillRect/>
            </a:stretch>
          </p:blipFill>
          <p:spPr>
            <a:xfrm>
              <a:off x="6818020" y="5453381"/>
              <a:ext cx="1622808" cy="535527"/>
            </a:xfrm>
            <a:prstGeom prst="rect">
              <a:avLst/>
            </a:prstGeom>
          </p:spPr>
        </p:pic>
      </p:grpSp>
      <p:cxnSp>
        <p:nvCxnSpPr>
          <p:cNvPr id="24" name="直線接點 23">
            <a:extLst>
              <a:ext uri="{FF2B5EF4-FFF2-40B4-BE49-F238E27FC236}">
                <a16:creationId xmlns:a16="http://schemas.microsoft.com/office/drawing/2014/main" id="{0D24FBC8-33B0-4AA7-8CBC-A0007DBB48D6}"/>
              </a:ext>
            </a:extLst>
          </p:cNvPr>
          <p:cNvCxnSpPr/>
          <p:nvPr/>
        </p:nvCxnSpPr>
        <p:spPr>
          <a:xfrm>
            <a:off x="6400800" y="1180990"/>
            <a:ext cx="13054" cy="3240000"/>
          </a:xfrm>
          <a:prstGeom prst="line">
            <a:avLst/>
          </a:prstGeom>
        </p:spPr>
        <p:style>
          <a:lnRef idx="1">
            <a:schemeClr val="accent3"/>
          </a:lnRef>
          <a:fillRef idx="0">
            <a:schemeClr val="accent3"/>
          </a:fillRef>
          <a:effectRef idx="0">
            <a:schemeClr val="accent3"/>
          </a:effectRef>
          <a:fontRef idx="minor">
            <a:schemeClr val="tx1"/>
          </a:fontRef>
        </p:style>
      </p:cxnSp>
      <p:grpSp>
        <p:nvGrpSpPr>
          <p:cNvPr id="16" name="群組 15">
            <a:extLst>
              <a:ext uri="{FF2B5EF4-FFF2-40B4-BE49-F238E27FC236}">
                <a16:creationId xmlns:a16="http://schemas.microsoft.com/office/drawing/2014/main" id="{EFB796B0-8DCC-46AE-93A4-D2A7B0C8377D}"/>
              </a:ext>
            </a:extLst>
          </p:cNvPr>
          <p:cNvGrpSpPr/>
          <p:nvPr/>
        </p:nvGrpSpPr>
        <p:grpSpPr>
          <a:xfrm>
            <a:off x="9739880" y="3805012"/>
            <a:ext cx="1786021" cy="276999"/>
            <a:chOff x="9835867" y="3640572"/>
            <a:chExt cx="1786021" cy="276999"/>
          </a:xfrm>
        </p:grpSpPr>
        <p:sp>
          <p:nvSpPr>
            <p:cNvPr id="5" name="橢圓 4"/>
            <p:cNvSpPr/>
            <p:nvPr/>
          </p:nvSpPr>
          <p:spPr>
            <a:xfrm>
              <a:off x="9951307" y="3760021"/>
              <a:ext cx="65684" cy="65684"/>
            </a:xfrm>
            <a:prstGeom prst="ellipse">
              <a:avLst/>
            </a:prstGeom>
            <a:solidFill>
              <a:srgbClr val="1E77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9835867" y="3640572"/>
              <a:ext cx="280087" cy="27184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直線接點 21">
              <a:extLst>
                <a:ext uri="{FF2B5EF4-FFF2-40B4-BE49-F238E27FC236}">
                  <a16:creationId xmlns:a16="http://schemas.microsoft.com/office/drawing/2014/main" id="{7DF3C67C-D2FA-4141-AE35-25D37C726496}"/>
                </a:ext>
              </a:extLst>
            </p:cNvPr>
            <p:cNvCxnSpPr/>
            <p:nvPr/>
          </p:nvCxnSpPr>
          <p:spPr>
            <a:xfrm>
              <a:off x="10115954" y="3776497"/>
              <a:ext cx="551827" cy="0"/>
            </a:xfrm>
            <a:prstGeom prst="line">
              <a:avLst/>
            </a:prstGeom>
            <a:ln w="38100">
              <a:solidFill>
                <a:srgbClr val="0000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B0C0D8D4-D9D4-49A0-B612-B409373EA2D8}"/>
                </a:ext>
              </a:extLst>
            </p:cNvPr>
            <p:cNvSpPr txBox="1"/>
            <p:nvPr/>
          </p:nvSpPr>
          <p:spPr>
            <a:xfrm>
              <a:off x="10667781" y="3640572"/>
              <a:ext cx="954107" cy="276999"/>
            </a:xfrm>
            <a:prstGeom prst="rect">
              <a:avLst/>
            </a:prstGeom>
            <a:noFill/>
          </p:spPr>
          <p:txBody>
            <a:bodyPr wrap="none" rtlCol="0">
              <a:spAutoFit/>
            </a:bodyPr>
            <a:lstStyle/>
            <a:p>
              <a:pPr algn="ctr"/>
              <a:r>
                <a:rPr lang="zh-TW" altLang="en-US" sz="1200" b="1" dirty="0">
                  <a:solidFill>
                    <a:srgbClr val="0000FF"/>
                  </a:solidFill>
                  <a:latin typeface="微軟正黑體" panose="020B0604030504040204" pitchFamily="34" charset="-120"/>
                  <a:ea typeface="微軟正黑體" panose="020B0604030504040204" pitchFamily="34" charset="-120"/>
                </a:rPr>
                <a:t>剔除離群值</a:t>
              </a:r>
            </a:p>
          </p:txBody>
        </p:sp>
      </p:grpSp>
    </p:spTree>
    <p:extLst>
      <p:ext uri="{BB962C8B-B14F-4D97-AF65-F5344CB8AC3E}">
        <p14:creationId xmlns:p14="http://schemas.microsoft.com/office/powerpoint/2010/main" val="2823423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演算法挑選</a:t>
            </a:r>
          </a:p>
        </p:txBody>
      </p:sp>
      <p:sp>
        <p:nvSpPr>
          <p:cNvPr id="11" name="文字方塊 10"/>
          <p:cNvSpPr txBox="1"/>
          <p:nvPr/>
        </p:nvSpPr>
        <p:spPr>
          <a:xfrm>
            <a:off x="362734" y="874651"/>
            <a:ext cx="2063385" cy="369332"/>
          </a:xfrm>
          <a:prstGeom prst="rect">
            <a:avLst/>
          </a:prstGeom>
          <a:noFill/>
        </p:spPr>
        <p:txBody>
          <a:bodyPr wrap="none" rtlCol="0">
            <a:spAutoFit/>
          </a:bodyPr>
          <a:lstStyle/>
          <a:p>
            <a:r>
              <a:rPr lang="en-US" altLang="zh-TW" b="1" dirty="0">
                <a:latin typeface="Microsoft YaHei" panose="020B0503020204020204" pitchFamily="34" charset="-122"/>
                <a:ea typeface="Microsoft YaHei" panose="020B0503020204020204" pitchFamily="34" charset="-122"/>
              </a:rPr>
              <a:t>Model Selection</a:t>
            </a:r>
            <a:endParaRPr lang="zh-TW" altLang="en-US" b="1" dirty="0">
              <a:latin typeface="Microsoft YaHei" panose="020B0503020204020204" pitchFamily="34" charset="-122"/>
              <a:ea typeface="Microsoft YaHei" panose="020B0503020204020204" pitchFamily="34" charset="-122"/>
            </a:endParaRPr>
          </a:p>
        </p:txBody>
      </p:sp>
      <p:grpSp>
        <p:nvGrpSpPr>
          <p:cNvPr id="117" name="群組 116">
            <a:extLst>
              <a:ext uri="{FF2B5EF4-FFF2-40B4-BE49-F238E27FC236}">
                <a16:creationId xmlns:a16="http://schemas.microsoft.com/office/drawing/2014/main" id="{60171252-6340-4D48-8B70-1791D9AB5EE3}"/>
              </a:ext>
            </a:extLst>
          </p:cNvPr>
          <p:cNvGrpSpPr/>
          <p:nvPr/>
        </p:nvGrpSpPr>
        <p:grpSpPr>
          <a:xfrm>
            <a:off x="498201" y="1515940"/>
            <a:ext cx="4876700" cy="541323"/>
            <a:chOff x="498201" y="1311983"/>
            <a:chExt cx="4876700" cy="541323"/>
          </a:xfrm>
        </p:grpSpPr>
        <p:sp>
          <p:nvSpPr>
            <p:cNvPr id="12" name="圓角矩形 11"/>
            <p:cNvSpPr/>
            <p:nvPr/>
          </p:nvSpPr>
          <p:spPr>
            <a:xfrm>
              <a:off x="498201" y="1432243"/>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GradientBoosting</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5" name="文字方塊 14"/>
            <p:cNvSpPr txBox="1"/>
            <p:nvPr/>
          </p:nvSpPr>
          <p:spPr>
            <a:xfrm>
              <a:off x="2208650" y="1311983"/>
              <a:ext cx="2268570"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適合大型且複雜的數據</a:t>
              </a:r>
            </a:p>
          </p:txBody>
        </p:sp>
        <p:sp>
          <p:nvSpPr>
            <p:cNvPr id="16" name="文字方塊 15"/>
            <p:cNvSpPr txBox="1"/>
            <p:nvPr/>
          </p:nvSpPr>
          <p:spPr>
            <a:xfrm>
              <a:off x="2208650" y="1545529"/>
              <a:ext cx="3166251"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迭代訓練來構建一個更強大的模型</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5" name="群組 4">
            <a:extLst>
              <a:ext uri="{FF2B5EF4-FFF2-40B4-BE49-F238E27FC236}">
                <a16:creationId xmlns:a16="http://schemas.microsoft.com/office/drawing/2014/main" id="{D48C16BE-8C7C-40FD-B5EB-26AE72EFD409}"/>
              </a:ext>
            </a:extLst>
          </p:cNvPr>
          <p:cNvGrpSpPr/>
          <p:nvPr/>
        </p:nvGrpSpPr>
        <p:grpSpPr>
          <a:xfrm>
            <a:off x="498201" y="3005203"/>
            <a:ext cx="9922664" cy="595851"/>
            <a:chOff x="362734" y="1798780"/>
            <a:chExt cx="9922664" cy="595851"/>
          </a:xfrm>
        </p:grpSpPr>
        <p:sp>
          <p:nvSpPr>
            <p:cNvPr id="13" name="圓角矩形 12"/>
            <p:cNvSpPr/>
            <p:nvPr/>
          </p:nvSpPr>
          <p:spPr>
            <a:xfrm>
              <a:off x="362734" y="1971032"/>
              <a:ext cx="1577592" cy="34254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LassoLinear</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7" name="文字方塊 16"/>
            <p:cNvSpPr txBox="1"/>
            <p:nvPr/>
          </p:nvSpPr>
          <p:spPr>
            <a:xfrm>
              <a:off x="2073183" y="1853308"/>
              <a:ext cx="2448106"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適用於相關程度高的特徵</a:t>
              </a:r>
              <a:endParaRPr lang="en-US" altLang="zh-TW" sz="1400" b="1" dirty="0">
                <a:latin typeface="微軟正黑體" panose="020B0604030504040204" pitchFamily="34" charset="-120"/>
                <a:ea typeface="微軟正黑體" panose="020B0604030504040204" pitchFamily="34" charset="-120"/>
              </a:endParaRPr>
            </a:p>
          </p:txBody>
        </p:sp>
        <p:sp>
          <p:nvSpPr>
            <p:cNvPr id="18" name="文字方塊 17"/>
            <p:cNvSpPr txBox="1"/>
            <p:nvPr/>
          </p:nvSpPr>
          <p:spPr>
            <a:xfrm>
              <a:off x="2073183" y="2086854"/>
              <a:ext cx="2807179" cy="307777"/>
            </a:xfrm>
            <a:prstGeom prst="rect">
              <a:avLst/>
            </a:prstGeom>
            <a:noFill/>
          </p:spPr>
          <p:txBody>
            <a:bodyPr wrap="non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降低模型複雜度，避免過擬合</a:t>
              </a:r>
              <a:endParaRPr lang="en-US" altLang="zh-TW" sz="1400" b="1" dirty="0">
                <a:latin typeface="微軟正黑體" panose="020B0604030504040204" pitchFamily="34" charset="-120"/>
                <a:ea typeface="微軟正黑體" panose="020B0604030504040204" pitchFamily="34" charset="-120"/>
              </a:endParaRPr>
            </a:p>
          </p:txBody>
        </p:sp>
        <p:cxnSp>
          <p:nvCxnSpPr>
            <p:cNvPr id="20" name="直線接點 19"/>
            <p:cNvCxnSpPr>
              <a:cxnSpLocks/>
            </p:cNvCxnSpPr>
            <p:nvPr/>
          </p:nvCxnSpPr>
          <p:spPr>
            <a:xfrm>
              <a:off x="362734" y="1798780"/>
              <a:ext cx="9922664" cy="54528"/>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grpSp>
        <p:nvGrpSpPr>
          <p:cNvPr id="7" name="群組 6">
            <a:extLst>
              <a:ext uri="{FF2B5EF4-FFF2-40B4-BE49-F238E27FC236}">
                <a16:creationId xmlns:a16="http://schemas.microsoft.com/office/drawing/2014/main" id="{5822B13E-38EF-4B12-B538-453C38846D56}"/>
              </a:ext>
            </a:extLst>
          </p:cNvPr>
          <p:cNvGrpSpPr/>
          <p:nvPr/>
        </p:nvGrpSpPr>
        <p:grpSpPr>
          <a:xfrm>
            <a:off x="498201" y="4548866"/>
            <a:ext cx="9922664" cy="648363"/>
            <a:chOff x="362734" y="4507982"/>
            <a:chExt cx="9922664" cy="648363"/>
          </a:xfrm>
        </p:grpSpPr>
        <p:grpSp>
          <p:nvGrpSpPr>
            <p:cNvPr id="3" name="群組 2">
              <a:extLst>
                <a:ext uri="{FF2B5EF4-FFF2-40B4-BE49-F238E27FC236}">
                  <a16:creationId xmlns:a16="http://schemas.microsoft.com/office/drawing/2014/main" id="{A95C15AB-2D27-43EB-8F18-1AE1A5EDA8C2}"/>
                </a:ext>
              </a:extLst>
            </p:cNvPr>
            <p:cNvGrpSpPr/>
            <p:nvPr/>
          </p:nvGrpSpPr>
          <p:grpSpPr>
            <a:xfrm>
              <a:off x="362734" y="4507982"/>
              <a:ext cx="9922664" cy="511856"/>
              <a:chOff x="362734" y="4457180"/>
              <a:chExt cx="9922664" cy="511856"/>
            </a:xfrm>
          </p:grpSpPr>
          <p:sp>
            <p:nvSpPr>
              <p:cNvPr id="14" name="圓角矩形 13"/>
              <p:cNvSpPr/>
              <p:nvPr/>
            </p:nvSpPr>
            <p:spPr>
              <a:xfrm>
                <a:off x="362734" y="4626496"/>
                <a:ext cx="1577592" cy="3425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latin typeface="Microsoft YaHei" panose="020B0503020204020204" pitchFamily="34" charset="-122"/>
                    <a:ea typeface="Microsoft YaHei" panose="020B0503020204020204" pitchFamily="34" charset="-122"/>
                  </a:rPr>
                  <a:t>RandomForest</a:t>
                </a:r>
                <a:endParaRPr lang="zh-TW" altLang="en-US" sz="1200" b="1" dirty="0">
                  <a:solidFill>
                    <a:schemeClr val="tx1"/>
                  </a:solidFill>
                  <a:latin typeface="Microsoft YaHei" panose="020B0503020204020204" pitchFamily="34" charset="-122"/>
                  <a:ea typeface="Microsoft YaHei" panose="020B0503020204020204" pitchFamily="34" charset="-122"/>
                </a:endParaRPr>
              </a:p>
            </p:txBody>
          </p:sp>
          <p:sp>
            <p:nvSpPr>
              <p:cNvPr id="19" name="文字方塊 18"/>
              <p:cNvSpPr txBox="1"/>
              <p:nvPr/>
            </p:nvSpPr>
            <p:spPr>
              <a:xfrm>
                <a:off x="2073184" y="4541069"/>
                <a:ext cx="2885726" cy="307777"/>
              </a:xfrm>
              <a:prstGeom prst="rect">
                <a:avLst/>
              </a:prstGeom>
              <a:noFill/>
            </p:spPr>
            <p:txBody>
              <a:bodyPr wrap="squar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預測準確度較高</a:t>
                </a:r>
                <a:endParaRPr lang="en-US" altLang="zh-TW" sz="1400" b="1" dirty="0">
                  <a:latin typeface="微軟正黑體" panose="020B0604030504040204" pitchFamily="34" charset="-120"/>
                  <a:ea typeface="微軟正黑體" panose="020B0604030504040204" pitchFamily="34" charset="-120"/>
                </a:endParaRPr>
              </a:p>
            </p:txBody>
          </p:sp>
          <p:cxnSp>
            <p:nvCxnSpPr>
              <p:cNvPr id="21" name="直線接點 20"/>
              <p:cNvCxnSpPr/>
              <p:nvPr/>
            </p:nvCxnSpPr>
            <p:spPr>
              <a:xfrm>
                <a:off x="362734" y="4457180"/>
                <a:ext cx="9922664" cy="23134"/>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6" name="文字方塊 55">
              <a:extLst>
                <a:ext uri="{FF2B5EF4-FFF2-40B4-BE49-F238E27FC236}">
                  <a16:creationId xmlns:a16="http://schemas.microsoft.com/office/drawing/2014/main" id="{F7F0EB22-DC14-46A4-9974-8305C22523BA}"/>
                </a:ext>
              </a:extLst>
            </p:cNvPr>
            <p:cNvSpPr txBox="1"/>
            <p:nvPr/>
          </p:nvSpPr>
          <p:spPr>
            <a:xfrm>
              <a:off x="2073184" y="4848568"/>
              <a:ext cx="2885726" cy="307777"/>
            </a:xfrm>
            <a:prstGeom prst="rect">
              <a:avLst/>
            </a:prstGeom>
            <a:noFill/>
          </p:spPr>
          <p:txBody>
            <a:bodyPr wrap="square" rtlCol="0">
              <a:spAutoFit/>
            </a:bodyPr>
            <a:lstStyle/>
            <a:p>
              <a:pPr marL="285750" indent="-285750">
                <a:buFont typeface="Arial" panose="020B0604020202020204" pitchFamily="34" charset="0"/>
                <a:buChar char="•"/>
              </a:pPr>
              <a:r>
                <a:rPr lang="zh-TW" altLang="en-US" sz="1400" b="1" dirty="0">
                  <a:latin typeface="微軟正黑體" panose="020B0604030504040204" pitchFamily="34" charset="-120"/>
                  <a:ea typeface="微軟正黑體" panose="020B0604030504040204" pitchFamily="34" charset="-120"/>
                </a:rPr>
                <a:t>抗過擬合能力強</a:t>
              </a:r>
              <a:endParaRPr lang="en-US" altLang="zh-TW" sz="1400" b="1" dirty="0">
                <a:latin typeface="微軟正黑體" panose="020B0604030504040204" pitchFamily="34" charset="-120"/>
                <a:ea typeface="微軟正黑體" panose="020B0604030504040204" pitchFamily="34" charset="-120"/>
              </a:endParaRPr>
            </a:p>
          </p:txBody>
        </p:sp>
      </p:grpSp>
      <p:grpSp>
        <p:nvGrpSpPr>
          <p:cNvPr id="120" name="群組 119">
            <a:extLst>
              <a:ext uri="{FF2B5EF4-FFF2-40B4-BE49-F238E27FC236}">
                <a16:creationId xmlns:a16="http://schemas.microsoft.com/office/drawing/2014/main" id="{13EEA5E6-961D-4B50-8070-C0A18481C494}"/>
              </a:ext>
            </a:extLst>
          </p:cNvPr>
          <p:cNvGrpSpPr/>
          <p:nvPr/>
        </p:nvGrpSpPr>
        <p:grpSpPr>
          <a:xfrm>
            <a:off x="2500266" y="2349191"/>
            <a:ext cx="7841541" cy="384055"/>
            <a:chOff x="2500266" y="2349191"/>
            <a:chExt cx="7841541" cy="384055"/>
          </a:xfrm>
        </p:grpSpPr>
        <p:sp>
          <p:nvSpPr>
            <p:cNvPr id="104" name="文字方塊 103">
              <a:extLst>
                <a:ext uri="{FF2B5EF4-FFF2-40B4-BE49-F238E27FC236}">
                  <a16:creationId xmlns:a16="http://schemas.microsoft.com/office/drawing/2014/main" id="{F7F27A34-CC8E-4C90-B29B-2D27C92AF724}"/>
                </a:ext>
              </a:extLst>
            </p:cNvPr>
            <p:cNvSpPr txBox="1"/>
            <p:nvPr/>
          </p:nvSpPr>
          <p:spPr>
            <a:xfrm>
              <a:off x="2500266" y="2487025"/>
              <a:ext cx="784154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GradientBoosting                                     17.56                              0.17                        20.35                 0.87             0.67            47.34            21.19             110.11</a:t>
              </a:r>
              <a:endParaRPr lang="zh-TW" altLang="en-US" sz="1000" dirty="0">
                <a:solidFill>
                  <a:schemeClr val="bg2">
                    <a:lumMod val="50000"/>
                  </a:schemeClr>
                </a:solidFill>
              </a:endParaRPr>
            </a:p>
          </p:txBody>
        </p:sp>
        <p:sp>
          <p:nvSpPr>
            <p:cNvPr id="119" name="矩形 118">
              <a:extLst>
                <a:ext uri="{FF2B5EF4-FFF2-40B4-BE49-F238E27FC236}">
                  <a16:creationId xmlns:a16="http://schemas.microsoft.com/office/drawing/2014/main" id="{7D76C1B1-F7CE-4F95-A694-0522DAA6140F}"/>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grpSp>
        <p:nvGrpSpPr>
          <p:cNvPr id="121" name="群組 120">
            <a:extLst>
              <a:ext uri="{FF2B5EF4-FFF2-40B4-BE49-F238E27FC236}">
                <a16:creationId xmlns:a16="http://schemas.microsoft.com/office/drawing/2014/main" id="{C4326750-CE47-4399-9E47-D0BC33048C0E}"/>
              </a:ext>
            </a:extLst>
          </p:cNvPr>
          <p:cNvGrpSpPr/>
          <p:nvPr/>
        </p:nvGrpSpPr>
        <p:grpSpPr>
          <a:xfrm>
            <a:off x="2500266" y="3892021"/>
            <a:ext cx="7841541" cy="384055"/>
            <a:chOff x="2500266" y="2349191"/>
            <a:chExt cx="7841541" cy="384055"/>
          </a:xfrm>
        </p:grpSpPr>
        <p:sp>
          <p:nvSpPr>
            <p:cNvPr id="122" name="文字方塊 121">
              <a:extLst>
                <a:ext uri="{FF2B5EF4-FFF2-40B4-BE49-F238E27FC236}">
                  <a16:creationId xmlns:a16="http://schemas.microsoft.com/office/drawing/2014/main" id="{CDAC45A7-BA9F-4A49-AE67-FF89765B9863}"/>
                </a:ext>
              </a:extLst>
            </p:cNvPr>
            <p:cNvSpPr txBox="1"/>
            <p:nvPr/>
          </p:nvSpPr>
          <p:spPr>
            <a:xfrm>
              <a:off x="2500266" y="2487025"/>
              <a:ext cx="784154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LassoLinear                                               15.50                            0.15                           18.98               0.85             0.72            41.59              30.21            115.18</a:t>
              </a:r>
              <a:endParaRPr lang="zh-TW" altLang="en-US" sz="1000" dirty="0">
                <a:solidFill>
                  <a:schemeClr val="bg2">
                    <a:lumMod val="50000"/>
                  </a:schemeClr>
                </a:solidFill>
              </a:endParaRPr>
            </a:p>
          </p:txBody>
        </p:sp>
        <p:sp>
          <p:nvSpPr>
            <p:cNvPr id="123" name="矩形 122">
              <a:extLst>
                <a:ext uri="{FF2B5EF4-FFF2-40B4-BE49-F238E27FC236}">
                  <a16:creationId xmlns:a16="http://schemas.microsoft.com/office/drawing/2014/main" id="{FC39155F-8001-491D-8959-650BBFD707ED}"/>
                </a:ext>
              </a:extLst>
            </p:cNvPr>
            <p:cNvSpPr/>
            <p:nvPr/>
          </p:nvSpPr>
          <p:spPr>
            <a:xfrm>
              <a:off x="2572723" y="2349191"/>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grpSp>
        <p:nvGrpSpPr>
          <p:cNvPr id="127" name="群組 126">
            <a:extLst>
              <a:ext uri="{FF2B5EF4-FFF2-40B4-BE49-F238E27FC236}">
                <a16:creationId xmlns:a16="http://schemas.microsoft.com/office/drawing/2014/main" id="{849EDF01-4995-43D0-8967-8197CC0D0076}"/>
              </a:ext>
            </a:extLst>
          </p:cNvPr>
          <p:cNvGrpSpPr/>
          <p:nvPr/>
        </p:nvGrpSpPr>
        <p:grpSpPr>
          <a:xfrm>
            <a:off x="2525112" y="5500685"/>
            <a:ext cx="7833629" cy="393024"/>
            <a:chOff x="2525112" y="5500685"/>
            <a:chExt cx="7833629" cy="393024"/>
          </a:xfrm>
        </p:grpSpPr>
        <p:grpSp>
          <p:nvGrpSpPr>
            <p:cNvPr id="115" name="群組 114">
              <a:extLst>
                <a:ext uri="{FF2B5EF4-FFF2-40B4-BE49-F238E27FC236}">
                  <a16:creationId xmlns:a16="http://schemas.microsoft.com/office/drawing/2014/main" id="{9399FC8D-BB58-46DD-8677-444932E06D59}"/>
                </a:ext>
              </a:extLst>
            </p:cNvPr>
            <p:cNvGrpSpPr/>
            <p:nvPr/>
          </p:nvGrpSpPr>
          <p:grpSpPr>
            <a:xfrm>
              <a:off x="2525112" y="5639793"/>
              <a:ext cx="7833629" cy="253916"/>
              <a:chOff x="2199891" y="5597459"/>
              <a:chExt cx="7833629" cy="253916"/>
            </a:xfrm>
          </p:grpSpPr>
          <p:sp>
            <p:nvSpPr>
              <p:cNvPr id="99" name="文字方塊 98">
                <a:extLst>
                  <a:ext uri="{FF2B5EF4-FFF2-40B4-BE49-F238E27FC236}">
                    <a16:creationId xmlns:a16="http://schemas.microsoft.com/office/drawing/2014/main" id="{D9F47E35-5A45-4933-ACC8-DEF35312D4BB}"/>
                  </a:ext>
                </a:extLst>
              </p:cNvPr>
              <p:cNvSpPr txBox="1"/>
              <p:nvPr/>
            </p:nvSpPr>
            <p:spPr>
              <a:xfrm>
                <a:off x="7550259" y="5597459"/>
                <a:ext cx="413896"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0.79</a:t>
                </a:r>
                <a:endParaRPr lang="zh-TW" altLang="en-US" sz="1000" dirty="0">
                  <a:solidFill>
                    <a:schemeClr val="accent2">
                      <a:lumMod val="75000"/>
                    </a:schemeClr>
                  </a:solidFill>
                </a:endParaRPr>
              </a:p>
            </p:txBody>
          </p:sp>
          <p:sp>
            <p:nvSpPr>
              <p:cNvPr id="101" name="文字方塊 100">
                <a:extLst>
                  <a:ext uri="{FF2B5EF4-FFF2-40B4-BE49-F238E27FC236}">
                    <a16:creationId xmlns:a16="http://schemas.microsoft.com/office/drawing/2014/main" id="{029A59C7-763A-43EF-9847-868AD43A0ACC}"/>
                  </a:ext>
                </a:extLst>
              </p:cNvPr>
              <p:cNvSpPr txBox="1"/>
              <p:nvPr/>
            </p:nvSpPr>
            <p:spPr>
              <a:xfrm>
                <a:off x="4131406" y="5597459"/>
                <a:ext cx="479618"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12.56</a:t>
                </a:r>
                <a:endParaRPr lang="zh-TW" altLang="en-US" sz="1000" dirty="0">
                  <a:solidFill>
                    <a:schemeClr val="accent2">
                      <a:lumMod val="75000"/>
                    </a:schemeClr>
                  </a:solidFill>
                </a:endParaRPr>
              </a:p>
            </p:txBody>
          </p:sp>
          <p:sp>
            <p:nvSpPr>
              <p:cNvPr id="102" name="文字方塊 101">
                <a:extLst>
                  <a:ext uri="{FF2B5EF4-FFF2-40B4-BE49-F238E27FC236}">
                    <a16:creationId xmlns:a16="http://schemas.microsoft.com/office/drawing/2014/main" id="{B1B3A848-DDBF-4D8A-A7F5-690A4608BDCA}"/>
                  </a:ext>
                </a:extLst>
              </p:cNvPr>
              <p:cNvSpPr txBox="1"/>
              <p:nvPr/>
            </p:nvSpPr>
            <p:spPr>
              <a:xfrm>
                <a:off x="6190209" y="5597459"/>
                <a:ext cx="479618"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16.46</a:t>
                </a:r>
                <a:endParaRPr lang="zh-TW" altLang="en-US" sz="1000" dirty="0">
                  <a:solidFill>
                    <a:schemeClr val="accent2">
                      <a:lumMod val="75000"/>
                    </a:schemeClr>
                  </a:solidFill>
                </a:endParaRPr>
              </a:p>
            </p:txBody>
          </p:sp>
          <p:sp>
            <p:nvSpPr>
              <p:cNvPr id="103" name="文字方塊 102">
                <a:extLst>
                  <a:ext uri="{FF2B5EF4-FFF2-40B4-BE49-F238E27FC236}">
                    <a16:creationId xmlns:a16="http://schemas.microsoft.com/office/drawing/2014/main" id="{CEA4B497-86DC-4F23-AC88-9D55DDD05EEA}"/>
                  </a:ext>
                </a:extLst>
              </p:cNvPr>
              <p:cNvSpPr txBox="1"/>
              <p:nvPr/>
            </p:nvSpPr>
            <p:spPr>
              <a:xfrm>
                <a:off x="2199891" y="5605154"/>
                <a:ext cx="947695" cy="246221"/>
              </a:xfrm>
              <a:prstGeom prst="rect">
                <a:avLst/>
              </a:prstGeom>
              <a:solidFill>
                <a:schemeClr val="bg1"/>
              </a:solidFill>
            </p:spPr>
            <p:txBody>
              <a:bodyPr wrap="none" rtlCol="0">
                <a:spAutoFit/>
              </a:bodyPr>
              <a:lstStyle/>
              <a:p>
                <a:r>
                  <a:rPr lang="en-US" altLang="zh-TW" sz="1000" dirty="0">
                    <a:solidFill>
                      <a:schemeClr val="accent2">
                        <a:lumMod val="75000"/>
                      </a:schemeClr>
                    </a:solidFill>
                  </a:rPr>
                  <a:t>RandomForest</a:t>
                </a:r>
                <a:endParaRPr lang="zh-TW" altLang="en-US" sz="1000" dirty="0">
                  <a:solidFill>
                    <a:schemeClr val="accent2">
                      <a:lumMod val="75000"/>
                    </a:schemeClr>
                  </a:solidFill>
                </a:endParaRPr>
              </a:p>
            </p:txBody>
          </p:sp>
          <p:sp>
            <p:nvSpPr>
              <p:cNvPr id="110" name="文字方塊 109">
                <a:extLst>
                  <a:ext uri="{FF2B5EF4-FFF2-40B4-BE49-F238E27FC236}">
                    <a16:creationId xmlns:a16="http://schemas.microsoft.com/office/drawing/2014/main" id="{1D0CB468-4B17-4E9C-A60B-D1B04B9EF4FF}"/>
                  </a:ext>
                </a:extLst>
              </p:cNvPr>
              <p:cNvSpPr txBox="1"/>
              <p:nvPr/>
            </p:nvSpPr>
            <p:spPr>
              <a:xfrm>
                <a:off x="5286739" y="5605153"/>
                <a:ext cx="41630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0.11</a:t>
                </a:r>
                <a:endParaRPr lang="zh-TW" altLang="en-US" sz="1000" dirty="0">
                  <a:solidFill>
                    <a:schemeClr val="bg2">
                      <a:lumMod val="50000"/>
                    </a:schemeClr>
                  </a:solidFill>
                </a:endParaRPr>
              </a:p>
            </p:txBody>
          </p:sp>
          <p:sp>
            <p:nvSpPr>
              <p:cNvPr id="111" name="文字方塊 110">
                <a:extLst>
                  <a:ext uri="{FF2B5EF4-FFF2-40B4-BE49-F238E27FC236}">
                    <a16:creationId xmlns:a16="http://schemas.microsoft.com/office/drawing/2014/main" id="{20179683-E8AB-4AB2-8BB9-9D1EA672F3D0}"/>
                  </a:ext>
                </a:extLst>
              </p:cNvPr>
              <p:cNvSpPr txBox="1"/>
              <p:nvPr/>
            </p:nvSpPr>
            <p:spPr>
              <a:xfrm>
                <a:off x="6978211" y="5605153"/>
                <a:ext cx="41630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0.89</a:t>
                </a:r>
                <a:endParaRPr lang="zh-TW" altLang="en-US" sz="1000" dirty="0">
                  <a:solidFill>
                    <a:schemeClr val="bg2">
                      <a:lumMod val="50000"/>
                    </a:schemeClr>
                  </a:solidFill>
                </a:endParaRPr>
              </a:p>
            </p:txBody>
          </p:sp>
          <p:sp>
            <p:nvSpPr>
              <p:cNvPr id="112" name="文字方塊 111">
                <a:extLst>
                  <a:ext uri="{FF2B5EF4-FFF2-40B4-BE49-F238E27FC236}">
                    <a16:creationId xmlns:a16="http://schemas.microsoft.com/office/drawing/2014/main" id="{314AC6B4-2497-461B-91B9-794545365597}"/>
                  </a:ext>
                </a:extLst>
              </p:cNvPr>
              <p:cNvSpPr txBox="1"/>
              <p:nvPr/>
            </p:nvSpPr>
            <p:spPr>
              <a:xfrm>
                <a:off x="8111395" y="5605153"/>
                <a:ext cx="520388"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42.24</a:t>
                </a:r>
                <a:endParaRPr lang="zh-TW" altLang="en-US" sz="1000" dirty="0">
                  <a:solidFill>
                    <a:schemeClr val="bg2">
                      <a:lumMod val="50000"/>
                    </a:schemeClr>
                  </a:solidFill>
                </a:endParaRPr>
              </a:p>
            </p:txBody>
          </p:sp>
          <p:sp>
            <p:nvSpPr>
              <p:cNvPr id="113" name="文字方塊 112">
                <a:extLst>
                  <a:ext uri="{FF2B5EF4-FFF2-40B4-BE49-F238E27FC236}">
                    <a16:creationId xmlns:a16="http://schemas.microsoft.com/office/drawing/2014/main" id="{CA416030-0C69-45C8-851F-04483A5C6C2C}"/>
                  </a:ext>
                </a:extLst>
              </p:cNvPr>
              <p:cNvSpPr txBox="1"/>
              <p:nvPr/>
            </p:nvSpPr>
            <p:spPr>
              <a:xfrm>
                <a:off x="8802252" y="5605153"/>
                <a:ext cx="488605"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31.00</a:t>
                </a:r>
                <a:endParaRPr lang="zh-TW" altLang="en-US" sz="1000" dirty="0">
                  <a:solidFill>
                    <a:schemeClr val="bg2">
                      <a:lumMod val="50000"/>
                    </a:schemeClr>
                  </a:solidFill>
                </a:endParaRPr>
              </a:p>
            </p:txBody>
          </p:sp>
          <p:sp>
            <p:nvSpPr>
              <p:cNvPr id="114" name="文字方塊 113">
                <a:extLst>
                  <a:ext uri="{FF2B5EF4-FFF2-40B4-BE49-F238E27FC236}">
                    <a16:creationId xmlns:a16="http://schemas.microsoft.com/office/drawing/2014/main" id="{08D3871B-4F2D-4CD5-A6F8-5D7F16ADC8B3}"/>
                  </a:ext>
                </a:extLst>
              </p:cNvPr>
              <p:cNvSpPr txBox="1"/>
              <p:nvPr/>
            </p:nvSpPr>
            <p:spPr>
              <a:xfrm>
                <a:off x="9427459" y="5605153"/>
                <a:ext cx="606061" cy="246221"/>
              </a:xfrm>
              <a:prstGeom prst="rect">
                <a:avLst/>
              </a:prstGeom>
              <a:solidFill>
                <a:schemeClr val="bg1"/>
              </a:solidFill>
            </p:spPr>
            <p:txBody>
              <a:bodyPr wrap="square" rtlCol="0">
                <a:spAutoFit/>
              </a:bodyPr>
              <a:lstStyle/>
              <a:p>
                <a:r>
                  <a:rPr lang="en-US" altLang="zh-TW" sz="1000" dirty="0">
                    <a:solidFill>
                      <a:schemeClr val="bg2">
                        <a:lumMod val="50000"/>
                      </a:schemeClr>
                    </a:solidFill>
                  </a:rPr>
                  <a:t>111.16</a:t>
                </a:r>
                <a:endParaRPr lang="zh-TW" altLang="en-US" sz="1000" dirty="0">
                  <a:solidFill>
                    <a:schemeClr val="bg2">
                      <a:lumMod val="50000"/>
                    </a:schemeClr>
                  </a:solidFill>
                </a:endParaRPr>
              </a:p>
            </p:txBody>
          </p:sp>
        </p:grpSp>
        <p:sp>
          <p:nvSpPr>
            <p:cNvPr id="126" name="矩形 125">
              <a:extLst>
                <a:ext uri="{FF2B5EF4-FFF2-40B4-BE49-F238E27FC236}">
                  <a16:creationId xmlns:a16="http://schemas.microsoft.com/office/drawing/2014/main" id="{85CF0440-B252-4CDE-9E48-DFA628230D24}"/>
                </a:ext>
              </a:extLst>
            </p:cNvPr>
            <p:cNvSpPr/>
            <p:nvPr/>
          </p:nvSpPr>
          <p:spPr>
            <a:xfrm>
              <a:off x="2572723" y="5500685"/>
              <a:ext cx="7758000" cy="144000"/>
            </a:xfrm>
            <a:prstGeom prst="rect">
              <a:avLst/>
            </a:prstGeom>
            <a:solidFill>
              <a:srgbClr val="3C4854"/>
            </a:solidFill>
            <a:ln>
              <a:solidFill>
                <a:srgbClr val="3C48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900" b="1" dirty="0">
                  <a:solidFill>
                    <a:schemeClr val="bg1"/>
                  </a:solidFill>
                  <a:latin typeface="微軟正黑體" panose="020B0604030504040204" pitchFamily="34" charset="-120"/>
                  <a:ea typeface="微軟正黑體" panose="020B0604030504040204" pitchFamily="34" charset="-120"/>
                </a:rPr>
                <a:t>演算法                                                平均絕對誤差       平均絕對百分比誤差      均方根誤差        相關係數     決定係數     最大誤差    目標標準差      目標平均</a:t>
              </a:r>
            </a:p>
          </p:txBody>
        </p:sp>
      </p:grpSp>
    </p:spTree>
    <p:extLst>
      <p:ext uri="{BB962C8B-B14F-4D97-AF65-F5344CB8AC3E}">
        <p14:creationId xmlns:p14="http://schemas.microsoft.com/office/powerpoint/2010/main" val="29259333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11387660" cy="830997"/>
          </a:xfrm>
          <a:prstGeom prst="rect">
            <a:avLst/>
          </a:prstGeom>
          <a:noFill/>
        </p:spPr>
        <p:txBody>
          <a:bodyPr wrap="square">
            <a:spAutoFit/>
          </a:bodyPr>
          <a:lstStyle/>
          <a:p>
            <a:pPr>
              <a:lnSpc>
                <a:spcPct val="150000"/>
              </a:lnSpc>
            </a:pPr>
            <a:r>
              <a:rPr lang="en-US" altLang="zh-TW" sz="3200" b="1" dirty="0">
                <a:solidFill>
                  <a:srgbClr val="002060"/>
                </a:solidFill>
                <a:latin typeface="Microsoft YaHei" panose="020B0503020204020204" pitchFamily="34" charset="-122"/>
                <a:ea typeface="Microsoft YaHei" panose="020B0503020204020204" pitchFamily="34" charset="-122"/>
              </a:rPr>
              <a:t>BGA Coplanarity </a:t>
            </a:r>
            <a:r>
              <a:rPr lang="zh-TW" altLang="en-US" sz="3200" b="1" dirty="0">
                <a:solidFill>
                  <a:srgbClr val="002060"/>
                </a:solidFill>
                <a:latin typeface="Microsoft YaHei" panose="020B0503020204020204" pitchFamily="34" charset="-122"/>
                <a:ea typeface="Microsoft YaHei" panose="020B0503020204020204" pitchFamily="34" charset="-122"/>
              </a:rPr>
              <a:t>平面度改善 </a:t>
            </a:r>
            <a:r>
              <a:rPr lang="en-US" altLang="zh-TW" sz="3200" b="1" dirty="0">
                <a:solidFill>
                  <a:srgbClr val="002060"/>
                </a:solidFill>
                <a:latin typeface="Microsoft YaHei" panose="020B0503020204020204" pitchFamily="34" charset="-122"/>
                <a:ea typeface="Microsoft YaHei" panose="020B0503020204020204" pitchFamily="34" charset="-122"/>
              </a:rPr>
              <a:t>|</a:t>
            </a:r>
            <a:r>
              <a:rPr lang="zh-TW" altLang="en-US" sz="3200" b="1" dirty="0">
                <a:solidFill>
                  <a:srgbClr val="002060"/>
                </a:solidFill>
                <a:latin typeface="Microsoft YaHei" panose="020B0503020204020204" pitchFamily="34" charset="-122"/>
                <a:ea typeface="Microsoft YaHei" panose="020B0503020204020204" pitchFamily="34" charset="-122"/>
              </a:rPr>
              <a:t> </a:t>
            </a:r>
            <a:r>
              <a:rPr lang="en-US" altLang="zh-TW" sz="3200" b="1" dirty="0">
                <a:solidFill>
                  <a:srgbClr val="002060"/>
                </a:solidFill>
                <a:latin typeface="Microsoft YaHei" panose="020B0503020204020204" pitchFamily="34" charset="-122"/>
                <a:ea typeface="Microsoft YaHei" panose="020B0503020204020204" pitchFamily="34" charset="-122"/>
              </a:rPr>
              <a:t>AI </a:t>
            </a:r>
            <a:r>
              <a:rPr lang="zh-TW" altLang="en-US" sz="3200" b="1" dirty="0">
                <a:solidFill>
                  <a:srgbClr val="002060"/>
                </a:solidFill>
                <a:latin typeface="Microsoft YaHei" panose="020B0503020204020204" pitchFamily="34" charset="-122"/>
                <a:ea typeface="Microsoft YaHei" panose="020B0503020204020204" pitchFamily="34" charset="-122"/>
              </a:rPr>
              <a:t>方法論</a:t>
            </a:r>
            <a:endParaRPr lang="en-US" altLang="zh-TW" sz="3200" b="1" dirty="0">
              <a:solidFill>
                <a:srgbClr val="002060"/>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6539F7D-1A85-4649-9914-0A6A88D21B8B}"/>
                  </a:ext>
                </a:extLst>
              </p:cNvPr>
              <p:cNvGraphicFramePr>
                <a:graphicFrameLocks noGrp="1"/>
              </p:cNvGraphicFramePr>
              <p:nvPr>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val="4101855906"/>
                        </a:ext>
                      </a:extLst>
                    </a:gridCol>
                    <a:gridCol w="3420000">
                      <a:extLst>
                        <a:ext uri="{9D8B030D-6E8A-4147-A177-3AD203B41FA5}">
                          <a16:colId xmlns:a16="http://schemas.microsoft.com/office/drawing/2014/main" val="787671740"/>
                        </a:ext>
                      </a:extLst>
                    </a:gridCol>
                    <a:gridCol w="1628346">
                      <a:extLst>
                        <a:ext uri="{9D8B030D-6E8A-4147-A177-3AD203B41FA5}">
                          <a16:colId xmlns:a16="http://schemas.microsoft.com/office/drawing/2014/main" val="3294644393"/>
                        </a:ext>
                      </a:extLst>
                    </a:gridCol>
                    <a:gridCol w="1628346">
                      <a:extLst>
                        <a:ext uri="{9D8B030D-6E8A-4147-A177-3AD203B41FA5}">
                          <a16:colId xmlns:a16="http://schemas.microsoft.com/office/drawing/2014/main" val="411171124"/>
                        </a:ext>
                      </a:extLst>
                    </a:gridCol>
                    <a:gridCol w="1628346">
                      <a:extLst>
                        <a:ext uri="{9D8B030D-6E8A-4147-A177-3AD203B41FA5}">
                          <a16:colId xmlns:a16="http://schemas.microsoft.com/office/drawing/2014/main" val="3910611340"/>
                        </a:ext>
                      </a:extLst>
                    </a:gridCol>
                    <a:gridCol w="2484000">
                      <a:extLst>
                        <a:ext uri="{9D8B030D-6E8A-4147-A177-3AD203B41FA5}">
                          <a16:colId xmlns:a16="http://schemas.microsoft.com/office/drawing/2014/main"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14:m>
                            <m:oMathPara xmlns:m="http://schemas.openxmlformats.org/officeDocument/2006/math">
                              <m:oMathParaPr>
                                <m:jc m:val="center"/>
                              </m:oMathParaPr>
                              <m:oMath xmlns:m="http://schemas.openxmlformats.org/officeDocument/2006/math">
                                <m:sSup>
                                  <m:sSupPr>
                                    <m:ctrlPr>
                                      <a:rPr lang="en-US" altLang="zh-TW" sz="1200" b="1" i="1" smtClean="0">
                                        <a:latin typeface="Cambria Math" panose="02040503050406030204" pitchFamily="18" charset="0"/>
                                        <a:ea typeface="微軟正黑體" panose="020B0604030504040204" pitchFamily="34" charset="-120"/>
                                      </a:rPr>
                                    </m:ctrlPr>
                                  </m:sSupPr>
                                  <m:e>
                                    <m:r>
                                      <m:rPr>
                                        <m:nor/>
                                      </m:rPr>
                                      <a:rPr lang="en-US" altLang="zh-TW" sz="1200" b="1">
                                        <a:latin typeface="微軟正黑體" panose="020B0604030504040204" pitchFamily="34" charset="-120"/>
                                        <a:ea typeface="微軟正黑體" panose="020B0604030504040204" pitchFamily="34" charset="-120"/>
                                      </a:rPr>
                                      <m:t>R</m:t>
                                    </m:r>
                                  </m:e>
                                  <m:sup>
                                    <m:r>
                                      <m:rPr>
                                        <m:nor/>
                                      </m:rPr>
                                      <a:rPr lang="en-US" altLang="zh-TW" sz="1200" b="1">
                                        <a:latin typeface="微軟正黑體" panose="020B0604030504040204" pitchFamily="34" charset="-120"/>
                                        <a:ea typeface="微軟正黑體" panose="020B0604030504040204" pitchFamily="34" charset="-120"/>
                                      </a:rPr>
                                      <m:t>2</m:t>
                                    </m:r>
                                  </m:sup>
                                </m:sSup>
                              </m:oMath>
                            </m:oMathPara>
                          </a14:m>
                          <a:endParaRPr lang="zh-TW" altLang="en-US" sz="1200" b="1" i="0"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vMerge="1">
                      <a:txBody>
                        <a:bodyPr/>
                        <a:lstStyle/>
                        <a:p>
                          <a:endParaRPr lang="zh-TW" altLang="en-US" dirty="0"/>
                        </a:p>
                      </a:txBody>
                      <a:tcPr/>
                    </a:tc>
                    <a:extLst>
                      <a:ext uri="{0D108BD9-81ED-4DB2-BD59-A6C34878D82A}">
                        <a16:rowId xmlns:a16="http://schemas.microsoft.com/office/drawing/2014/main" val="1872107449"/>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066492"/>
                      </a:ext>
                    </a:extLst>
                  </a:tr>
                  <a:tr h="83361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有前處理的資料（過程如下）</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增加 </a:t>
                          </a:r>
                          <a:r>
                            <a:rPr lang="en-US" altLang="zh-TW" sz="1200" b="1" dirty="0">
                              <a:latin typeface="微軟正黑體" panose="020B0604030504040204" pitchFamily="34" charset="-120"/>
                              <a:ea typeface="微軟正黑體" panose="020B0604030504040204" pitchFamily="34" charset="-120"/>
                            </a:rPr>
                            <a:t>Die</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PKG</a:t>
                          </a:r>
                          <a:r>
                            <a:rPr lang="zh-TW" altLang="en-US" sz="1200" b="1" dirty="0">
                              <a:latin typeface="微軟正黑體" panose="020B0604030504040204" pitchFamily="34" charset="-120"/>
                              <a:ea typeface="微軟正黑體" panose="020B0604030504040204" pitchFamily="34" charset="-120"/>
                            </a:rPr>
                            <a:t> 斜邊</a:t>
                          </a:r>
                          <a:endParaRPr lang="en-US" altLang="zh-TW" sz="1200" b="1" dirty="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移除製程異常的資料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3189184"/>
                      </a:ext>
                    </a:extLst>
                  </a:tr>
                  <a:tr h="83361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訓練資料集：</a:t>
                          </a:r>
                          <a:r>
                            <a:rPr lang="en-US" altLang="zh-TW" sz="120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85%</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承第二版資料前處理</a:t>
                          </a:r>
                          <a:endParaRPr lang="en-US" altLang="zh-TW" sz="1200" b="1" dirty="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a:latin typeface="微軟正黑體" panose="020B0604030504040204" pitchFamily="34" charset="-120"/>
                              <a:ea typeface="微軟正黑體" panose="020B0604030504040204" pitchFamily="34" charset="-120"/>
                            </a:rPr>
                            <a:t>移除有系統缺值的資料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mc:Choice>
        <mc:Fallback xmlns="">
          <p:graphicFrame>
            <p:nvGraphicFramePr>
              <p:cNvPr id="6" name="表格 5">
                <a:extLst>
                  <a:ext uri="{FF2B5EF4-FFF2-40B4-BE49-F238E27FC236}">
                    <a16:creationId xmlns:a16="http://schemas.microsoft.com/office/drawing/2014/main" xmlns:a14="http://schemas.microsoft.com/office/drawing/2010/main" xmlns="" id="{56539F7D-1A85-4649-9914-0A6A88D21B8B}"/>
                  </a:ext>
                </a:extLst>
              </p:cNvPr>
              <p:cNvGraphicFramePr>
                <a:graphicFrameLocks noGrp="1"/>
              </p:cNvGraphicFramePr>
              <p:nvPr>
                <p:extLst>
                  <p:ext uri="{D42A27DB-BD31-4B8C-83A1-F6EECF244321}">
                    <p14:modId xmlns:p14="http://schemas.microsoft.com/office/powerpoint/2010/main" val="3433446363"/>
                  </p:ext>
                </p:extLst>
              </p:nvPr>
            </p:nvGraphicFramePr>
            <p:xfrm>
              <a:off x="260030" y="856049"/>
              <a:ext cx="11616403" cy="3412798"/>
            </p:xfrm>
            <a:graphic>
              <a:graphicData uri="http://schemas.openxmlformats.org/drawingml/2006/table">
                <a:tbl>
                  <a:tblPr firstRow="1" bandRow="1">
                    <a:tableStyleId>{C083E6E3-FA7D-4D7B-A595-EF9225AFEA82}</a:tableStyleId>
                  </a:tblPr>
                  <a:tblGrid>
                    <a:gridCol w="827365">
                      <a:extLst>
                        <a:ext uri="{9D8B030D-6E8A-4147-A177-3AD203B41FA5}">
                          <a16:colId xmlns:a16="http://schemas.microsoft.com/office/drawing/2014/main" xmlns:a14="http://schemas.microsoft.com/office/drawing/2010/main" xmlns="" val="4101855906"/>
                        </a:ext>
                      </a:extLst>
                    </a:gridCol>
                    <a:gridCol w="3420000">
                      <a:extLst>
                        <a:ext uri="{9D8B030D-6E8A-4147-A177-3AD203B41FA5}">
                          <a16:colId xmlns:a16="http://schemas.microsoft.com/office/drawing/2014/main" xmlns:a14="http://schemas.microsoft.com/office/drawing/2010/main" xmlns="" val="787671740"/>
                        </a:ext>
                      </a:extLst>
                    </a:gridCol>
                    <a:gridCol w="1628346">
                      <a:extLst>
                        <a:ext uri="{9D8B030D-6E8A-4147-A177-3AD203B41FA5}">
                          <a16:colId xmlns:a16="http://schemas.microsoft.com/office/drawing/2014/main" xmlns:a14="http://schemas.microsoft.com/office/drawing/2010/main" xmlns="" val="3294644393"/>
                        </a:ext>
                      </a:extLst>
                    </a:gridCol>
                    <a:gridCol w="1628346">
                      <a:extLst>
                        <a:ext uri="{9D8B030D-6E8A-4147-A177-3AD203B41FA5}">
                          <a16:colId xmlns:a16="http://schemas.microsoft.com/office/drawing/2014/main" xmlns:a14="http://schemas.microsoft.com/office/drawing/2010/main" xmlns="" val="411171124"/>
                        </a:ext>
                      </a:extLst>
                    </a:gridCol>
                    <a:gridCol w="1628346">
                      <a:extLst>
                        <a:ext uri="{9D8B030D-6E8A-4147-A177-3AD203B41FA5}">
                          <a16:colId xmlns:a16="http://schemas.microsoft.com/office/drawing/2014/main" xmlns:a14="http://schemas.microsoft.com/office/drawing/2010/main" xmlns="" val="3910611340"/>
                        </a:ext>
                      </a:extLst>
                    </a:gridCol>
                    <a:gridCol w="2484000">
                      <a:extLst>
                        <a:ext uri="{9D8B030D-6E8A-4147-A177-3AD203B41FA5}">
                          <a16:colId xmlns:a16="http://schemas.microsoft.com/office/drawing/2014/main" xmlns:a14="http://schemas.microsoft.com/office/drawing/2010/main" xmlns="" val="2856422835"/>
                        </a:ext>
                      </a:extLst>
                    </a:gridCol>
                  </a:tblGrid>
                  <a:tr h="343943">
                    <a:tc rowSpan="2">
                      <a:txBody>
                        <a:bodyPr/>
                        <a:lstStyle/>
                        <a:p>
                          <a:pPr algn="ctr"/>
                          <a:r>
                            <a:rPr lang="zh-TW" altLang="en-US" sz="1200" b="1" dirty="0">
                              <a:latin typeface="微軟正黑體" panose="020B0604030504040204" pitchFamily="34" charset="-120"/>
                              <a:ea typeface="微軟正黑體" panose="020B0604030504040204" pitchFamily="34" charset="-120"/>
                            </a:rPr>
                            <a:t>版本</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DC3E6"/>
                        </a:solidFill>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資料 </a:t>
                          </a:r>
                          <a:r>
                            <a:rPr lang="en-US" altLang="zh-TW" sz="1200" b="1" dirty="0">
                              <a:latin typeface="微軟正黑體" panose="020B0604030504040204" pitchFamily="34" charset="-120"/>
                              <a:ea typeface="微軟正黑體" panose="020B0604030504040204" pitchFamily="34" charset="-120"/>
                            </a:rPr>
                            <a:t>&amp;</a:t>
                          </a:r>
                          <a:r>
                            <a:rPr lang="zh-TW" altLang="en-US" sz="1200" b="1" dirty="0">
                              <a:latin typeface="微軟正黑體" panose="020B0604030504040204" pitchFamily="34" charset="-120"/>
                              <a:ea typeface="微軟正黑體" panose="020B0604030504040204" pitchFamily="34" charset="-120"/>
                            </a:rPr>
                            <a:t> 模型處理手法</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xmlns:a14="http://schemas.microsoft.com/office/drawing/2010/main" xmlns="" val="1113581541"/>
                      </a:ext>
                    </a:extLst>
                  </a:tr>
                  <a:tr h="343943">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演算法</a:t>
                          </a: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solidFill>
                                <a:schemeClr val="tx1"/>
                              </a:solidFill>
                              <a:latin typeface="微軟正黑體" panose="020B0604030504040204" pitchFamily="34" charset="-120"/>
                              <a:ea typeface="微軟正黑體" panose="020B0604030504040204" pitchFamily="34" charset="-120"/>
                            </a:rPr>
                            <a:t>MAE</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zh-TW"/>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rotWithShape="0">
                          <a:blip r:embed="rId2"/>
                          <a:stretch>
                            <a:fillRect l="-461798" t="-103571" r="-153558" b="-803571"/>
                          </a:stretch>
                        </a:blipFill>
                      </a:tcPr>
                    </a:tc>
                    <a:tc vMerge="1">
                      <a:txBody>
                        <a:bodyPr/>
                        <a:lstStyle/>
                        <a:p>
                          <a:endParaRPr lang="zh-TW" altLang="en-US" dirty="0"/>
                        </a:p>
                      </a:txBody>
                      <a:tcPr/>
                    </a:tc>
                    <a:extLst>
                      <a:ext uri="{0D108BD9-81ED-4DB2-BD59-A6C34878D82A}">
                        <a16:rowId xmlns:a16="http://schemas.microsoft.com/office/drawing/2014/main" xmlns:a14="http://schemas.microsoft.com/office/drawing/2010/main" xmlns="" val="1872107449"/>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第一版</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315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11.33</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0.87</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系統資料（原始）</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77066492"/>
                      </a:ext>
                    </a:extLst>
                  </a:tr>
                  <a:tr h="908304">
                    <a:tc>
                      <a:txBody>
                        <a:bodyPr/>
                        <a:lstStyle/>
                        <a:p>
                          <a:pPr algn="ctr"/>
                          <a:r>
                            <a:rPr lang="zh-TW" altLang="en-US" sz="1200" b="1">
                              <a:latin typeface="微軟正黑體" panose="020B0604030504040204" pitchFamily="34" charset="-120"/>
                              <a:ea typeface="微軟正黑體" panose="020B0604030504040204" pitchFamily="34" charset="-120"/>
                            </a:rPr>
                            <a:t>第二版</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50000"/>
                            </a:lnSpc>
                            <a:spcBef>
                              <a:spcPts val="0"/>
                            </a:spcBef>
                            <a:spcAft>
                              <a:spcPts val="0"/>
                            </a:spcAft>
                            <a:buClrTx/>
                            <a:buSzTx/>
                            <a:buFont typeface="Arial" pitchFamily="34" charset="0"/>
                            <a:buChar char="•"/>
                            <a:tabLst/>
                            <a:defRPr/>
                          </a:pPr>
                          <a:r>
                            <a:rPr lang="zh-TW" altLang="en-US" sz="1200" b="1" dirty="0">
                              <a:latin typeface="微軟正黑體" panose="020B0604030504040204" pitchFamily="34" charset="-120"/>
                              <a:ea typeface="微軟正黑體" panose="020B0604030504040204" pitchFamily="34" charset="-120"/>
                            </a:rPr>
                            <a:t>資料集筆數：</a:t>
                          </a:r>
                          <a:r>
                            <a:rPr lang="en-US" altLang="zh-TW" sz="1200" b="1" dirty="0">
                              <a:solidFill>
                                <a:schemeClr val="tx1"/>
                              </a:solidFill>
                              <a:latin typeface="微軟正黑體" panose="020B0604030504040204" pitchFamily="34" charset="-120"/>
                              <a:ea typeface="微軟正黑體" panose="020B0604030504040204" pitchFamily="34" charset="-120"/>
                            </a:rPr>
                            <a:t>283 </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中位數補缺值</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80%</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20%</a:t>
                          </a:r>
                        </a:p>
                      </a:txBody>
                      <a:tcPr marL="85344" marR="85344" marT="42672" marB="4267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Random</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Forest</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latin typeface="微軟正黑體" panose="020B0604030504040204" pitchFamily="34" charset="-120"/>
                              <a:ea typeface="微軟正黑體" panose="020B0604030504040204" pitchFamily="34" charset="-120"/>
                            </a:rPr>
                            <a:t>11.28</a:t>
                          </a:r>
                          <a:endParaRPr lang="zh-TW" altLang="en-US"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200" b="1" dirty="0">
                              <a:solidFill>
                                <a:schemeClr val="tx1"/>
                              </a:solidFill>
                              <a:latin typeface="微軟正黑體" panose="020B0604030504040204" pitchFamily="34" charset="-120"/>
                              <a:ea typeface="微軟正黑體" panose="020B0604030504040204" pitchFamily="34" charset="-120"/>
                            </a:rPr>
                            <a:t>0.72</a:t>
                          </a:r>
                          <a:endParaRPr lang="zh-TW" altLang="en-US" sz="1200" b="1" dirty="0">
                            <a:solidFill>
                              <a:schemeClr val="tx1"/>
                            </a:solidFill>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有前處理</a:t>
                          </a:r>
                          <a:r>
                            <a:rPr lang="zh-TW" altLang="en-US" sz="1200" b="1" dirty="0">
                              <a:latin typeface="微軟正黑體" panose="020B0604030504040204" pitchFamily="34" charset="-120"/>
                              <a:ea typeface="微軟正黑體" panose="020B0604030504040204" pitchFamily="34" charset="-120"/>
                            </a:rPr>
                            <a:t>的</a:t>
                          </a:r>
                          <a:r>
                            <a:rPr lang="zh-TW" altLang="en-US" sz="1200" b="1" dirty="0" smtClean="0">
                              <a:latin typeface="微軟正黑體" panose="020B0604030504040204" pitchFamily="34" charset="-120"/>
                              <a:ea typeface="微軟正黑體" panose="020B0604030504040204" pitchFamily="34" charset="-120"/>
                            </a:rPr>
                            <a:t>資料（過程如下）</a:t>
                          </a:r>
                          <a:endParaRPr lang="en-US" altLang="zh-TW" sz="1200" b="1" dirty="0" smtClean="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增加 </a:t>
                          </a:r>
                          <a:r>
                            <a:rPr lang="en-US" altLang="zh-TW" sz="1200" b="1" dirty="0" smtClean="0">
                              <a:latin typeface="微軟正黑體" panose="020B0604030504040204" pitchFamily="34" charset="-120"/>
                              <a:ea typeface="微軟正黑體" panose="020B0604030504040204" pitchFamily="34" charset="-120"/>
                            </a:rPr>
                            <a:t>Die</a:t>
                          </a:r>
                          <a:r>
                            <a:rPr lang="zh-TW" altLang="en-US" sz="1200" b="1" dirty="0" smtClean="0">
                              <a:latin typeface="微軟正黑體" panose="020B0604030504040204" pitchFamily="34" charset="-120"/>
                              <a:ea typeface="微軟正黑體" panose="020B0604030504040204" pitchFamily="34" charset="-120"/>
                            </a:rPr>
                            <a:t>、</a:t>
                          </a:r>
                          <a:r>
                            <a:rPr lang="en-US" altLang="zh-TW" sz="1200" b="1" dirty="0" smtClean="0">
                              <a:latin typeface="微軟正黑體" panose="020B0604030504040204" pitchFamily="34" charset="-120"/>
                              <a:ea typeface="微軟正黑體" panose="020B0604030504040204" pitchFamily="34" charset="-120"/>
                            </a:rPr>
                            <a:t>PKG</a:t>
                          </a:r>
                          <a:r>
                            <a:rPr lang="zh-TW" altLang="en-US" sz="1200" b="1" dirty="0" smtClean="0">
                              <a:latin typeface="微軟正黑體" panose="020B0604030504040204" pitchFamily="34" charset="-120"/>
                              <a:ea typeface="微軟正黑體" panose="020B0604030504040204" pitchFamily="34" charset="-120"/>
                            </a:rPr>
                            <a:t> 斜邊</a:t>
                          </a:r>
                          <a:endParaRPr lang="en-US" altLang="zh-TW" sz="1200" b="1" dirty="0" smtClean="0">
                            <a:latin typeface="微軟正黑體" panose="020B0604030504040204" pitchFamily="34" charset="-120"/>
                            <a:ea typeface="微軟正黑體" panose="020B0604030504040204" pitchFamily="34" charset="-120"/>
                          </a:endParaRPr>
                        </a:p>
                        <a:p>
                          <a:pPr marL="171450" marR="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移除製程異常的資料</a:t>
                          </a:r>
                          <a:endParaRPr lang="en-US" altLang="zh-TW" sz="1200" b="1" dirty="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403189184"/>
                      </a:ext>
                    </a:extLst>
                  </a:tr>
                  <a:tr h="908304">
                    <a:tc>
                      <a:txBody>
                        <a:bodyPr/>
                        <a:lstStyle/>
                        <a:p>
                          <a:pPr algn="ctr"/>
                          <a:r>
                            <a:rPr lang="zh-TW" altLang="en-US" sz="1200" b="1" dirty="0">
                              <a:latin typeface="微軟正黑體" panose="020B0604030504040204" pitchFamily="34" charset="-120"/>
                              <a:ea typeface="微軟正黑體" panose="020B0604030504040204" pitchFamily="34" charset="-120"/>
                            </a:rPr>
                            <a:t>第三版</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資料集筆數 </a:t>
                          </a:r>
                          <a:r>
                            <a:rPr lang="en-US" altLang="zh-TW" sz="1200" b="1" dirty="0">
                              <a:latin typeface="微軟正黑體" panose="020B0604030504040204" pitchFamily="34" charset="-120"/>
                              <a:ea typeface="微軟正黑體" panose="020B0604030504040204" pitchFamily="34" charset="-120"/>
                            </a:rPr>
                            <a:t>:</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217</a:t>
                          </a:r>
                          <a:r>
                            <a:rPr lang="zh-TW" altLang="en-US" sz="1200" b="1" dirty="0">
                              <a:latin typeface="微軟正黑體" panose="020B0604030504040204" pitchFamily="34" charset="-120"/>
                              <a:ea typeface="微軟正黑體" panose="020B0604030504040204" pitchFamily="34" charset="-120"/>
                            </a:rPr>
                            <a:t>筆</a:t>
                          </a:r>
                          <a:endParaRPr lang="en-US" altLang="zh-TW" sz="1200" b="1" dirty="0">
                            <a:latin typeface="微軟正黑體" panose="020B0604030504040204" pitchFamily="34" charset="-120"/>
                            <a:ea typeface="微軟正黑體" panose="020B0604030504040204" pitchFamily="34" charset="-120"/>
                          </a:endParaRP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訓練資料集：</a:t>
                          </a:r>
                          <a:r>
                            <a:rPr lang="en-US" altLang="zh-TW" sz="1200" b="1" dirty="0">
                              <a:latin typeface="微軟正黑體" panose="020B0604030504040204" pitchFamily="34" charset="-120"/>
                              <a:ea typeface="微軟正黑體" panose="020B0604030504040204" pitchFamily="34" charset="-120"/>
                            </a:rPr>
                            <a:t>80%</a:t>
                          </a:r>
                        </a:p>
                        <a:p>
                          <a:pPr marL="171450" indent="-171450" algn="l">
                            <a:lnSpc>
                              <a:spcPct val="150000"/>
                            </a:lnSpc>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訓練資料：</a:t>
                          </a:r>
                          <a:r>
                            <a:rPr lang="en-US" altLang="zh-TW" sz="1200" b="1" dirty="0">
                              <a:latin typeface="微軟正黑體" panose="020B0604030504040204" pitchFamily="34" charset="-120"/>
                              <a:ea typeface="微軟正黑體" panose="020B0604030504040204" pitchFamily="34" charset="-120"/>
                            </a:rPr>
                            <a:t>85%</a:t>
                          </a:r>
                          <a:r>
                            <a:rPr lang="zh-TW" altLang="en-US" sz="1200" b="1" dirty="0">
                              <a:latin typeface="微軟正黑體" panose="020B0604030504040204" pitchFamily="34" charset="-120"/>
                              <a:ea typeface="微軟正黑體" panose="020B0604030504040204" pitchFamily="34" charset="-120"/>
                            </a:rPr>
                            <a:t> 、驗證資料：</a:t>
                          </a:r>
                          <a:r>
                            <a:rPr lang="en-US" altLang="zh-TW" sz="1200" b="1" dirty="0">
                              <a:latin typeface="微軟正黑體" panose="020B0604030504040204" pitchFamily="34" charset="-120"/>
                              <a:ea typeface="微軟正黑體" panose="020B0604030504040204" pitchFamily="34" charset="-120"/>
                            </a:rPr>
                            <a:t>15%</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Random</a:t>
                          </a:r>
                          <a:r>
                            <a:rPr lang="zh-TW" altLang="en-US" sz="1200" b="1" kern="1200" dirty="0">
                              <a:solidFill>
                                <a:schemeClr val="tx1"/>
                              </a:solidFill>
                              <a:latin typeface="微軟正黑體" panose="020B0604030504040204" pitchFamily="34" charset="-120"/>
                              <a:ea typeface="微軟正黑體" panose="020B0604030504040204" pitchFamily="34" charset="-120"/>
                              <a:cs typeface="+mn-cs"/>
                            </a:rPr>
                            <a:t> </a:t>
                          </a:r>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Forest</a:t>
                          </a:r>
                          <a:endParaRPr lang="zh-TW" altLang="en-US" sz="1200" b="1" kern="1200" noProof="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10.52</a:t>
                          </a: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latinLnBrk="0" hangingPunct="1"/>
                          <a:r>
                            <a:rPr lang="en-US" altLang="zh-TW" sz="1200" b="1" kern="1200" dirty="0">
                              <a:solidFill>
                                <a:schemeClr val="tx1"/>
                              </a:solidFill>
                              <a:latin typeface="微軟正黑體" panose="020B0604030504040204" pitchFamily="34" charset="-120"/>
                              <a:ea typeface="微軟正黑體" panose="020B0604030504040204" pitchFamily="34" charset="-120"/>
                              <a:cs typeface="+mn-cs"/>
                            </a:rPr>
                            <a:t>0.78</a:t>
                          </a:r>
                          <a:endParaRPr lang="zh-TW" altLang="en-US" sz="1200" b="1" kern="1200" dirty="0">
                            <a:solidFill>
                              <a:schemeClr val="tx1"/>
                            </a:solidFill>
                            <a:latin typeface="微軟正黑體" panose="020B0604030504040204" pitchFamily="34" charset="-120"/>
                            <a:ea typeface="微軟正黑體" panose="020B0604030504040204" pitchFamily="34" charset="-120"/>
                            <a:cs typeface="+mn-cs"/>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承第二版資料前處理</a:t>
                          </a:r>
                          <a:endParaRPr lang="en-US" altLang="zh-TW" sz="1200" b="1" dirty="0" smtClean="0">
                            <a:latin typeface="微軟正黑體" panose="020B0604030504040204" pitchFamily="34" charset="-120"/>
                            <a:ea typeface="微軟正黑體" panose="020B0604030504040204" pitchFamily="34" charset="-120"/>
                          </a:endParaRPr>
                        </a:p>
                        <a:p>
                          <a:pPr marL="171450" marR="0" lvl="0" indent="-171450" algn="l" defTabSz="914400"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zh-TW" altLang="en-US" sz="1200" b="1" dirty="0" smtClean="0">
                              <a:latin typeface="微軟正黑體" panose="020B0604030504040204" pitchFamily="34" charset="-120"/>
                              <a:ea typeface="微軟正黑體" panose="020B0604030504040204" pitchFamily="34" charset="-120"/>
                            </a:rPr>
                            <a:t>移除有系統缺值的資料</a:t>
                          </a:r>
                          <a:endParaRPr lang="en-US" altLang="zh-TW" sz="1200" b="1" dirty="0" smtClean="0">
                            <a:latin typeface="微軟正黑體" panose="020B0604030504040204" pitchFamily="34" charset="-120"/>
                            <a:ea typeface="微軟正黑體" panose="020B0604030504040204" pitchFamily="34" charset="-120"/>
                          </a:endParaRPr>
                        </a:p>
                      </a:txBody>
                      <a:tcPr marL="85344" marR="85344" marT="42672" marB="4267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a14="http://schemas.microsoft.com/office/drawing/2010/main" xmlns="" val="10004"/>
                      </a:ext>
                    </a:extLst>
                  </a:tr>
                </a:tbl>
              </a:graphicData>
            </a:graphic>
          </p:graphicFrame>
        </mc:Fallback>
      </mc:AlternateContent>
      <p:pic>
        <p:nvPicPr>
          <p:cNvPr id="3" name="圖片 2"/>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03006" y="4813332"/>
            <a:ext cx="5753928" cy="1522638"/>
          </a:xfrm>
          <a:prstGeom prst="rect">
            <a:avLst/>
          </a:prstGeom>
          <a:ln>
            <a:noFill/>
          </a:ln>
        </p:spPr>
      </p:pic>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246117" y="4822910"/>
            <a:ext cx="5385941" cy="1503482"/>
          </a:xfrm>
          <a:prstGeom prst="rect">
            <a:avLst/>
          </a:prstGeom>
          <a:ln>
            <a:noFill/>
          </a:ln>
        </p:spPr>
      </p:pic>
      <p:pic>
        <p:nvPicPr>
          <p:cNvPr id="9" name="圖片 8"/>
          <p:cNvPicPr>
            <a:picLocks noChangeAspect="1"/>
          </p:cNvPicPr>
          <p:nvPr/>
        </p:nvPicPr>
        <p:blipFill>
          <a:blip r:embed="rId5"/>
          <a:stretch>
            <a:fillRect/>
          </a:stretch>
        </p:blipFill>
        <p:spPr>
          <a:xfrm>
            <a:off x="8393130" y="6426389"/>
            <a:ext cx="2819794" cy="352474"/>
          </a:xfrm>
          <a:prstGeom prst="rect">
            <a:avLst/>
          </a:prstGeom>
        </p:spPr>
      </p:pic>
      <p:pic>
        <p:nvPicPr>
          <p:cNvPr id="10" name="圖片 9">
            <a:extLst>
              <a:ext uri="{FF2B5EF4-FFF2-40B4-BE49-F238E27FC236}">
                <a16:creationId xmlns:a16="http://schemas.microsoft.com/office/drawing/2014/main" id="{D633B2F3-F548-4734-B89D-9FB7AA73E18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8" name="文字方塊 7">
            <a:extLst>
              <a:ext uri="{FF2B5EF4-FFF2-40B4-BE49-F238E27FC236}">
                <a16:creationId xmlns:a16="http://schemas.microsoft.com/office/drawing/2014/main" id="{8DF47207-CC14-4690-A7B6-AC1C9538CF83}"/>
              </a:ext>
            </a:extLst>
          </p:cNvPr>
          <p:cNvSpPr txBox="1"/>
          <p:nvPr/>
        </p:nvSpPr>
        <p:spPr>
          <a:xfrm>
            <a:off x="321522" y="4365990"/>
            <a:ext cx="2430146" cy="416396"/>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誤差分布圖 </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第三版 </a:t>
            </a:r>
            <a:r>
              <a:rPr lang="en-US" altLang="zh-TW" sz="12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87DFE4BC-EDBD-4F4D-A47A-2D3951AE24C0}"/>
              </a:ext>
            </a:extLst>
          </p:cNvPr>
          <p:cNvSpPr txBox="1"/>
          <p:nvPr/>
        </p:nvSpPr>
        <p:spPr>
          <a:xfrm>
            <a:off x="6068231" y="4396936"/>
            <a:ext cx="3041902" cy="416396"/>
          </a:xfrm>
          <a:prstGeom prst="rect">
            <a:avLst/>
          </a:prstGeom>
          <a:noFill/>
        </p:spPr>
        <p:txBody>
          <a:bodyPr wrap="square">
            <a:spAutoFit/>
          </a:bodyPr>
          <a:lstStyle/>
          <a:p>
            <a:pPr marL="285750" lvl="1" indent="-285750">
              <a:lnSpc>
                <a:spcPct val="150000"/>
              </a:lnSpc>
              <a:buFont typeface="Arial" panose="020B0604020202020204" pitchFamily="34" charset="0"/>
              <a:buChar char="•"/>
            </a:pPr>
            <a:r>
              <a:rPr lang="zh-TW" altLang="en-US" sz="1600" b="1" dirty="0">
                <a:latin typeface="微軟正黑體" panose="020B0604030504040204" pitchFamily="34" charset="-120"/>
                <a:ea typeface="微軟正黑體" panose="020B0604030504040204" pitchFamily="34" charset="-120"/>
              </a:rPr>
              <a:t>特徵重要度排序圖 </a:t>
            </a:r>
            <a:r>
              <a:rPr lang="en-US" altLang="zh-TW" sz="1200" b="1" dirty="0">
                <a:latin typeface="微軟正黑體" panose="020B0604030504040204" pitchFamily="34" charset="-120"/>
                <a:ea typeface="微軟正黑體" panose="020B0604030504040204" pitchFamily="34" charset="-120"/>
              </a:rPr>
              <a:t>( </a:t>
            </a:r>
            <a:r>
              <a:rPr lang="zh-TW" altLang="en-US" sz="1200" b="1" dirty="0">
                <a:latin typeface="微軟正黑體" panose="020B0604030504040204" pitchFamily="34" charset="-120"/>
                <a:ea typeface="微軟正黑體" panose="020B0604030504040204" pitchFamily="34" charset="-120"/>
              </a:rPr>
              <a:t>第三版 </a:t>
            </a:r>
            <a:r>
              <a:rPr lang="en-US" altLang="zh-TW" sz="1200" b="1" dirty="0">
                <a:latin typeface="微軟正黑體" panose="020B0604030504040204" pitchFamily="34" charset="-120"/>
                <a:ea typeface="微軟正黑體" panose="020B0604030504040204" pitchFamily="34" charset="-120"/>
              </a:rPr>
              <a:t>)</a:t>
            </a:r>
            <a:endParaRPr lang="en-US" altLang="zh-TW" sz="1600" b="1" dirty="0">
              <a:latin typeface="微軟正黑體" panose="020B0604030504040204" pitchFamily="34" charset="-120"/>
              <a:ea typeface="微軟正黑體" panose="020B0604030504040204" pitchFamily="34" charset="-120"/>
            </a:endParaRPr>
          </a:p>
        </p:txBody>
      </p:sp>
      <p:sp>
        <p:nvSpPr>
          <p:cNvPr id="12" name="矩形 11">
            <a:extLst>
              <a:ext uri="{FF2B5EF4-FFF2-40B4-BE49-F238E27FC236}">
                <a16:creationId xmlns:a16="http://schemas.microsoft.com/office/drawing/2014/main" id="{232B7790-623D-4B39-96CC-464FB77F5B5C}"/>
              </a:ext>
            </a:extLst>
          </p:cNvPr>
          <p:cNvSpPr/>
          <p:nvPr/>
        </p:nvSpPr>
        <p:spPr>
          <a:xfrm>
            <a:off x="3036477" y="5317066"/>
            <a:ext cx="317914" cy="22371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FBC68E3-E2EC-4C51-8754-17B9860D0F91}"/>
              </a:ext>
            </a:extLst>
          </p:cNvPr>
          <p:cNvSpPr txBox="1"/>
          <p:nvPr/>
        </p:nvSpPr>
        <p:spPr>
          <a:xfrm>
            <a:off x="3279970" y="5009289"/>
            <a:ext cx="1378287" cy="307777"/>
          </a:xfrm>
          <a:prstGeom prst="rect">
            <a:avLst/>
          </a:prstGeom>
          <a:noFill/>
        </p:spPr>
        <p:txBody>
          <a:bodyPr wrap="square">
            <a:spAutoFit/>
          </a:bodyPr>
          <a:lstStyle/>
          <a:p>
            <a:pPr algn="ctr"/>
            <a:r>
              <a:rPr lang="zh-TW" altLang="en-US" sz="1400" b="1" dirty="0">
                <a:solidFill>
                  <a:srgbClr val="0000FF"/>
                </a:solidFill>
                <a:latin typeface="微軟正黑體" panose="020B0604030504040204" pitchFamily="34" charset="-120"/>
                <a:ea typeface="微軟正黑體" panose="020B0604030504040204" pitchFamily="34" charset="-120"/>
              </a:rPr>
              <a:t>離群值 </a:t>
            </a:r>
            <a:r>
              <a:rPr lang="en-US" altLang="zh-TW" sz="1400" b="1" dirty="0">
                <a:solidFill>
                  <a:srgbClr val="0000FF"/>
                </a:solidFill>
                <a:latin typeface="微軟正黑體" panose="020B0604030504040204" pitchFamily="34" charset="-120"/>
                <a:ea typeface="微軟正黑體" panose="020B0604030504040204" pitchFamily="34" charset="-120"/>
              </a:rPr>
              <a:t>:</a:t>
            </a:r>
            <a:r>
              <a:rPr lang="zh-TW" altLang="en-US" sz="1400" b="1" dirty="0">
                <a:solidFill>
                  <a:srgbClr val="0000FF"/>
                </a:solidFill>
                <a:latin typeface="微軟正黑體" panose="020B0604030504040204" pitchFamily="34" charset="-120"/>
                <a:ea typeface="微軟正黑體" panose="020B0604030504040204" pitchFamily="34" charset="-120"/>
              </a:rPr>
              <a:t> </a:t>
            </a:r>
            <a:r>
              <a:rPr lang="en-US" altLang="zh-TW" sz="1400" b="1" dirty="0">
                <a:solidFill>
                  <a:srgbClr val="0000FF"/>
                </a:solidFill>
                <a:latin typeface="微軟正黑體" panose="020B0604030504040204" pitchFamily="34" charset="-120"/>
                <a:ea typeface="微軟正黑體" panose="020B0604030504040204" pitchFamily="34" charset="-120"/>
              </a:rPr>
              <a:t>53.04</a:t>
            </a:r>
            <a:endParaRPr lang="zh-TW" altLang="en-US" sz="1400" b="1" i="0" dirty="0">
              <a:solidFill>
                <a:srgbClr val="0000FF"/>
              </a:solidFill>
              <a:effectLst/>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id="{C490EBE1-3231-4A04-808D-6E484B7CE003}"/>
              </a:ext>
            </a:extLst>
          </p:cNvPr>
          <p:cNvSpPr/>
          <p:nvPr/>
        </p:nvSpPr>
        <p:spPr>
          <a:xfrm>
            <a:off x="6541676" y="5940528"/>
            <a:ext cx="290923" cy="27364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D3B4720-5085-460F-9EF5-3A3AE4194442}"/>
              </a:ext>
            </a:extLst>
          </p:cNvPr>
          <p:cNvSpPr txBox="1"/>
          <p:nvPr/>
        </p:nvSpPr>
        <p:spPr>
          <a:xfrm>
            <a:off x="5997993" y="6272500"/>
            <a:ext cx="1943740" cy="307777"/>
          </a:xfrm>
          <a:prstGeom prst="rect">
            <a:avLst/>
          </a:prstGeom>
          <a:noFill/>
        </p:spPr>
        <p:txBody>
          <a:bodyPr wrap="square">
            <a:spAutoFit/>
          </a:bodyPr>
          <a:lstStyle/>
          <a:p>
            <a:pPr algn="ctr"/>
            <a:r>
              <a:rPr lang="en-US" altLang="zh-TW" sz="1400" b="1" i="0" dirty="0">
                <a:solidFill>
                  <a:srgbClr val="0000FF"/>
                </a:solidFill>
                <a:effectLst/>
                <a:latin typeface="微軟正黑體" panose="020B0604030504040204" pitchFamily="34" charset="-120"/>
                <a:ea typeface="微軟正黑體" panose="020B0604030504040204" pitchFamily="34" charset="-120"/>
              </a:rPr>
              <a:t>Die</a:t>
            </a:r>
            <a:r>
              <a:rPr lang="zh-TW" altLang="en-US" sz="1400" b="1" i="0" dirty="0">
                <a:solidFill>
                  <a:srgbClr val="0000FF"/>
                </a:solidFill>
                <a:effectLst/>
                <a:latin typeface="微軟正黑體" panose="020B0604030504040204" pitchFamily="34" charset="-120"/>
                <a:ea typeface="微軟正黑體" panose="020B0604030504040204" pitchFamily="34" charset="-120"/>
              </a:rPr>
              <a:t> </a:t>
            </a:r>
            <a:r>
              <a:rPr lang="en-US" altLang="zh-TW" sz="1400" b="1" i="0" dirty="0">
                <a:solidFill>
                  <a:srgbClr val="0000FF"/>
                </a:solidFill>
                <a:effectLst/>
                <a:latin typeface="微軟正黑體" panose="020B0604030504040204" pitchFamily="34" charset="-120"/>
                <a:ea typeface="微軟正黑體" panose="020B0604030504040204" pitchFamily="34" charset="-120"/>
              </a:rPr>
              <a:t>size</a:t>
            </a:r>
            <a:r>
              <a:rPr lang="zh-TW" altLang="en-US" sz="1400" b="1" i="0" dirty="0">
                <a:solidFill>
                  <a:srgbClr val="0000FF"/>
                </a:solidFill>
                <a:effectLst/>
                <a:latin typeface="微軟正黑體" panose="020B0604030504040204" pitchFamily="34" charset="-120"/>
                <a:ea typeface="微軟正黑體" panose="020B0604030504040204" pitchFamily="34" charset="-120"/>
              </a:rPr>
              <a:t> </a:t>
            </a:r>
            <a:r>
              <a:rPr lang="en-US" altLang="zh-TW" sz="1400" b="1" i="0" dirty="0">
                <a:solidFill>
                  <a:srgbClr val="0000FF"/>
                </a:solidFill>
                <a:effectLst/>
                <a:latin typeface="微軟正黑體" panose="020B0604030504040204" pitchFamily="34" charset="-120"/>
                <a:ea typeface="微軟正黑體" panose="020B0604030504040204" pitchFamily="34" charset="-120"/>
              </a:rPr>
              <a:t>(X)</a:t>
            </a:r>
            <a:r>
              <a:rPr lang="zh-TW" altLang="en-US" sz="1400" b="1" dirty="0">
                <a:solidFill>
                  <a:srgbClr val="0000FF"/>
                </a:solidFill>
                <a:latin typeface="微軟正黑體" panose="020B0604030504040204" pitchFamily="34" charset="-120"/>
                <a:ea typeface="微軟正黑體" panose="020B0604030504040204" pitchFamily="34" charset="-120"/>
              </a:rPr>
              <a:t> </a:t>
            </a:r>
            <a:r>
              <a:rPr lang="zh-TW" altLang="en-US" sz="1400" b="1" dirty="0">
                <a:latin typeface="微軟正黑體" panose="020B0604030504040204" pitchFamily="34" charset="-120"/>
                <a:ea typeface="微軟正黑體" panose="020B0604030504040204" pitchFamily="34" charset="-120"/>
              </a:rPr>
              <a:t>影響最高</a:t>
            </a:r>
            <a:endParaRPr lang="zh-TW" altLang="en-US" sz="1400"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009003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760FC2AD-BB54-4C77-A9B3-6C1D36BCC4B1}"/>
                  </a:ext>
                </a:extLst>
              </p:cNvPr>
              <p:cNvSpPr txBox="1"/>
              <p:nvPr/>
            </p:nvSpPr>
            <p:spPr>
              <a:xfrm>
                <a:off x="490615" y="1062065"/>
                <a:ext cx="10772917" cy="124649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：平均絕對誤差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Mean Absolute Error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預測值和實際值之間的絕對誤差的平均值。</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的範圍 </a:t>
                </a:r>
                <a14:m>
                  <m:oMath xmlns:m="http://schemas.openxmlformats.org/officeDocument/2006/math">
                    <m:r>
                      <a:rPr kumimoji="0" lang="zh-TW" altLang="en-US" sz="1600" b="1" i="1"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 </m:t>
                    </m:r>
                  </m:oMath>
                </a14:m>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的值越接近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，代表模型的預測準確度越高，表現越好。</a:t>
                </a:r>
              </a:p>
            </p:txBody>
          </p:sp>
        </mc:Choice>
        <mc:Fallback xmlns="">
          <p:sp>
            <p:nvSpPr>
              <p:cNvPr id="41" name="文字方塊 40">
                <a:extLst>
                  <a:ext uri="{FF2B5EF4-FFF2-40B4-BE49-F238E27FC236}">
                    <a16:creationId xmlns:a16="http://schemas.microsoft.com/office/drawing/2014/main" id="{760FC2AD-BB54-4C77-A9B3-6C1D36BCC4B1}"/>
                  </a:ext>
                </a:extLst>
              </p:cNvPr>
              <p:cNvSpPr txBox="1">
                <a:spLocks noRot="1" noChangeAspect="1" noMove="1" noResize="1" noEditPoints="1" noAdjustHandles="1" noChangeArrowheads="1" noChangeShapeType="1" noTextEdit="1"/>
              </p:cNvSpPr>
              <p:nvPr/>
            </p:nvSpPr>
            <p:spPr>
              <a:xfrm>
                <a:off x="490615" y="1062065"/>
                <a:ext cx="10772917" cy="1246495"/>
              </a:xfrm>
              <a:prstGeom prst="rect">
                <a:avLst/>
              </a:prstGeom>
              <a:blipFill>
                <a:blip r:embed="rId2"/>
                <a:stretch>
                  <a:fillRect l="-339" b="-1463"/>
                </a:stretch>
              </a:blipFill>
            </p:spPr>
            <p:txBody>
              <a:bodyPr/>
              <a:lstStyle/>
              <a:p>
                <a:r>
                  <a:rPr lang="zh-TW" altLang="en-US">
                    <a:noFill/>
                  </a:rPr>
                  <a:t> </a:t>
                </a:r>
              </a:p>
            </p:txBody>
          </p:sp>
        </mc:Fallback>
      </mc:AlternateContent>
      <p:grpSp>
        <p:nvGrpSpPr>
          <p:cNvPr id="52" name="群組 51">
            <a:extLst>
              <a:ext uri="{FF2B5EF4-FFF2-40B4-BE49-F238E27FC236}">
                <a16:creationId xmlns:a16="http://schemas.microsoft.com/office/drawing/2014/main" id="{9B931DBE-701C-4409-ACF3-79860400558F}"/>
              </a:ext>
            </a:extLst>
          </p:cNvPr>
          <p:cNvGrpSpPr/>
          <p:nvPr/>
        </p:nvGrpSpPr>
        <p:grpSpPr>
          <a:xfrm>
            <a:off x="5048782" y="2738419"/>
            <a:ext cx="6336971" cy="3250489"/>
            <a:chOff x="618440" y="2825774"/>
            <a:chExt cx="5352003" cy="2745259"/>
          </a:xfrm>
        </p:grpSpPr>
        <p:grpSp>
          <p:nvGrpSpPr>
            <p:cNvPr id="51" name="群組 50">
              <a:extLst>
                <a:ext uri="{FF2B5EF4-FFF2-40B4-BE49-F238E27FC236}">
                  <a16:creationId xmlns:a16="http://schemas.microsoft.com/office/drawing/2014/main" id="{100C20C3-05A9-48F8-BECD-B29F2A32D413}"/>
                </a:ext>
              </a:extLst>
            </p:cNvPr>
            <p:cNvGrpSpPr/>
            <p:nvPr/>
          </p:nvGrpSpPr>
          <p:grpSpPr>
            <a:xfrm>
              <a:off x="618440" y="2825774"/>
              <a:ext cx="3953559" cy="2745259"/>
              <a:chOff x="618440" y="2825774"/>
              <a:chExt cx="3953559" cy="2745259"/>
            </a:xfrm>
          </p:grpSpPr>
          <p:pic>
            <p:nvPicPr>
              <p:cNvPr id="19" name="圖片 18">
                <a:extLst>
                  <a:ext uri="{FF2B5EF4-FFF2-40B4-BE49-F238E27FC236}">
                    <a16:creationId xmlns:a16="http://schemas.microsoft.com/office/drawing/2014/main" id="{FDE373DC-68A7-4173-9C0D-71AE038A6925}"/>
                  </a:ext>
                </a:extLst>
              </p:cNvPr>
              <p:cNvPicPr>
                <a:picLocks noChangeAspect="1"/>
              </p:cNvPicPr>
              <p:nvPr/>
            </p:nvPicPr>
            <p:blipFill rotWithShape="1">
              <a:blip r:embed="rId3"/>
              <a:srcRect t="4343" b="21741"/>
              <a:stretch/>
            </p:blipFill>
            <p:spPr>
              <a:xfrm>
                <a:off x="618440" y="2825774"/>
                <a:ext cx="3953559" cy="2745259"/>
              </a:xfrm>
              <a:prstGeom prst="rect">
                <a:avLst/>
              </a:prstGeom>
              <a:ln>
                <a:solidFill>
                  <a:schemeClr val="bg1">
                    <a:lumMod val="50000"/>
                  </a:schemeClr>
                </a:solidFill>
              </a:ln>
            </p:spPr>
          </p:pic>
          <p:cxnSp>
            <p:nvCxnSpPr>
              <p:cNvPr id="29" name="直線單箭頭接點 28">
                <a:extLst>
                  <a:ext uri="{FF2B5EF4-FFF2-40B4-BE49-F238E27FC236}">
                    <a16:creationId xmlns:a16="http://schemas.microsoft.com/office/drawing/2014/main" id="{6937E7E8-FA25-4A65-8DB1-A6443335A5F3}"/>
                  </a:ext>
                </a:extLst>
              </p:cNvPr>
              <p:cNvCxnSpPr>
                <a:cxnSpLocks/>
              </p:cNvCxnSpPr>
              <p:nvPr/>
            </p:nvCxnSpPr>
            <p:spPr>
              <a:xfrm flipV="1">
                <a:off x="1614578" y="4489704"/>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a:extLst>
                  <a:ext uri="{FF2B5EF4-FFF2-40B4-BE49-F238E27FC236}">
                    <a16:creationId xmlns:a16="http://schemas.microsoft.com/office/drawing/2014/main" id="{AD8BBAD5-B511-4F67-AFF1-85DF24D5A68D}"/>
                  </a:ext>
                </a:extLst>
              </p:cNvPr>
              <p:cNvCxnSpPr>
                <a:cxnSpLocks/>
              </p:cNvCxnSpPr>
              <p:nvPr/>
            </p:nvCxnSpPr>
            <p:spPr>
              <a:xfrm flipV="1">
                <a:off x="2117498" y="4301592"/>
                <a:ext cx="0" cy="224688"/>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6E8E1C97-655D-4CEB-897C-B8FA37FFBB23}"/>
                  </a:ext>
                </a:extLst>
              </p:cNvPr>
              <p:cNvCxnSpPr>
                <a:cxnSpLocks/>
              </p:cNvCxnSpPr>
              <p:nvPr/>
            </p:nvCxnSpPr>
            <p:spPr>
              <a:xfrm flipV="1">
                <a:off x="2483258" y="4187753"/>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E96CCB33-EE08-47E0-9B3D-B20588F17CCA}"/>
                  </a:ext>
                </a:extLst>
              </p:cNvPr>
              <p:cNvCxnSpPr>
                <a:cxnSpLocks/>
              </p:cNvCxnSpPr>
              <p:nvPr/>
            </p:nvCxnSpPr>
            <p:spPr>
              <a:xfrm flipV="1">
                <a:off x="2607618" y="3867514"/>
                <a:ext cx="0" cy="29280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D0272FC-CD5B-47C4-8119-384CD4725CCB}"/>
                  </a:ext>
                </a:extLst>
              </p:cNvPr>
              <p:cNvCxnSpPr>
                <a:cxnSpLocks/>
              </p:cNvCxnSpPr>
              <p:nvPr/>
            </p:nvCxnSpPr>
            <p:spPr>
              <a:xfrm flipV="1">
                <a:off x="2851380" y="3574708"/>
                <a:ext cx="0" cy="503516"/>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4FEA3A3E-9823-4F91-884B-F1403605D853}"/>
                  </a:ext>
                </a:extLst>
              </p:cNvPr>
              <p:cNvCxnSpPr>
                <a:cxnSpLocks/>
              </p:cNvCxnSpPr>
              <p:nvPr/>
            </p:nvCxnSpPr>
            <p:spPr>
              <a:xfrm flipV="1">
                <a:off x="3235428" y="3200400"/>
                <a:ext cx="0" cy="576072"/>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單箭頭接點 42">
                <a:extLst>
                  <a:ext uri="{FF2B5EF4-FFF2-40B4-BE49-F238E27FC236}">
                    <a16:creationId xmlns:a16="http://schemas.microsoft.com/office/drawing/2014/main" id="{8CDEA824-D990-47D9-85D5-BD77BA5D46C2}"/>
                  </a:ext>
                </a:extLst>
              </p:cNvPr>
              <p:cNvCxnSpPr>
                <a:cxnSpLocks/>
              </p:cNvCxnSpPr>
              <p:nvPr/>
            </p:nvCxnSpPr>
            <p:spPr>
              <a:xfrm flipV="1">
                <a:off x="3454884" y="3427522"/>
                <a:ext cx="0" cy="218867"/>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直線單箭頭接點 43">
                <a:extLst>
                  <a:ext uri="{FF2B5EF4-FFF2-40B4-BE49-F238E27FC236}">
                    <a16:creationId xmlns:a16="http://schemas.microsoft.com/office/drawing/2014/main" id="{1E975E22-DD6B-4E00-8055-BB1AF7038A73}"/>
                  </a:ext>
                </a:extLst>
              </p:cNvPr>
              <p:cNvCxnSpPr>
                <a:cxnSpLocks/>
              </p:cNvCxnSpPr>
              <p:nvPr/>
            </p:nvCxnSpPr>
            <p:spPr>
              <a:xfrm flipV="1">
                <a:off x="3573756" y="3541002"/>
                <a:ext cx="0" cy="537222"/>
              </a:xfrm>
              <a:prstGeom prst="straightConnector1">
                <a:avLst/>
              </a:prstGeom>
              <a:ln w="38100">
                <a:solidFill>
                  <a:schemeClr val="accent6"/>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9020F72B-876E-47B1-BF0B-88DE5D6E4A43}"/>
                  </a:ext>
                </a:extLst>
              </p:cNvPr>
              <p:cNvCxnSpPr>
                <a:cxnSpLocks/>
              </p:cNvCxnSpPr>
              <p:nvPr/>
            </p:nvCxnSpPr>
            <p:spPr>
              <a:xfrm flipV="1">
                <a:off x="4040100" y="3291840"/>
                <a:ext cx="0" cy="374308"/>
              </a:xfrm>
              <a:prstGeom prst="straightConnector1">
                <a:avLst/>
              </a:prstGeom>
              <a:ln w="38100">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9" name="群組 48">
              <a:extLst>
                <a:ext uri="{FF2B5EF4-FFF2-40B4-BE49-F238E27FC236}">
                  <a16:creationId xmlns:a16="http://schemas.microsoft.com/office/drawing/2014/main" id="{129417CE-1946-4778-B752-6AF74D8EC9ED}"/>
                </a:ext>
              </a:extLst>
            </p:cNvPr>
            <p:cNvGrpSpPr/>
            <p:nvPr/>
          </p:nvGrpSpPr>
          <p:grpSpPr>
            <a:xfrm>
              <a:off x="4212542" y="3427522"/>
              <a:ext cx="1757901" cy="1091300"/>
              <a:chOff x="4212542" y="3427522"/>
              <a:chExt cx="1757901" cy="1091300"/>
            </a:xfrm>
          </p:grpSpPr>
          <p:cxnSp>
            <p:nvCxnSpPr>
              <p:cNvPr id="48" name="接點: 肘形 47">
                <a:extLst>
                  <a:ext uri="{FF2B5EF4-FFF2-40B4-BE49-F238E27FC236}">
                    <a16:creationId xmlns:a16="http://schemas.microsoft.com/office/drawing/2014/main" id="{0774E43F-8332-451F-9B83-B5B8AFAC265E}"/>
                  </a:ext>
                </a:extLst>
              </p:cNvPr>
              <p:cNvCxnSpPr/>
              <p:nvPr/>
            </p:nvCxnSpPr>
            <p:spPr>
              <a:xfrm>
                <a:off x="4212542" y="3427522"/>
                <a:ext cx="914400" cy="914400"/>
              </a:xfrm>
              <a:prstGeom prst="bentConnector3">
                <a:avLst/>
              </a:prstGeom>
              <a:ln w="38100">
                <a:solidFill>
                  <a:srgbClr val="00206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文字方塊 49">
                <a:extLst>
                  <a:ext uri="{FF2B5EF4-FFF2-40B4-BE49-F238E27FC236}">
                    <a16:creationId xmlns:a16="http://schemas.microsoft.com/office/drawing/2014/main" id="{1D981ECD-C6A4-4874-B219-1B282A7F9C16}"/>
                  </a:ext>
                </a:extLst>
              </p:cNvPr>
              <p:cNvSpPr txBox="1"/>
              <p:nvPr/>
            </p:nvSpPr>
            <p:spPr>
              <a:xfrm>
                <a:off x="5126942" y="4149490"/>
                <a:ext cx="8435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Errors</a:t>
                </a:r>
                <a:endParaRPr kumimoji="0" lang="zh-TW" altLang="en-US" sz="18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endParaRPr>
              </a:p>
            </p:txBody>
          </p:sp>
        </p:grpSp>
      </p:grpSp>
      <p:pic>
        <p:nvPicPr>
          <p:cNvPr id="37" name="圖片 36">
            <a:extLst>
              <a:ext uri="{FF2B5EF4-FFF2-40B4-BE49-F238E27FC236}">
                <a16:creationId xmlns:a16="http://schemas.microsoft.com/office/drawing/2014/main" id="{D633B2F3-F548-4734-B89D-9FB7AA73E18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55" name="群組 54"/>
          <p:cNvGrpSpPr/>
          <p:nvPr/>
        </p:nvGrpSpPr>
        <p:grpSpPr>
          <a:xfrm>
            <a:off x="492748" y="4167127"/>
            <a:ext cx="4166516" cy="393072"/>
            <a:chOff x="6550692" y="3098798"/>
            <a:chExt cx="4166516" cy="393072"/>
          </a:xfrm>
        </p:grpSpPr>
        <p:sp>
          <p:nvSpPr>
            <p:cNvPr id="56" name="矩形 55"/>
            <p:cNvSpPr/>
            <p:nvPr/>
          </p:nvSpPr>
          <p:spPr>
            <a:xfrm>
              <a:off x="6882119" y="3098798"/>
              <a:ext cx="3835089" cy="372281"/>
            </a:xfrm>
            <a:prstGeom prst="rect">
              <a:avLst/>
            </a:prstGeom>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fi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表預測值，</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ŷi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表真實值，</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ei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表 </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fi – </a:t>
              </a:r>
              <a:r>
                <a:rPr kumimoji="0" lang="en-US" altLang="zh-TW" sz="1200" b="0" i="0" u="none" strike="noStrike" kern="1200" cap="none" spc="0" normalizeH="0" baseline="0" noProof="0" dirty="0" err="1">
                  <a:ln>
                    <a:noFill/>
                  </a:ln>
                  <a:solidFill>
                    <a:prstClr val="black"/>
                  </a:solidFill>
                  <a:effectLst/>
                  <a:uLnTx/>
                  <a:uFillTx/>
                  <a:latin typeface="微軟正黑體" panose="020B0604030504040204" pitchFamily="34" charset="-120"/>
                  <a:ea typeface="微軟正黑體" panose="020B0604030504040204" pitchFamily="34" charset="-120"/>
                  <a:cs typeface="+mn-cs"/>
                </a:rPr>
                <a:t>yi</a:t>
              </a:r>
              <a:r>
                <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的絕對誤差。</a:t>
              </a:r>
              <a:endParaRPr kumimoji="0" lang="en-US" altLang="zh-TW"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8" name="圖片 57">
              <a:extLst>
                <a:ext uri="{FF2B5EF4-FFF2-40B4-BE49-F238E27FC236}">
                  <a16:creationId xmlns:a16="http://schemas.microsoft.com/office/drawing/2014/main" id="{F6C27F33-51BD-4F71-B79D-154DCE293493}"/>
                </a:ext>
              </a:extLst>
            </p:cNvPr>
            <p:cNvPicPr>
              <a:picLocks noChangeAspect="1"/>
            </p:cNvPicPr>
            <p:nvPr/>
          </p:nvPicPr>
          <p:blipFill rotWithShape="1">
            <a:blip r:embed="rId5"/>
            <a:srcRect l="22807" t="1" r="15125" b="15521"/>
            <a:stretch/>
          </p:blipFill>
          <p:spPr>
            <a:xfrm rot="20195621">
              <a:off x="6550692" y="3116462"/>
              <a:ext cx="268041" cy="375408"/>
            </a:xfrm>
            <a:prstGeom prst="rect">
              <a:avLst/>
            </a:prstGeom>
          </p:spPr>
        </p:pic>
      </p:grpSp>
      <p:pic>
        <p:nvPicPr>
          <p:cNvPr id="11" name="圖片 10"/>
          <p:cNvPicPr>
            <a:picLocks noChangeAspect="1"/>
          </p:cNvPicPr>
          <p:nvPr/>
        </p:nvPicPr>
        <p:blipFill>
          <a:blip r:embed="rId6"/>
          <a:stretch>
            <a:fillRect/>
          </a:stretch>
        </p:blipFill>
        <p:spPr>
          <a:xfrm>
            <a:off x="490615" y="2738419"/>
            <a:ext cx="2920166" cy="696958"/>
          </a:xfrm>
          <a:prstGeom prst="rect">
            <a:avLst/>
          </a:prstGeom>
        </p:spPr>
      </p:pic>
    </p:spTree>
    <p:extLst>
      <p:ext uri="{BB962C8B-B14F-4D97-AF65-F5344CB8AC3E}">
        <p14:creationId xmlns:p14="http://schemas.microsoft.com/office/powerpoint/2010/main" val="906057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圖片 1036">
            <a:extLst>
              <a:ext uri="{FF2B5EF4-FFF2-40B4-BE49-F238E27FC236}">
                <a16:creationId xmlns:a16="http://schemas.microsoft.com/office/drawing/2014/main" id="{24F7AA1B-1250-4AD9-8746-9B6A45C2FC69}"/>
              </a:ext>
            </a:extLst>
          </p:cNvPr>
          <p:cNvPicPr>
            <a:picLocks noChangeAspect="1"/>
          </p:cNvPicPr>
          <p:nvPr/>
        </p:nvPicPr>
        <p:blipFill>
          <a:blip r:embed="rId2"/>
          <a:stretch>
            <a:fillRect/>
          </a:stretch>
        </p:blipFill>
        <p:spPr>
          <a:xfrm>
            <a:off x="3390562" y="6456495"/>
            <a:ext cx="2090470" cy="243888"/>
          </a:xfrm>
          <a:prstGeom prst="rect">
            <a:avLst/>
          </a:prstGeom>
        </p:spPr>
      </p:pic>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14" name="圖片 13">
            <a:extLst>
              <a:ext uri="{FF2B5EF4-FFF2-40B4-BE49-F238E27FC236}">
                <a16:creationId xmlns:a16="http://schemas.microsoft.com/office/drawing/2014/main" id="{B704DB81-EFE9-4FEC-A080-31EA8A8613D9}"/>
              </a:ext>
            </a:extLst>
          </p:cNvPr>
          <p:cNvPicPr>
            <a:picLocks noChangeAspect="1"/>
          </p:cNvPicPr>
          <p:nvPr/>
        </p:nvPicPr>
        <p:blipFill>
          <a:blip r:embed="rId3"/>
          <a:stretch>
            <a:fillRect/>
          </a:stretch>
        </p:blipFill>
        <p:spPr>
          <a:xfrm>
            <a:off x="1209170" y="3761689"/>
            <a:ext cx="1244664" cy="215911"/>
          </a:xfrm>
          <a:prstGeom prst="rect">
            <a:avLst/>
          </a:prstGeom>
        </p:spPr>
      </p:pic>
      <p:pic>
        <p:nvPicPr>
          <p:cNvPr id="18" name="圖片 17">
            <a:extLst>
              <a:ext uri="{FF2B5EF4-FFF2-40B4-BE49-F238E27FC236}">
                <a16:creationId xmlns:a16="http://schemas.microsoft.com/office/drawing/2014/main" id="{DF0EC531-E2DF-4982-86E7-538BE4E45D09}"/>
              </a:ext>
            </a:extLst>
          </p:cNvPr>
          <p:cNvPicPr>
            <a:picLocks noChangeAspect="1"/>
          </p:cNvPicPr>
          <p:nvPr/>
        </p:nvPicPr>
        <p:blipFill>
          <a:blip r:embed="rId3"/>
          <a:stretch>
            <a:fillRect/>
          </a:stretch>
        </p:blipFill>
        <p:spPr>
          <a:xfrm>
            <a:off x="4004807" y="3727712"/>
            <a:ext cx="1244664" cy="215911"/>
          </a:xfrm>
          <a:prstGeom prst="rect">
            <a:avLst/>
          </a:prstGeom>
        </p:spPr>
      </p:pic>
      <p:grpSp>
        <p:nvGrpSpPr>
          <p:cNvPr id="1028" name="群組 1027">
            <a:extLst>
              <a:ext uri="{FF2B5EF4-FFF2-40B4-BE49-F238E27FC236}">
                <a16:creationId xmlns:a16="http://schemas.microsoft.com/office/drawing/2014/main" id="{97EF041E-32A1-4C7D-8963-6F4294D86745}"/>
              </a:ext>
            </a:extLst>
          </p:cNvPr>
          <p:cNvGrpSpPr/>
          <p:nvPr/>
        </p:nvGrpSpPr>
        <p:grpSpPr>
          <a:xfrm>
            <a:off x="549864" y="2469516"/>
            <a:ext cx="1737278" cy="733286"/>
            <a:chOff x="6220805" y="2650598"/>
            <a:chExt cx="1737278" cy="733286"/>
          </a:xfrm>
        </p:grpSpPr>
        <p:pic>
          <p:nvPicPr>
            <p:cNvPr id="57" name="圖片 56">
              <a:extLst>
                <a:ext uri="{FF2B5EF4-FFF2-40B4-BE49-F238E27FC236}">
                  <a16:creationId xmlns:a16="http://schemas.microsoft.com/office/drawing/2014/main" id="{60D29CC7-363B-4F50-AFFB-1B05945C9DBB}"/>
                </a:ext>
              </a:extLst>
            </p:cNvPr>
            <p:cNvPicPr>
              <a:picLocks noChangeAspect="1"/>
            </p:cNvPicPr>
            <p:nvPr/>
          </p:nvPicPr>
          <p:blipFill rotWithShape="1">
            <a:blip r:embed="rId4"/>
            <a:srcRect r="37097" b="-3289"/>
            <a:stretch/>
          </p:blipFill>
          <p:spPr>
            <a:xfrm>
              <a:off x="6220805" y="2730055"/>
              <a:ext cx="866805" cy="564088"/>
            </a:xfrm>
            <a:prstGeom prst="rect">
              <a:avLst/>
            </a:prstGeom>
          </p:spPr>
        </p:pic>
        <p:grpSp>
          <p:nvGrpSpPr>
            <p:cNvPr id="1024" name="群組 1023">
              <a:extLst>
                <a:ext uri="{FF2B5EF4-FFF2-40B4-BE49-F238E27FC236}">
                  <a16:creationId xmlns:a16="http://schemas.microsoft.com/office/drawing/2014/main" id="{905949C0-9B6D-4D8E-90C2-C8D8CB706165}"/>
                </a:ext>
              </a:extLst>
            </p:cNvPr>
            <p:cNvGrpSpPr/>
            <p:nvPr/>
          </p:nvGrpSpPr>
          <p:grpSpPr>
            <a:xfrm>
              <a:off x="7087610" y="2650598"/>
              <a:ext cx="870473" cy="733286"/>
              <a:chOff x="4490864" y="2382082"/>
              <a:chExt cx="870473" cy="733286"/>
            </a:xfrm>
          </p:grpSpPr>
          <p:pic>
            <p:nvPicPr>
              <p:cNvPr id="63" name="圖片 62">
                <a:extLst>
                  <a:ext uri="{FF2B5EF4-FFF2-40B4-BE49-F238E27FC236}">
                    <a16:creationId xmlns:a16="http://schemas.microsoft.com/office/drawing/2014/main" id="{FD5C3339-D7D2-4EB1-864C-323EEED1D9E8}"/>
                  </a:ext>
                </a:extLst>
              </p:cNvPr>
              <p:cNvPicPr>
                <a:picLocks noChangeAspect="1"/>
              </p:cNvPicPr>
              <p:nvPr/>
            </p:nvPicPr>
            <p:blipFill>
              <a:blip r:embed="rId5"/>
              <a:stretch>
                <a:fillRect/>
              </a:stretch>
            </p:blipFill>
            <p:spPr>
              <a:xfrm>
                <a:off x="4490864" y="2382082"/>
                <a:ext cx="866804" cy="374105"/>
              </a:xfrm>
              <a:prstGeom prst="rect">
                <a:avLst/>
              </a:prstGeom>
              <a:ln>
                <a:noFill/>
              </a:ln>
            </p:spPr>
          </p:pic>
          <p:pic>
            <p:nvPicPr>
              <p:cNvPr id="61" name="圖片 60">
                <a:extLst>
                  <a:ext uri="{FF2B5EF4-FFF2-40B4-BE49-F238E27FC236}">
                    <a16:creationId xmlns:a16="http://schemas.microsoft.com/office/drawing/2014/main" id="{41FF4825-7B70-470E-B21D-F2B2A2C2041C}"/>
                  </a:ext>
                </a:extLst>
              </p:cNvPr>
              <p:cNvPicPr>
                <a:picLocks noChangeAspect="1"/>
              </p:cNvPicPr>
              <p:nvPr/>
            </p:nvPicPr>
            <p:blipFill>
              <a:blip r:embed="rId6"/>
              <a:stretch>
                <a:fillRect/>
              </a:stretch>
            </p:blipFill>
            <p:spPr>
              <a:xfrm>
                <a:off x="4494533" y="2746035"/>
                <a:ext cx="866804" cy="369333"/>
              </a:xfrm>
              <a:prstGeom prst="rect">
                <a:avLst/>
              </a:prstGeom>
              <a:ln>
                <a:noFill/>
              </a:ln>
            </p:spPr>
          </p:pic>
        </p:grpSp>
        <p:pic>
          <p:nvPicPr>
            <p:cNvPr id="1027" name="圖片 1026">
              <a:extLst>
                <a:ext uri="{FF2B5EF4-FFF2-40B4-BE49-F238E27FC236}">
                  <a16:creationId xmlns:a16="http://schemas.microsoft.com/office/drawing/2014/main" id="{875D4901-963C-4510-A6EA-F49C1B1213B2}"/>
                </a:ext>
              </a:extLst>
            </p:cNvPr>
            <p:cNvPicPr>
              <a:picLocks noChangeAspect="1"/>
            </p:cNvPicPr>
            <p:nvPr/>
          </p:nvPicPr>
          <p:blipFill rotWithShape="1">
            <a:blip r:embed="rId7"/>
            <a:srcRect l="-19264" t="49559" r="-1" b="29569"/>
            <a:stretch/>
          </p:blipFill>
          <p:spPr>
            <a:xfrm>
              <a:off x="6855019" y="3012099"/>
              <a:ext cx="1099395" cy="45719"/>
            </a:xfrm>
            <a:prstGeom prst="rect">
              <a:avLst/>
            </a:prstGeom>
          </p:spPr>
        </p:pic>
      </p:grpSp>
      <p:pic>
        <p:nvPicPr>
          <p:cNvPr id="37" name="圖片 36">
            <a:extLst>
              <a:ext uri="{FF2B5EF4-FFF2-40B4-BE49-F238E27FC236}">
                <a16:creationId xmlns:a16="http://schemas.microsoft.com/office/drawing/2014/main" id="{D633B2F3-F548-4734-B89D-9FB7AA73E1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
        <p:nvSpPr>
          <p:cNvPr id="38" name="文字方塊 37">
            <a:extLst>
              <a:ext uri="{FF2B5EF4-FFF2-40B4-BE49-F238E27FC236}">
                <a16:creationId xmlns:a16="http://schemas.microsoft.com/office/drawing/2014/main" id="{760FC2AD-BB54-4C77-A9B3-6C1D36BCC4B1}"/>
              </a:ext>
            </a:extLst>
          </p:cNvPr>
          <p:cNvSpPr txBox="1"/>
          <p:nvPr/>
        </p:nvSpPr>
        <p:spPr>
          <a:xfrm>
            <a:off x="490616" y="1062065"/>
            <a:ext cx="11198876" cy="161582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8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：決定係數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R – Squared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計算實際值的平均變化與預測值誤差的平方之間差。</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用來評估回歸模型預測能力的指標，當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600" b="0"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越接近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時，代表模型對資料的擬合效果較好。</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X</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可解釋 </a:t>
            </a:r>
            <a:r>
              <a:rPr kumimoji="0" lang="en-US" altLang="zh-TW"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Y</a:t>
            </a:r>
            <a:r>
              <a:rPr kumimoji="0" lang="zh-TW" altLang="en-US" sz="16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的比例</a:t>
            </a:r>
            <a:r>
              <a:rPr kumimoji="0" lang="zh-TW" altLang="en-US" sz="1600" b="1" i="0" u="none" strike="noStrike" kern="1200" cap="none" spc="0" normalizeH="0" baseline="0" noProof="0" dirty="0">
                <a:ln>
                  <a:noFill/>
                </a:ln>
                <a:solidFill>
                  <a:srgbClr val="5B9BD5"/>
                </a:solidFill>
                <a:effectLst/>
                <a:uLnTx/>
                <a:uFillTx/>
                <a:latin typeface="微軟正黑體" panose="020B0604030504040204" pitchFamily="34" charset="-120"/>
                <a:ea typeface="微軟正黑體" panose="020B0604030504040204" pitchFamily="34" charset="-120"/>
                <a:cs typeface="+mn-cs"/>
              </a:rPr>
              <a:t> </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nvGrpSpPr>
          <p:cNvPr id="5" name="群組 4"/>
          <p:cNvGrpSpPr/>
          <p:nvPr/>
        </p:nvGrpSpPr>
        <p:grpSpPr>
          <a:xfrm>
            <a:off x="4435899" y="3424868"/>
            <a:ext cx="2701066" cy="3174553"/>
            <a:chOff x="5535269" y="3403886"/>
            <a:chExt cx="2701066" cy="3174553"/>
          </a:xfrm>
        </p:grpSpPr>
        <p:grpSp>
          <p:nvGrpSpPr>
            <p:cNvPr id="2" name="群組 1"/>
            <p:cNvGrpSpPr/>
            <p:nvPr/>
          </p:nvGrpSpPr>
          <p:grpSpPr>
            <a:xfrm>
              <a:off x="5535269" y="3403886"/>
              <a:ext cx="2701066" cy="3174553"/>
              <a:chOff x="3385218" y="3517061"/>
              <a:chExt cx="2701066" cy="3174553"/>
            </a:xfrm>
          </p:grpSpPr>
          <p:pic>
            <p:nvPicPr>
              <p:cNvPr id="6" name="Picture 2" descr="r-squared.png (847×389)"/>
              <p:cNvPicPr>
                <a:picLocks noChangeAspect="1" noChangeArrowheads="1"/>
              </p:cNvPicPr>
              <p:nvPr/>
            </p:nvPicPr>
            <p:blipFill rotWithShape="1">
              <a:blip r:embed="rId9">
                <a:extLst>
                  <a:ext uri="{28A0092B-C50C-407E-A947-70E740481C1C}">
                    <a14:useLocalDpi xmlns:a14="http://schemas.microsoft.com/office/drawing/2010/main" val="0"/>
                  </a:ext>
                </a:extLst>
              </a:blip>
              <a:srcRect l="50428" t="-1153" r="3297"/>
              <a:stretch/>
            </p:blipFill>
            <p:spPr bwMode="auto">
              <a:xfrm>
                <a:off x="3385218" y="3517061"/>
                <a:ext cx="2701066" cy="271172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7" name="文字方塊 76">
                <a:extLst>
                  <a:ext uri="{FF2B5EF4-FFF2-40B4-BE49-F238E27FC236}">
                    <a16:creationId xmlns:a16="http://schemas.microsoft.com/office/drawing/2014/main" id="{259CC279-1F79-4568-BBF9-911D1F359534}"/>
                  </a:ext>
                </a:extLst>
              </p:cNvPr>
              <p:cNvSpPr txBox="1"/>
              <p:nvPr/>
            </p:nvSpPr>
            <p:spPr>
              <a:xfrm>
                <a:off x="4297169" y="6322282"/>
                <a:ext cx="87716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不集中</a:t>
                </a:r>
              </a:p>
            </p:txBody>
          </p:sp>
        </p:grpSp>
        <p:sp>
          <p:nvSpPr>
            <p:cNvPr id="10" name="文字方塊 9">
              <a:extLst>
                <a:ext uri="{FF2B5EF4-FFF2-40B4-BE49-F238E27FC236}">
                  <a16:creationId xmlns:a16="http://schemas.microsoft.com/office/drawing/2014/main" id="{B0C0D8D4-D9D4-49A0-B612-B409373EA2D8}"/>
                </a:ext>
              </a:extLst>
            </p:cNvPr>
            <p:cNvSpPr txBox="1"/>
            <p:nvPr/>
          </p:nvSpPr>
          <p:spPr>
            <a:xfrm>
              <a:off x="6358952" y="3805123"/>
              <a:ext cx="80823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 </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0.56</a:t>
              </a:r>
            </a:p>
          </p:txBody>
        </p:sp>
      </p:grpSp>
      <p:grpSp>
        <p:nvGrpSpPr>
          <p:cNvPr id="7" name="群組 6"/>
          <p:cNvGrpSpPr/>
          <p:nvPr/>
        </p:nvGrpSpPr>
        <p:grpSpPr>
          <a:xfrm>
            <a:off x="549864" y="3424868"/>
            <a:ext cx="2701067" cy="3174553"/>
            <a:chOff x="2235882" y="3097476"/>
            <a:chExt cx="2701067" cy="3174553"/>
          </a:xfrm>
        </p:grpSpPr>
        <p:grpSp>
          <p:nvGrpSpPr>
            <p:cNvPr id="3" name="群組 2"/>
            <p:cNvGrpSpPr/>
            <p:nvPr/>
          </p:nvGrpSpPr>
          <p:grpSpPr>
            <a:xfrm>
              <a:off x="2235882" y="3097476"/>
              <a:ext cx="2701067" cy="3174553"/>
              <a:chOff x="549864" y="3517061"/>
              <a:chExt cx="2701067" cy="3174553"/>
            </a:xfrm>
          </p:grpSpPr>
          <p:pic>
            <p:nvPicPr>
              <p:cNvPr id="1026" name="Picture 2" descr="r-squared.png (847×389)"/>
              <p:cNvPicPr>
                <a:picLocks noChangeAspect="1" noChangeArrowheads="1"/>
              </p:cNvPicPr>
              <p:nvPr/>
            </p:nvPicPr>
            <p:blipFill rotWithShape="1">
              <a:blip r:embed="rId9">
                <a:extLst>
                  <a:ext uri="{28A0092B-C50C-407E-A947-70E740481C1C}">
                    <a14:useLocalDpi xmlns:a14="http://schemas.microsoft.com/office/drawing/2010/main" val="0"/>
                  </a:ext>
                </a:extLst>
              </a:blip>
              <a:srcRect t="-1153" r="53726"/>
              <a:stretch/>
            </p:blipFill>
            <p:spPr bwMode="auto">
              <a:xfrm>
                <a:off x="549864" y="3517061"/>
                <a:ext cx="2701067" cy="271172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76" name="文字方塊 75">
                <a:extLst>
                  <a:ext uri="{FF2B5EF4-FFF2-40B4-BE49-F238E27FC236}">
                    <a16:creationId xmlns:a16="http://schemas.microsoft.com/office/drawing/2014/main" id="{2442F918-341C-4A25-BAB5-B25D3DA808AB}"/>
                  </a:ext>
                </a:extLst>
              </p:cNvPr>
              <p:cNvSpPr txBox="1"/>
              <p:nvPr/>
            </p:nvSpPr>
            <p:spPr>
              <a:xfrm>
                <a:off x="1482267" y="6322282"/>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集中</a:t>
                </a:r>
              </a:p>
            </p:txBody>
          </p:sp>
        </p:grpSp>
        <p:sp>
          <p:nvSpPr>
            <p:cNvPr id="9" name="文字方塊 8">
              <a:extLst>
                <a:ext uri="{FF2B5EF4-FFF2-40B4-BE49-F238E27FC236}">
                  <a16:creationId xmlns:a16="http://schemas.microsoft.com/office/drawing/2014/main" id="{B0C0D8D4-D9D4-49A0-B612-B409373EA2D8}"/>
                </a:ext>
              </a:extLst>
            </p:cNvPr>
            <p:cNvSpPr txBox="1"/>
            <p:nvPr/>
          </p:nvSpPr>
          <p:spPr>
            <a:xfrm>
              <a:off x="3084128" y="3450713"/>
              <a:ext cx="81464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3000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0.97</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pic>
        <p:nvPicPr>
          <p:cNvPr id="8" name="圖片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35797" y="1845837"/>
            <a:ext cx="7297168" cy="4096322"/>
          </a:xfrm>
          <a:prstGeom prst="rect">
            <a:avLst/>
          </a:prstGeom>
        </p:spPr>
      </p:pic>
    </p:spTree>
    <p:extLst>
      <p:ext uri="{BB962C8B-B14F-4D97-AF65-F5344CB8AC3E}">
        <p14:creationId xmlns:p14="http://schemas.microsoft.com/office/powerpoint/2010/main" val="286897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11454" y="1040573"/>
            <a:ext cx="11713399" cy="1800493"/>
          </a:xfrm>
          <a:prstGeom prst="rect">
            <a:avLst/>
          </a:prstGeom>
          <a:noFill/>
        </p:spPr>
        <p:txBody>
          <a:bodyPr wrap="none" rtlCol="0">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BGA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產品在封裝過程中，由於不同材料之間的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CTE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Mismatch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以及參數組合的差異，導致產品出現</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翹曲問題</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當終端上板溫度改變時，可能會因為翹曲過大，進而引發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Coplanarity</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Fail</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平面度不良</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製程流程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文字方塊 49">
            <a:extLst>
              <a:ext uri="{FF2B5EF4-FFF2-40B4-BE49-F238E27FC236}">
                <a16:creationId xmlns:a16="http://schemas.microsoft.com/office/drawing/2014/main" id="{D91CC453-9782-4A20-B9F8-BF71EC2AEA1D}"/>
              </a:ext>
            </a:extLst>
          </p:cNvPr>
          <p:cNvSpPr txBox="1"/>
          <p:nvPr/>
        </p:nvSpPr>
        <p:spPr>
          <a:xfrm>
            <a:off x="169340" y="-7148"/>
            <a:ext cx="987258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問題情境描述</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grpSp>
        <p:nvGrpSpPr>
          <p:cNvPr id="13" name="群組 12">
            <a:extLst>
              <a:ext uri="{FF2B5EF4-FFF2-40B4-BE49-F238E27FC236}">
                <a16:creationId xmlns:a16="http://schemas.microsoft.com/office/drawing/2014/main" id="{F2F36B91-6695-4318-9AF2-6E5CC0B7AF46}"/>
              </a:ext>
            </a:extLst>
          </p:cNvPr>
          <p:cNvGrpSpPr/>
          <p:nvPr/>
        </p:nvGrpSpPr>
        <p:grpSpPr>
          <a:xfrm>
            <a:off x="1897085" y="5032330"/>
            <a:ext cx="4100335" cy="1209485"/>
            <a:chOff x="415373" y="4696221"/>
            <a:chExt cx="4100335" cy="894273"/>
          </a:xfrm>
        </p:grpSpPr>
        <p:sp>
          <p:nvSpPr>
            <p:cNvPr id="3" name="矩形: 圓角 2">
              <a:extLst>
                <a:ext uri="{FF2B5EF4-FFF2-40B4-BE49-F238E27FC236}">
                  <a16:creationId xmlns:a16="http://schemas.microsoft.com/office/drawing/2014/main" id="{89525D16-4B1F-4E75-92B9-8D0595B6E013}"/>
                </a:ext>
              </a:extLst>
            </p:cNvPr>
            <p:cNvSpPr/>
            <p:nvPr/>
          </p:nvSpPr>
          <p:spPr>
            <a:xfrm>
              <a:off x="435694" y="4893731"/>
              <a:ext cx="4080014" cy="696763"/>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BGA</a:t>
              </a:r>
              <a:r>
                <a:rPr kumimoji="0" lang="zh-TW" altLang="en-US" sz="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產品</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若材料熱膨脹係數不匹配或植球不均勻等，</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在 </a:t>
              </a:r>
              <a:r>
                <a:rPr kumimoji="0" lang="en-US" altLang="zh-TW"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BM </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站點中</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經過 </a:t>
              </a:r>
              <a:r>
                <a:rPr kumimoji="0" lang="en-US" altLang="zh-TW"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Reflow </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時，溫度變化會發生</a:t>
              </a:r>
              <a:r>
                <a:rPr kumimoji="0" lang="zh-TW" altLang="en-US" sz="13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翹曲</a:t>
              </a:r>
              <a:r>
                <a:rPr kumimoji="0" lang="zh-TW" altLang="en-US" sz="13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pic>
          <p:nvPicPr>
            <p:cNvPr id="4" name="圖片 3">
              <a:extLst>
                <a:ext uri="{FF2B5EF4-FFF2-40B4-BE49-F238E27FC236}">
                  <a16:creationId xmlns:a16="http://schemas.microsoft.com/office/drawing/2014/main" id="{7E09D620-08C8-4655-8B10-D3ED0F99899C}"/>
                </a:ext>
              </a:extLst>
            </p:cNvPr>
            <p:cNvPicPr>
              <a:picLocks noChangeAspect="1"/>
            </p:cNvPicPr>
            <p:nvPr/>
          </p:nvPicPr>
          <p:blipFill rotWithShape="1">
            <a:blip r:embed="rId3"/>
            <a:srcRect l="22807" t="1" r="15125" b="15521"/>
            <a:stretch/>
          </p:blipFill>
          <p:spPr>
            <a:xfrm rot="20195621">
              <a:off x="415373" y="4696221"/>
              <a:ext cx="273383" cy="277570"/>
            </a:xfrm>
            <a:prstGeom prst="rect">
              <a:avLst/>
            </a:prstGeom>
          </p:spPr>
        </p:pic>
      </p:grpSp>
      <p:grpSp>
        <p:nvGrpSpPr>
          <p:cNvPr id="23" name="群組 22">
            <a:extLst>
              <a:ext uri="{FF2B5EF4-FFF2-40B4-BE49-F238E27FC236}">
                <a16:creationId xmlns:a16="http://schemas.microsoft.com/office/drawing/2014/main" id="{A0C4B082-D912-4467-80F8-388D5697743A}"/>
              </a:ext>
            </a:extLst>
          </p:cNvPr>
          <p:cNvGrpSpPr/>
          <p:nvPr/>
        </p:nvGrpSpPr>
        <p:grpSpPr>
          <a:xfrm>
            <a:off x="119989" y="5206601"/>
            <a:ext cx="1657649" cy="1104027"/>
            <a:chOff x="6450120" y="5442050"/>
            <a:chExt cx="1542071" cy="1030837"/>
          </a:xfrm>
        </p:grpSpPr>
        <p:pic>
          <p:nvPicPr>
            <p:cNvPr id="61" name="圖片 60">
              <a:extLst>
                <a:ext uri="{FF2B5EF4-FFF2-40B4-BE49-F238E27FC236}">
                  <a16:creationId xmlns:a16="http://schemas.microsoft.com/office/drawing/2014/main" id="{40C538EF-972D-4946-B71A-19C8E95125A9}"/>
                </a:ext>
              </a:extLst>
            </p:cNvPr>
            <p:cNvPicPr>
              <a:picLocks noChangeAspect="1"/>
            </p:cNvPicPr>
            <p:nvPr/>
          </p:nvPicPr>
          <p:blipFill>
            <a:blip r:embed="rId4"/>
            <a:stretch>
              <a:fillRect/>
            </a:stretch>
          </p:blipFill>
          <p:spPr>
            <a:xfrm>
              <a:off x="6450120" y="5442050"/>
              <a:ext cx="1542071" cy="771036"/>
            </a:xfrm>
            <a:prstGeom prst="rect">
              <a:avLst/>
            </a:prstGeom>
          </p:spPr>
        </p:pic>
        <p:sp>
          <p:nvSpPr>
            <p:cNvPr id="62" name="文字方塊 61">
              <a:extLst>
                <a:ext uri="{FF2B5EF4-FFF2-40B4-BE49-F238E27FC236}">
                  <a16:creationId xmlns:a16="http://schemas.microsoft.com/office/drawing/2014/main" id="{293C65E1-2988-4BAA-92AC-5441163D050B}"/>
                </a:ext>
              </a:extLst>
            </p:cNvPr>
            <p:cNvSpPr txBox="1"/>
            <p:nvPr/>
          </p:nvSpPr>
          <p:spPr>
            <a:xfrm>
              <a:off x="6721087" y="6156777"/>
              <a:ext cx="1005391" cy="316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單顆 </a:t>
              </a: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BGA</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6" name="群組 15">
            <a:extLst>
              <a:ext uri="{FF2B5EF4-FFF2-40B4-BE49-F238E27FC236}">
                <a16:creationId xmlns:a16="http://schemas.microsoft.com/office/drawing/2014/main" id="{5F93024A-60EE-4FB0-9AD0-4FBB973DEE7D}"/>
              </a:ext>
            </a:extLst>
          </p:cNvPr>
          <p:cNvGrpSpPr/>
          <p:nvPr/>
        </p:nvGrpSpPr>
        <p:grpSpPr>
          <a:xfrm>
            <a:off x="562603" y="2315349"/>
            <a:ext cx="11399094" cy="3010612"/>
            <a:chOff x="562603" y="2315349"/>
            <a:chExt cx="11399094" cy="3010612"/>
          </a:xfrm>
        </p:grpSpPr>
        <p:grpSp>
          <p:nvGrpSpPr>
            <p:cNvPr id="125" name="群組 124">
              <a:extLst>
                <a:ext uri="{FF2B5EF4-FFF2-40B4-BE49-F238E27FC236}">
                  <a16:creationId xmlns:a16="http://schemas.microsoft.com/office/drawing/2014/main" id="{B8174CE4-0637-4D35-B69E-6B4E82A83CD0}"/>
                </a:ext>
              </a:extLst>
            </p:cNvPr>
            <p:cNvGrpSpPr/>
            <p:nvPr/>
          </p:nvGrpSpPr>
          <p:grpSpPr>
            <a:xfrm>
              <a:off x="2729386" y="3280055"/>
              <a:ext cx="1319480" cy="942727"/>
              <a:chOff x="3140583" y="3232811"/>
              <a:chExt cx="1319480" cy="942727"/>
            </a:xfrm>
          </p:grpSpPr>
          <p:pic>
            <p:nvPicPr>
              <p:cNvPr id="116" name="圖片 115">
                <a:extLst>
                  <a:ext uri="{FF2B5EF4-FFF2-40B4-BE49-F238E27FC236}">
                    <a16:creationId xmlns:a16="http://schemas.microsoft.com/office/drawing/2014/main" id="{72E64FAF-37D8-4C7E-A90C-043B8D0D8D6C}"/>
                  </a:ext>
                </a:extLst>
              </p:cNvPr>
              <p:cNvPicPr>
                <a:picLocks noChangeAspect="1"/>
              </p:cNvPicPr>
              <p:nvPr/>
            </p:nvPicPr>
            <p:blipFill rotWithShape="1">
              <a:blip r:embed="rId5"/>
              <a:srcRect b="15812"/>
              <a:stretch/>
            </p:blipFill>
            <p:spPr>
              <a:xfrm>
                <a:off x="3140583" y="3232811"/>
                <a:ext cx="1319480" cy="406199"/>
              </a:xfrm>
              <a:prstGeom prst="rect">
                <a:avLst/>
              </a:prstGeom>
            </p:spPr>
          </p:pic>
          <p:sp>
            <p:nvSpPr>
              <p:cNvPr id="122" name="文字方塊 121">
                <a:extLst>
                  <a:ext uri="{FF2B5EF4-FFF2-40B4-BE49-F238E27FC236}">
                    <a16:creationId xmlns:a16="http://schemas.microsoft.com/office/drawing/2014/main" id="{92B4DA10-9DC2-4DA8-A221-C0A3C0C03D86}"/>
                  </a:ext>
                </a:extLst>
              </p:cNvPr>
              <p:cNvSpPr txBox="1"/>
              <p:nvPr/>
            </p:nvSpPr>
            <p:spPr>
              <a:xfrm>
                <a:off x="3229616" y="3652318"/>
                <a:ext cx="112883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Heat Sink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散熱片</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4" name="群組 13"/>
            <p:cNvGrpSpPr/>
            <p:nvPr/>
          </p:nvGrpSpPr>
          <p:grpSpPr>
            <a:xfrm>
              <a:off x="562603" y="3417178"/>
              <a:ext cx="1319480" cy="833866"/>
              <a:chOff x="529009" y="3156273"/>
              <a:chExt cx="1319480" cy="833866"/>
            </a:xfrm>
          </p:grpSpPr>
          <p:grpSp>
            <p:nvGrpSpPr>
              <p:cNvPr id="124" name="群組 123">
                <a:extLst>
                  <a:ext uri="{FF2B5EF4-FFF2-40B4-BE49-F238E27FC236}">
                    <a16:creationId xmlns:a16="http://schemas.microsoft.com/office/drawing/2014/main" id="{24EE17AB-C834-4577-AC6D-B74A19B264D1}"/>
                  </a:ext>
                </a:extLst>
              </p:cNvPr>
              <p:cNvGrpSpPr/>
              <p:nvPr/>
            </p:nvGrpSpPr>
            <p:grpSpPr>
              <a:xfrm>
                <a:off x="529009" y="3156273"/>
                <a:ext cx="1319480" cy="265575"/>
                <a:chOff x="1567612" y="3362650"/>
                <a:chExt cx="1319480" cy="265575"/>
              </a:xfrm>
            </p:grpSpPr>
            <p:grpSp>
              <p:nvGrpSpPr>
                <p:cNvPr id="32" name="群組 31">
                  <a:extLst>
                    <a:ext uri="{FF2B5EF4-FFF2-40B4-BE49-F238E27FC236}">
                      <a16:creationId xmlns:a16="http://schemas.microsoft.com/office/drawing/2014/main" id="{46E044CC-4C69-4033-BE91-C07F23530C5A}"/>
                    </a:ext>
                  </a:extLst>
                </p:cNvPr>
                <p:cNvGrpSpPr/>
                <p:nvPr/>
              </p:nvGrpSpPr>
              <p:grpSpPr>
                <a:xfrm>
                  <a:off x="1625857" y="3362650"/>
                  <a:ext cx="1212429" cy="220821"/>
                  <a:chOff x="1600200" y="4388407"/>
                  <a:chExt cx="1452563" cy="264556"/>
                </a:xfrm>
              </p:grpSpPr>
              <p:sp>
                <p:nvSpPr>
                  <p:cNvPr id="27" name="手繪多邊形: 圖案 26">
                    <a:extLst>
                      <a:ext uri="{FF2B5EF4-FFF2-40B4-BE49-F238E27FC236}">
                        <a16:creationId xmlns:a16="http://schemas.microsoft.com/office/drawing/2014/main" id="{038A13A4-D04C-4C97-87F8-4B1E10E90CBA}"/>
                      </a:ext>
                    </a:extLst>
                  </p:cNvPr>
                  <p:cNvSpPr/>
                  <p:nvPr/>
                </p:nvSpPr>
                <p:spPr>
                  <a:xfrm>
                    <a:off x="1600200" y="4456769"/>
                    <a:ext cx="1452563" cy="196194"/>
                  </a:xfrm>
                  <a:custGeom>
                    <a:avLst/>
                    <a:gdLst>
                      <a:gd name="connsiteX0" fmla="*/ 0 w 1452563"/>
                      <a:gd name="connsiteY0" fmla="*/ 148569 h 196194"/>
                      <a:gd name="connsiteX1" fmla="*/ 0 w 1452563"/>
                      <a:gd name="connsiteY1" fmla="*/ 148569 h 196194"/>
                      <a:gd name="connsiteX2" fmla="*/ 47625 w 1452563"/>
                      <a:gd name="connsiteY2" fmla="*/ 129519 h 196194"/>
                      <a:gd name="connsiteX3" fmla="*/ 76200 w 1452563"/>
                      <a:gd name="connsiteY3" fmla="*/ 91419 h 196194"/>
                      <a:gd name="connsiteX4" fmla="*/ 85725 w 1452563"/>
                      <a:gd name="connsiteY4" fmla="*/ 67606 h 196194"/>
                      <a:gd name="connsiteX5" fmla="*/ 90488 w 1452563"/>
                      <a:gd name="connsiteY5" fmla="*/ 39031 h 196194"/>
                      <a:gd name="connsiteX6" fmla="*/ 95250 w 1452563"/>
                      <a:gd name="connsiteY6" fmla="*/ 19981 h 196194"/>
                      <a:gd name="connsiteX7" fmla="*/ 114300 w 1452563"/>
                      <a:gd name="connsiteY7" fmla="*/ 15219 h 196194"/>
                      <a:gd name="connsiteX8" fmla="*/ 333375 w 1452563"/>
                      <a:gd name="connsiteY8" fmla="*/ 10456 h 196194"/>
                      <a:gd name="connsiteX9" fmla="*/ 1004888 w 1452563"/>
                      <a:gd name="connsiteY9" fmla="*/ 5694 h 196194"/>
                      <a:gd name="connsiteX10" fmla="*/ 1323975 w 1452563"/>
                      <a:gd name="connsiteY10" fmla="*/ 5694 h 196194"/>
                      <a:gd name="connsiteX11" fmla="*/ 1333500 w 1452563"/>
                      <a:gd name="connsiteY11" fmla="*/ 24744 h 196194"/>
                      <a:gd name="connsiteX12" fmla="*/ 1347788 w 1452563"/>
                      <a:gd name="connsiteY12" fmla="*/ 48556 h 196194"/>
                      <a:gd name="connsiteX13" fmla="*/ 1366838 w 1452563"/>
                      <a:gd name="connsiteY13" fmla="*/ 86656 h 196194"/>
                      <a:gd name="connsiteX14" fmla="*/ 1395413 w 1452563"/>
                      <a:gd name="connsiteY14" fmla="*/ 119994 h 196194"/>
                      <a:gd name="connsiteX15" fmla="*/ 1404938 w 1452563"/>
                      <a:gd name="connsiteY15" fmla="*/ 134281 h 196194"/>
                      <a:gd name="connsiteX16" fmla="*/ 1419225 w 1452563"/>
                      <a:gd name="connsiteY16" fmla="*/ 139044 h 196194"/>
                      <a:gd name="connsiteX17" fmla="*/ 1452563 w 1452563"/>
                      <a:gd name="connsiteY17" fmla="*/ 162856 h 196194"/>
                      <a:gd name="connsiteX18" fmla="*/ 1419225 w 1452563"/>
                      <a:gd name="connsiteY18" fmla="*/ 181906 h 196194"/>
                      <a:gd name="connsiteX19" fmla="*/ 1395413 w 1452563"/>
                      <a:gd name="connsiteY19" fmla="*/ 186669 h 196194"/>
                      <a:gd name="connsiteX20" fmla="*/ 962025 w 1452563"/>
                      <a:gd name="connsiteY20" fmla="*/ 191431 h 196194"/>
                      <a:gd name="connsiteX21" fmla="*/ 690563 w 1452563"/>
                      <a:gd name="connsiteY21" fmla="*/ 196194 h 196194"/>
                      <a:gd name="connsiteX22" fmla="*/ 242888 w 1452563"/>
                      <a:gd name="connsiteY22" fmla="*/ 191431 h 196194"/>
                      <a:gd name="connsiteX23" fmla="*/ 157163 w 1452563"/>
                      <a:gd name="connsiteY23" fmla="*/ 181906 h 196194"/>
                      <a:gd name="connsiteX24" fmla="*/ 0 w 1452563"/>
                      <a:gd name="connsiteY24" fmla="*/ 148569 h 19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563" h="196194">
                        <a:moveTo>
                          <a:pt x="0" y="148569"/>
                        </a:moveTo>
                        <a:lnTo>
                          <a:pt x="0" y="148569"/>
                        </a:lnTo>
                        <a:cubicBezTo>
                          <a:pt x="15875" y="142219"/>
                          <a:pt x="32780" y="138002"/>
                          <a:pt x="47625" y="129519"/>
                        </a:cubicBezTo>
                        <a:cubicBezTo>
                          <a:pt x="62998" y="120734"/>
                          <a:pt x="69534" y="106417"/>
                          <a:pt x="76200" y="91419"/>
                        </a:cubicBezTo>
                        <a:cubicBezTo>
                          <a:pt x="79672" y="83607"/>
                          <a:pt x="82550" y="75544"/>
                          <a:pt x="85725" y="67606"/>
                        </a:cubicBezTo>
                        <a:cubicBezTo>
                          <a:pt x="87313" y="58081"/>
                          <a:pt x="88594" y="48500"/>
                          <a:pt x="90488" y="39031"/>
                        </a:cubicBezTo>
                        <a:cubicBezTo>
                          <a:pt x="91772" y="32613"/>
                          <a:pt x="90622" y="24609"/>
                          <a:pt x="95250" y="19981"/>
                        </a:cubicBezTo>
                        <a:cubicBezTo>
                          <a:pt x="99878" y="15353"/>
                          <a:pt x="107760" y="15481"/>
                          <a:pt x="114300" y="15219"/>
                        </a:cubicBezTo>
                        <a:cubicBezTo>
                          <a:pt x="187284" y="12300"/>
                          <a:pt x="260337" y="11237"/>
                          <a:pt x="333375" y="10456"/>
                        </a:cubicBezTo>
                        <a:lnTo>
                          <a:pt x="1004888" y="5694"/>
                        </a:lnTo>
                        <a:cubicBezTo>
                          <a:pt x="1099147" y="2327"/>
                          <a:pt x="1234387" y="-5232"/>
                          <a:pt x="1323975" y="5694"/>
                        </a:cubicBezTo>
                        <a:cubicBezTo>
                          <a:pt x="1331022" y="6553"/>
                          <a:pt x="1330052" y="18538"/>
                          <a:pt x="1333500" y="24744"/>
                        </a:cubicBezTo>
                        <a:cubicBezTo>
                          <a:pt x="1337996" y="32836"/>
                          <a:pt x="1343399" y="40406"/>
                          <a:pt x="1347788" y="48556"/>
                        </a:cubicBezTo>
                        <a:cubicBezTo>
                          <a:pt x="1354520" y="61058"/>
                          <a:pt x="1358962" y="74842"/>
                          <a:pt x="1366838" y="86656"/>
                        </a:cubicBezTo>
                        <a:cubicBezTo>
                          <a:pt x="1388703" y="119455"/>
                          <a:pt x="1360770" y="79578"/>
                          <a:pt x="1395413" y="119994"/>
                        </a:cubicBezTo>
                        <a:cubicBezTo>
                          <a:pt x="1399138" y="124340"/>
                          <a:pt x="1400469" y="130705"/>
                          <a:pt x="1404938" y="134281"/>
                        </a:cubicBezTo>
                        <a:cubicBezTo>
                          <a:pt x="1408858" y="137417"/>
                          <a:pt x="1414735" y="136799"/>
                          <a:pt x="1419225" y="139044"/>
                        </a:cubicBezTo>
                        <a:cubicBezTo>
                          <a:pt x="1426190" y="142527"/>
                          <a:pt x="1448247" y="159619"/>
                          <a:pt x="1452563" y="162856"/>
                        </a:cubicBezTo>
                        <a:cubicBezTo>
                          <a:pt x="1441450" y="169206"/>
                          <a:pt x="1431039" y="176983"/>
                          <a:pt x="1419225" y="181906"/>
                        </a:cubicBezTo>
                        <a:cubicBezTo>
                          <a:pt x="1411753" y="185019"/>
                          <a:pt x="1403506" y="186500"/>
                          <a:pt x="1395413" y="186669"/>
                        </a:cubicBezTo>
                        <a:lnTo>
                          <a:pt x="962025" y="191431"/>
                        </a:lnTo>
                        <a:lnTo>
                          <a:pt x="690563" y="196194"/>
                        </a:lnTo>
                        <a:lnTo>
                          <a:pt x="242888" y="191431"/>
                        </a:lnTo>
                        <a:cubicBezTo>
                          <a:pt x="-65825" y="185494"/>
                          <a:pt x="410329" y="188569"/>
                          <a:pt x="157163" y="181906"/>
                        </a:cubicBezTo>
                        <a:cubicBezTo>
                          <a:pt x="109554" y="180653"/>
                          <a:pt x="26194" y="154125"/>
                          <a:pt x="0" y="148569"/>
                        </a:cubicBez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矩形 27">
                    <a:extLst>
                      <a:ext uri="{FF2B5EF4-FFF2-40B4-BE49-F238E27FC236}">
                        <a16:creationId xmlns:a16="http://schemas.microsoft.com/office/drawing/2014/main" id="{E170AA7F-9B19-41D6-8151-B92F0EB63809}"/>
                      </a:ext>
                    </a:extLst>
                  </p:cNvPr>
                  <p:cNvSpPr/>
                  <p:nvPr/>
                </p:nvSpPr>
                <p:spPr>
                  <a:xfrm>
                    <a:off x="1676181" y="4388407"/>
                    <a:ext cx="1266825" cy="82063"/>
                  </a:xfrm>
                  <a:prstGeom prst="rect">
                    <a:avLst/>
                  </a:prstGeom>
                  <a:solidFill>
                    <a:srgbClr val="D04D00"/>
                  </a:solidFill>
                  <a:ln>
                    <a:solidFill>
                      <a:srgbClr val="D04D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D76EEC2C-E132-45BF-AF73-51720A854449}"/>
                      </a:ext>
                    </a:extLst>
                  </p:cNvPr>
                  <p:cNvSpPr/>
                  <p:nvPr/>
                </p:nvSpPr>
                <p:spPr>
                  <a:xfrm>
                    <a:off x="19478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3" name="橢圓 52">
                    <a:extLst>
                      <a:ext uri="{FF2B5EF4-FFF2-40B4-BE49-F238E27FC236}">
                        <a16:creationId xmlns:a16="http://schemas.microsoft.com/office/drawing/2014/main" id="{96B38C3E-D089-4723-A4B1-60DDD72AA497}"/>
                      </a:ext>
                    </a:extLst>
                  </p:cNvPr>
                  <p:cNvSpPr/>
                  <p:nvPr/>
                </p:nvSpPr>
                <p:spPr>
                  <a:xfrm>
                    <a:off x="2583674" y="449044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5" name="橢圓 54">
                    <a:extLst>
                      <a:ext uri="{FF2B5EF4-FFF2-40B4-BE49-F238E27FC236}">
                        <a16:creationId xmlns:a16="http://schemas.microsoft.com/office/drawing/2014/main" id="{9397195E-D4CE-48FA-A7B5-051865223F5D}"/>
                      </a:ext>
                    </a:extLst>
                  </p:cNvPr>
                  <p:cNvSpPr/>
                  <p:nvPr/>
                </p:nvSpPr>
                <p:spPr>
                  <a:xfrm>
                    <a:off x="2361890"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6" name="橢圓 55">
                    <a:extLst>
                      <a:ext uri="{FF2B5EF4-FFF2-40B4-BE49-F238E27FC236}">
                        <a16:creationId xmlns:a16="http://schemas.microsoft.com/office/drawing/2014/main" id="{D5C6A90C-7974-4908-BD14-A271586C2083}"/>
                      </a:ext>
                    </a:extLst>
                  </p:cNvPr>
                  <p:cNvSpPr/>
                  <p:nvPr/>
                </p:nvSpPr>
                <p:spPr>
                  <a:xfrm>
                    <a:off x="2156994" y="4492671"/>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7" name="橢圓 56">
                    <a:extLst>
                      <a:ext uri="{FF2B5EF4-FFF2-40B4-BE49-F238E27FC236}">
                        <a16:creationId xmlns:a16="http://schemas.microsoft.com/office/drawing/2014/main" id="{5EC0FE27-2526-4EC2-8F53-D47E3333370A}"/>
                      </a:ext>
                    </a:extLst>
                  </p:cNvPr>
                  <p:cNvSpPr/>
                  <p:nvPr/>
                </p:nvSpPr>
                <p:spPr>
                  <a:xfrm>
                    <a:off x="2814548" y="4487757"/>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58" name="橢圓 57">
                    <a:extLst>
                      <a:ext uri="{FF2B5EF4-FFF2-40B4-BE49-F238E27FC236}">
                        <a16:creationId xmlns:a16="http://schemas.microsoft.com/office/drawing/2014/main" id="{89D67AEF-8F84-4807-8949-ADC8F46DB1F8}"/>
                      </a:ext>
                    </a:extLst>
                  </p:cNvPr>
                  <p:cNvSpPr/>
                  <p:nvPr/>
                </p:nvSpPr>
                <p:spPr>
                  <a:xfrm>
                    <a:off x="1749579" y="4494260"/>
                    <a:ext cx="90488" cy="90000"/>
                  </a:xfrm>
                  <a:prstGeom prst="ellipse">
                    <a:avLst/>
                  </a:prstGeom>
                  <a:solidFill>
                    <a:srgbClr val="F3FCFF"/>
                  </a:solidFill>
                  <a:ln>
                    <a:solidFill>
                      <a:srgbClr val="F3F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pic>
              <p:nvPicPr>
                <p:cNvPr id="120" name="圖片 119">
                  <a:extLst>
                    <a:ext uri="{FF2B5EF4-FFF2-40B4-BE49-F238E27FC236}">
                      <a16:creationId xmlns:a16="http://schemas.microsoft.com/office/drawing/2014/main" id="{3AFEB87C-771C-4483-8ED0-F7E97D666DDA}"/>
                    </a:ext>
                  </a:extLst>
                </p:cNvPr>
                <p:cNvPicPr>
                  <a:picLocks noChangeAspect="1"/>
                </p:cNvPicPr>
                <p:nvPr/>
              </p:nvPicPr>
              <p:blipFill rotWithShape="1">
                <a:blip r:embed="rId6"/>
                <a:srcRect t="14304"/>
                <a:stretch/>
              </p:blipFill>
              <p:spPr>
                <a:xfrm>
                  <a:off x="1567612" y="3528085"/>
                  <a:ext cx="1319480" cy="100140"/>
                </a:xfrm>
                <a:prstGeom prst="rect">
                  <a:avLst/>
                </a:prstGeom>
              </p:spPr>
            </p:pic>
          </p:grpSp>
          <p:sp>
            <p:nvSpPr>
              <p:cNvPr id="174" name="文字方塊 173">
                <a:extLst>
                  <a:ext uri="{FF2B5EF4-FFF2-40B4-BE49-F238E27FC236}">
                    <a16:creationId xmlns:a16="http://schemas.microsoft.com/office/drawing/2014/main" id="{21E33AB9-539B-43B2-A0D4-A63930F6F88C}"/>
                  </a:ext>
                </a:extLst>
              </p:cNvPr>
              <p:cNvSpPr txBox="1"/>
              <p:nvPr/>
            </p:nvSpPr>
            <p:spPr>
              <a:xfrm>
                <a:off x="664696" y="3466919"/>
                <a:ext cx="10481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Underfill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填膠</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6" name="群組 5">
              <a:extLst>
                <a:ext uri="{FF2B5EF4-FFF2-40B4-BE49-F238E27FC236}">
                  <a16:creationId xmlns:a16="http://schemas.microsoft.com/office/drawing/2014/main" id="{C6A573E2-7E0A-476D-B3DD-86D1A5C012A5}"/>
                </a:ext>
              </a:extLst>
            </p:cNvPr>
            <p:cNvGrpSpPr/>
            <p:nvPr/>
          </p:nvGrpSpPr>
          <p:grpSpPr>
            <a:xfrm>
              <a:off x="9401199" y="2315349"/>
              <a:ext cx="2560498" cy="3010612"/>
              <a:chOff x="-2536902" y="2358377"/>
              <a:chExt cx="3076554" cy="3617391"/>
            </a:xfrm>
          </p:grpSpPr>
          <p:grpSp>
            <p:nvGrpSpPr>
              <p:cNvPr id="7" name="群組 6">
                <a:extLst>
                  <a:ext uri="{FF2B5EF4-FFF2-40B4-BE49-F238E27FC236}">
                    <a16:creationId xmlns:a16="http://schemas.microsoft.com/office/drawing/2014/main" id="{58C25FCA-608D-4FCC-8E9F-88BC2481D7A2}"/>
                  </a:ext>
                </a:extLst>
              </p:cNvPr>
              <p:cNvGrpSpPr/>
              <p:nvPr/>
            </p:nvGrpSpPr>
            <p:grpSpPr>
              <a:xfrm>
                <a:off x="-2536902" y="4196002"/>
                <a:ext cx="3076554" cy="1779766"/>
                <a:chOff x="-2473104" y="4344864"/>
                <a:chExt cx="3076554" cy="1779766"/>
              </a:xfrm>
            </p:grpSpPr>
            <p:pic>
              <p:nvPicPr>
                <p:cNvPr id="11" name="圖片 10">
                  <a:extLst>
                    <a:ext uri="{FF2B5EF4-FFF2-40B4-BE49-F238E27FC236}">
                      <a16:creationId xmlns:a16="http://schemas.microsoft.com/office/drawing/2014/main" id="{0CF4D1BF-E346-4C0B-B2CD-15245990863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892015" y="4344864"/>
                  <a:ext cx="1914377" cy="1151093"/>
                </a:xfrm>
                <a:prstGeom prst="rect">
                  <a:avLst/>
                </a:prstGeom>
              </p:spPr>
            </p:pic>
            <p:sp>
              <p:nvSpPr>
                <p:cNvPr id="12" name="文字方塊 11">
                  <a:extLst>
                    <a:ext uri="{FF2B5EF4-FFF2-40B4-BE49-F238E27FC236}">
                      <a16:creationId xmlns:a16="http://schemas.microsoft.com/office/drawing/2014/main" id="{5804CAFA-BA9F-4809-ABAE-56D52E6556EC}"/>
                    </a:ext>
                  </a:extLst>
                </p:cNvPr>
                <p:cNvSpPr txBox="1"/>
                <p:nvPr/>
              </p:nvSpPr>
              <p:spPr>
                <a:xfrm>
                  <a:off x="-2473104" y="5495957"/>
                  <a:ext cx="3076554" cy="628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平面度不良</a:t>
                  </a:r>
                </a:p>
              </p:txBody>
            </p:sp>
          </p:grpSp>
          <p:grpSp>
            <p:nvGrpSpPr>
              <p:cNvPr id="8" name="群組 7">
                <a:extLst>
                  <a:ext uri="{FF2B5EF4-FFF2-40B4-BE49-F238E27FC236}">
                    <a16:creationId xmlns:a16="http://schemas.microsoft.com/office/drawing/2014/main" id="{92F6E216-4F85-4CAF-9B6F-6EED7CBFA4F2}"/>
                  </a:ext>
                </a:extLst>
              </p:cNvPr>
              <p:cNvGrpSpPr/>
              <p:nvPr/>
            </p:nvGrpSpPr>
            <p:grpSpPr>
              <a:xfrm>
                <a:off x="-2027457" y="2358377"/>
                <a:ext cx="2057668" cy="1810059"/>
                <a:chOff x="-1843656" y="2507239"/>
                <a:chExt cx="2057668" cy="1810059"/>
              </a:xfrm>
            </p:grpSpPr>
            <p:pic>
              <p:nvPicPr>
                <p:cNvPr id="9" name="圖片 8">
                  <a:extLst>
                    <a:ext uri="{FF2B5EF4-FFF2-40B4-BE49-F238E27FC236}">
                      <a16:creationId xmlns:a16="http://schemas.microsoft.com/office/drawing/2014/main" id="{01A2749C-95FA-4392-8386-624E96A1206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772011" y="2507239"/>
                  <a:ext cx="1914378" cy="1153354"/>
                </a:xfrm>
                <a:prstGeom prst="rect">
                  <a:avLst/>
                </a:prstGeom>
              </p:spPr>
            </p:pic>
            <p:sp>
              <p:nvSpPr>
                <p:cNvPr id="10" name="文字方塊 9">
                  <a:extLst>
                    <a:ext uri="{FF2B5EF4-FFF2-40B4-BE49-F238E27FC236}">
                      <a16:creationId xmlns:a16="http://schemas.microsoft.com/office/drawing/2014/main" id="{29CA13C0-BB86-4AB7-A0A0-CFECE64ADAEE}"/>
                    </a:ext>
                  </a:extLst>
                </p:cNvPr>
                <p:cNvSpPr txBox="1"/>
                <p:nvPr/>
              </p:nvSpPr>
              <p:spPr>
                <a:xfrm>
                  <a:off x="-1843656" y="3688625"/>
                  <a:ext cx="2057668" cy="6286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Warpage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翹</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曲</a:t>
                  </a:r>
                </a:p>
              </p:txBody>
            </p:sp>
          </p:grpSp>
        </p:grpSp>
        <p:grpSp>
          <p:nvGrpSpPr>
            <p:cNvPr id="20" name="群組 19"/>
            <p:cNvGrpSpPr/>
            <p:nvPr/>
          </p:nvGrpSpPr>
          <p:grpSpPr>
            <a:xfrm>
              <a:off x="7062275" y="2930895"/>
              <a:ext cx="1497839" cy="1251570"/>
              <a:chOff x="2948917" y="4882221"/>
              <a:chExt cx="1697138" cy="1418100"/>
            </a:xfrm>
          </p:grpSpPr>
          <p:pic>
            <p:nvPicPr>
              <p:cNvPr id="45" name="圖片 44">
                <a:extLst>
                  <a:ext uri="{FF2B5EF4-FFF2-40B4-BE49-F238E27FC236}">
                    <a16:creationId xmlns:a16="http://schemas.microsoft.com/office/drawing/2014/main" id="{CAE88496-AD05-42C7-82A7-50AD592C9A4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0547"/>
              <a:stretch/>
            </p:blipFill>
            <p:spPr>
              <a:xfrm>
                <a:off x="2948917" y="4882221"/>
                <a:ext cx="1697138" cy="942851"/>
              </a:xfrm>
              <a:prstGeom prst="rect">
                <a:avLst/>
              </a:prstGeom>
            </p:spPr>
          </p:pic>
          <p:sp>
            <p:nvSpPr>
              <p:cNvPr id="52" name="文字方塊 51">
                <a:extLst>
                  <a:ext uri="{FF2B5EF4-FFF2-40B4-BE49-F238E27FC236}">
                    <a16:creationId xmlns:a16="http://schemas.microsoft.com/office/drawing/2014/main" id="{F23FB576-24F9-4CB6-B3A0-BD47AB95B415}"/>
                  </a:ext>
                </a:extLst>
              </p:cNvPr>
              <p:cNvSpPr txBox="1"/>
              <p:nvPr/>
            </p:nvSpPr>
            <p:spPr>
              <a:xfrm>
                <a:off x="3371981" y="5777101"/>
                <a:ext cx="86132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Reflow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迴焊爐</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51" name="文字方塊 50">
              <a:extLst>
                <a:ext uri="{FF2B5EF4-FFF2-40B4-BE49-F238E27FC236}">
                  <a16:creationId xmlns:a16="http://schemas.microsoft.com/office/drawing/2014/main" id="{7D5981E8-0B7D-416D-B241-E30BCCBA0473}"/>
                </a:ext>
              </a:extLst>
            </p:cNvPr>
            <p:cNvSpPr txBox="1"/>
            <p:nvPr/>
          </p:nvSpPr>
          <p:spPr>
            <a:xfrm>
              <a:off x="8639030" y="3265440"/>
              <a:ext cx="968524" cy="276999"/>
            </a:xfrm>
            <a:prstGeom prst="rect">
              <a:avLst/>
            </a:prstGeom>
            <a:noFill/>
          </p:spPr>
          <p:txBody>
            <a:bodyPr wrap="square">
              <a:spAutoFit/>
            </a:bodyPr>
            <a:lstStyle>
              <a:defPPr>
                <a:defRPr lang="zh-TW"/>
              </a:defPPr>
              <a:lvl1pPr algn="ctr">
                <a:defRPr sz="1200" b="1">
                  <a:latin typeface="微軟正黑體" panose="020B0604030504040204" pitchFamily="34" charset="-120"/>
                  <a:ea typeface="微軟正黑體" panose="020B0604030504040204" pitchFamily="34" charset="-12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溫度改變</a:t>
              </a:r>
            </a:p>
          </p:txBody>
        </p:sp>
        <p:grpSp>
          <p:nvGrpSpPr>
            <p:cNvPr id="21" name="群組 20">
              <a:extLst>
                <a:ext uri="{FF2B5EF4-FFF2-40B4-BE49-F238E27FC236}">
                  <a16:creationId xmlns:a16="http://schemas.microsoft.com/office/drawing/2014/main" id="{37CE781A-2EBA-492D-86AD-D04ED438C589}"/>
                </a:ext>
              </a:extLst>
            </p:cNvPr>
            <p:cNvGrpSpPr/>
            <p:nvPr/>
          </p:nvGrpSpPr>
          <p:grpSpPr>
            <a:xfrm>
              <a:off x="2171028" y="2929868"/>
              <a:ext cx="7109553" cy="1365459"/>
              <a:chOff x="1949591" y="3137689"/>
              <a:chExt cx="7109553" cy="1365459"/>
            </a:xfrm>
          </p:grpSpPr>
          <p:grpSp>
            <p:nvGrpSpPr>
              <p:cNvPr id="17" name="群組 16">
                <a:extLst>
                  <a:ext uri="{FF2B5EF4-FFF2-40B4-BE49-F238E27FC236}">
                    <a16:creationId xmlns:a16="http://schemas.microsoft.com/office/drawing/2014/main" id="{6F60A4E6-887B-4BEC-8C1C-DE2C3B96A899}"/>
                  </a:ext>
                </a:extLst>
              </p:cNvPr>
              <p:cNvGrpSpPr/>
              <p:nvPr/>
            </p:nvGrpSpPr>
            <p:grpSpPr>
              <a:xfrm>
                <a:off x="1949591" y="3477631"/>
                <a:ext cx="7109553" cy="974058"/>
                <a:chOff x="1688022" y="3019151"/>
                <a:chExt cx="7109553" cy="974058"/>
              </a:xfrm>
            </p:grpSpPr>
            <p:cxnSp>
              <p:nvCxnSpPr>
                <p:cNvPr id="131" name="直線單箭頭接點 130">
                  <a:extLst>
                    <a:ext uri="{FF2B5EF4-FFF2-40B4-BE49-F238E27FC236}">
                      <a16:creationId xmlns:a16="http://schemas.microsoft.com/office/drawing/2014/main" id="{2BD3469A-CC8D-4BDA-8AF2-8DAA6B88FDE7}"/>
                    </a:ext>
                  </a:extLst>
                </p:cNvPr>
                <p:cNvCxnSpPr>
                  <a:cxnSpLocks/>
                </p:cNvCxnSpPr>
                <p:nvPr/>
              </p:nvCxnSpPr>
              <p:spPr>
                <a:xfrm>
                  <a:off x="6136189" y="3352276"/>
                  <a:ext cx="316923" cy="0"/>
                </a:xfrm>
                <a:prstGeom prst="straightConnector1">
                  <a:avLst/>
                </a:prstGeom>
                <a:ln w="381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5" name="群組 14"/>
                <p:cNvGrpSpPr/>
                <p:nvPr/>
              </p:nvGrpSpPr>
              <p:grpSpPr>
                <a:xfrm>
                  <a:off x="4558245" y="3019151"/>
                  <a:ext cx="1289035" cy="974058"/>
                  <a:chOff x="4558245" y="3019151"/>
                  <a:chExt cx="1289035" cy="974058"/>
                </a:xfrm>
              </p:grpSpPr>
              <p:pic>
                <p:nvPicPr>
                  <p:cNvPr id="118" name="圖片 117">
                    <a:extLst>
                      <a:ext uri="{FF2B5EF4-FFF2-40B4-BE49-F238E27FC236}">
                        <a16:creationId xmlns:a16="http://schemas.microsoft.com/office/drawing/2014/main" id="{CB62B41D-2B28-44BD-9F63-79307E3B2D94}"/>
                      </a:ext>
                    </a:extLst>
                  </p:cNvPr>
                  <p:cNvPicPr>
                    <a:picLocks noChangeAspect="1"/>
                  </p:cNvPicPr>
                  <p:nvPr/>
                </p:nvPicPr>
                <p:blipFill>
                  <a:blip r:embed="rId5"/>
                  <a:stretch>
                    <a:fillRect/>
                  </a:stretch>
                </p:blipFill>
                <p:spPr>
                  <a:xfrm>
                    <a:off x="4563434" y="3019151"/>
                    <a:ext cx="1283846" cy="469466"/>
                  </a:xfrm>
                  <a:prstGeom prst="rect">
                    <a:avLst/>
                  </a:prstGeom>
                </p:spPr>
              </p:pic>
              <p:sp>
                <p:nvSpPr>
                  <p:cNvPr id="175" name="文字方塊 174">
                    <a:extLst>
                      <a:ext uri="{FF2B5EF4-FFF2-40B4-BE49-F238E27FC236}">
                        <a16:creationId xmlns:a16="http://schemas.microsoft.com/office/drawing/2014/main" id="{F2562A49-358A-47C8-B800-28B186CAFD48}"/>
                      </a:ext>
                    </a:extLst>
                  </p:cNvPr>
                  <p:cNvSpPr txBox="1"/>
                  <p:nvPr/>
                </p:nvSpPr>
                <p:spPr>
                  <a:xfrm>
                    <a:off x="4558245" y="3469989"/>
                    <a:ext cx="126669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Ball Mount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植球</a:t>
                    </a: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cxnSp>
              <p:nvCxnSpPr>
                <p:cNvPr id="63" name="直線單箭頭接點 62">
                  <a:extLst>
                    <a:ext uri="{FF2B5EF4-FFF2-40B4-BE49-F238E27FC236}">
                      <a16:creationId xmlns:a16="http://schemas.microsoft.com/office/drawing/2014/main" id="{2BD3469A-CC8D-4BDA-8AF2-8DAA6B88FDE7}"/>
                    </a:ext>
                  </a:extLst>
                </p:cNvPr>
                <p:cNvCxnSpPr>
                  <a:cxnSpLocks/>
                </p:cNvCxnSpPr>
                <p:nvPr/>
              </p:nvCxnSpPr>
              <p:spPr>
                <a:xfrm>
                  <a:off x="3801620" y="3352276"/>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a:extLst>
                    <a:ext uri="{FF2B5EF4-FFF2-40B4-BE49-F238E27FC236}">
                      <a16:creationId xmlns:a16="http://schemas.microsoft.com/office/drawing/2014/main" id="{2BD3469A-CC8D-4BDA-8AF2-8DAA6B88FDE7}"/>
                    </a:ext>
                  </a:extLst>
                </p:cNvPr>
                <p:cNvCxnSpPr>
                  <a:cxnSpLocks/>
                </p:cNvCxnSpPr>
                <p:nvPr/>
              </p:nvCxnSpPr>
              <p:spPr>
                <a:xfrm>
                  <a:off x="1688022" y="3382024"/>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2BD3469A-CC8D-4BDA-8AF2-8DAA6B88FDE7}"/>
                    </a:ext>
                  </a:extLst>
                </p:cNvPr>
                <p:cNvCxnSpPr>
                  <a:cxnSpLocks/>
                </p:cNvCxnSpPr>
                <p:nvPr/>
              </p:nvCxnSpPr>
              <p:spPr>
                <a:xfrm>
                  <a:off x="8480652" y="3352276"/>
                  <a:ext cx="316923" cy="0"/>
                </a:xfrm>
                <a:prstGeom prst="straightConnector1">
                  <a:avLst/>
                </a:prstGeom>
                <a:ln w="381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 name="矩形: 圓角 1">
                <a:extLst>
                  <a:ext uri="{FF2B5EF4-FFF2-40B4-BE49-F238E27FC236}">
                    <a16:creationId xmlns:a16="http://schemas.microsoft.com/office/drawing/2014/main" id="{18022690-CA96-4E31-AB9C-AD0E37649A32}"/>
                  </a:ext>
                </a:extLst>
              </p:cNvPr>
              <p:cNvSpPr/>
              <p:nvPr/>
            </p:nvSpPr>
            <p:spPr>
              <a:xfrm>
                <a:off x="4674732" y="3137689"/>
                <a:ext cx="1573067" cy="1365459"/>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endParaRPr>
              </a:p>
            </p:txBody>
          </p:sp>
        </p:grpSp>
      </p:grpSp>
      <p:pic>
        <p:nvPicPr>
          <p:cNvPr id="67" name="圖片 66">
            <a:extLst>
              <a:ext uri="{FF2B5EF4-FFF2-40B4-BE49-F238E27FC236}">
                <a16:creationId xmlns:a16="http://schemas.microsoft.com/office/drawing/2014/main" id="{4F036E85-13FA-4B5C-A0E1-C3E00CE82E2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59318" y="4746165"/>
            <a:ext cx="3149163" cy="1610153"/>
          </a:xfrm>
          <a:prstGeom prst="rect">
            <a:avLst/>
          </a:prstGeom>
        </p:spPr>
      </p:pic>
      <p:pic>
        <p:nvPicPr>
          <p:cNvPr id="59" name="圖片 58">
            <a:extLst>
              <a:ext uri="{FF2B5EF4-FFF2-40B4-BE49-F238E27FC236}">
                <a16:creationId xmlns:a16="http://schemas.microsoft.com/office/drawing/2014/main" id="{D633B2F3-F548-4734-B89D-9FB7AA73E1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Tree>
    <p:extLst>
      <p:ext uri="{BB962C8B-B14F-4D97-AF65-F5344CB8AC3E}">
        <p14:creationId xmlns:p14="http://schemas.microsoft.com/office/powerpoint/2010/main" val="27294121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352E5ACA-F073-4733-972A-158764A3C784}"/>
              </a:ext>
            </a:extLst>
          </p:cNvPr>
          <p:cNvSpPr txBox="1"/>
          <p:nvPr/>
        </p:nvSpPr>
        <p:spPr>
          <a:xfrm>
            <a:off x="169340" y="-7148"/>
            <a:ext cx="9134704"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指標定義</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41" name="文字方塊 40">
            <a:extLst>
              <a:ext uri="{FF2B5EF4-FFF2-40B4-BE49-F238E27FC236}">
                <a16:creationId xmlns:a16="http://schemas.microsoft.com/office/drawing/2014/main" id="{760FC2AD-BB54-4C77-A9B3-6C1D36BCC4B1}"/>
              </a:ext>
            </a:extLst>
          </p:cNvPr>
          <p:cNvSpPr txBox="1"/>
          <p:nvPr/>
        </p:nvSpPr>
        <p:spPr>
          <a:xfrm>
            <a:off x="490616" y="1062065"/>
            <a:ext cx="11198876" cy="1615827"/>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：均方根誤差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Root</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Mean</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Square Error</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是一種用來評估模型預測準確度的指標，通常用於衡量模型預測值與實際觀測值之間的差異。</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計算方法是將預測值與實際值之間的差異平方後取平均，再開根號得到均方根誤差。</a:t>
            </a:r>
            <a:endPar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的值越小代表模型預測的準確度越高。</a:t>
            </a:r>
            <a:r>
              <a:rPr kumimoji="0" lang="en-US" altLang="zh-TW"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RMSE </a:t>
            </a:r>
            <a:r>
              <a:rPr kumimoji="0" lang="zh-TW" altLang="en-US" sz="16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常用於回歸分析中評估模型的預測能力。</a:t>
            </a:r>
          </a:p>
        </p:txBody>
      </p:sp>
      <p:pic>
        <p:nvPicPr>
          <p:cNvPr id="5" name="圖片 4"/>
          <p:cNvPicPr>
            <a:picLocks noChangeAspect="1"/>
          </p:cNvPicPr>
          <p:nvPr/>
        </p:nvPicPr>
        <p:blipFill>
          <a:blip r:embed="rId2"/>
          <a:stretch>
            <a:fillRect/>
          </a:stretch>
        </p:blipFill>
        <p:spPr>
          <a:xfrm>
            <a:off x="490616" y="3220146"/>
            <a:ext cx="2327315" cy="851772"/>
          </a:xfrm>
          <a:prstGeom prst="rect">
            <a:avLst/>
          </a:prstGeom>
        </p:spPr>
      </p:pic>
      <p:grpSp>
        <p:nvGrpSpPr>
          <p:cNvPr id="2" name="群組 1"/>
          <p:cNvGrpSpPr/>
          <p:nvPr/>
        </p:nvGrpSpPr>
        <p:grpSpPr>
          <a:xfrm>
            <a:off x="490616" y="4614173"/>
            <a:ext cx="4166516" cy="1374735"/>
            <a:chOff x="6550692" y="3098798"/>
            <a:chExt cx="4166516" cy="1374735"/>
          </a:xfrm>
        </p:grpSpPr>
        <p:sp>
          <p:nvSpPr>
            <p:cNvPr id="7" name="矩形 6"/>
            <p:cNvSpPr/>
            <p:nvPr/>
          </p:nvSpPr>
          <p:spPr>
            <a:xfrm>
              <a:off x="6882119" y="3098798"/>
              <a:ext cx="3835089" cy="1374735"/>
            </a:xfrm>
            <a:prstGeom prst="rect">
              <a:avLst/>
            </a:prstGeom>
          </p:spPr>
          <p:txBody>
            <a:bodyPr wrap="square">
              <a:spAutoFit/>
            </a:bodyPr>
            <a:lstStyle/>
            <a:p>
              <a:pPr marL="0" marR="0" lvl="0" indent="0" algn="l" defTabSz="914400" rtl="0" eaLnBrk="1" fontAlgn="auto" latinLnBrk="0" hangingPunct="1">
                <a:lnSpc>
                  <a:spcPts val="2500"/>
                </a:lnSpc>
                <a:spcBef>
                  <a:spcPts val="0"/>
                </a:spcBef>
                <a:spcAft>
                  <a:spcPts val="0"/>
                </a:spcAft>
                <a:buClrTx/>
                <a:buSzTx/>
                <a:buFontTx/>
                <a:buNone/>
                <a:tabLst/>
                <a:defRPr/>
              </a:pP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yi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表實際觀測值，</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ŷi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表模型預測值，</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n </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表樣本數量。</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首先計算每個預測值與實際值之間的差異，</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將差異平方後求和，再除以樣本數量，</a:t>
              </a:r>
              <a:endPar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ts val="2500"/>
                </a:lnSpc>
                <a:spcBef>
                  <a:spcPts val="0"/>
                </a:spcBef>
                <a:spcAft>
                  <a:spcPts val="0"/>
                </a:spcAft>
                <a:buClrTx/>
                <a:buSzTx/>
                <a:buFontTx/>
                <a:buNone/>
                <a:tabLst/>
                <a:defRPr/>
              </a:pP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最後取平均值的平方根即為 </a:t>
              </a:r>
              <a:r>
                <a:rPr kumimoji="0" lang="en-US" altLang="zh-TW"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RMSE</a:t>
              </a:r>
              <a:r>
                <a:rPr kumimoji="0" lang="zh-TW" altLang="en-US" sz="1200" b="0"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p:txBody>
        </p:sp>
        <p:pic>
          <p:nvPicPr>
            <p:cNvPr id="6" name="圖片 5">
              <a:extLst>
                <a:ext uri="{FF2B5EF4-FFF2-40B4-BE49-F238E27FC236}">
                  <a16:creationId xmlns:a16="http://schemas.microsoft.com/office/drawing/2014/main" id="{F6C27F33-51BD-4F71-B79D-154DCE293493}"/>
                </a:ext>
              </a:extLst>
            </p:cNvPr>
            <p:cNvPicPr>
              <a:picLocks noChangeAspect="1"/>
            </p:cNvPicPr>
            <p:nvPr/>
          </p:nvPicPr>
          <p:blipFill rotWithShape="1">
            <a:blip r:embed="rId3"/>
            <a:srcRect l="22807" t="1" r="15125" b="15521"/>
            <a:stretch/>
          </p:blipFill>
          <p:spPr>
            <a:xfrm rot="20195621">
              <a:off x="6550692" y="3116462"/>
              <a:ext cx="268041" cy="375408"/>
            </a:xfrm>
            <a:prstGeom prst="rect">
              <a:avLst/>
            </a:prstGeom>
          </p:spPr>
        </p:pic>
      </p:grpSp>
      <p:pic>
        <p:nvPicPr>
          <p:cNvPr id="1026" name="Picture 2" descr="Mean+Squared+Error.png (511×4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429" y="2677892"/>
            <a:ext cx="5024322" cy="4031257"/>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D633B2F3-F548-4734-B89D-9FB7AA73E1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spTree>
    <p:extLst>
      <p:ext uri="{BB962C8B-B14F-4D97-AF65-F5344CB8AC3E}">
        <p14:creationId xmlns:p14="http://schemas.microsoft.com/office/powerpoint/2010/main" val="33539353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箭號: 五邊形 37">
            <a:extLst>
              <a:ext uri="{FF2B5EF4-FFF2-40B4-BE49-F238E27FC236}">
                <a16:creationId xmlns:a16="http://schemas.microsoft.com/office/drawing/2014/main" id="{8D29F596-8FB6-466B-A0D2-783423FD942D}"/>
              </a:ext>
            </a:extLst>
          </p:cNvPr>
          <p:cNvSpPr/>
          <p:nvPr/>
        </p:nvSpPr>
        <p:spPr>
          <a:xfrm>
            <a:off x="8012933" y="5809166"/>
            <a:ext cx="2098042" cy="540000"/>
          </a:xfrm>
          <a:prstGeom prst="homePlat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1</a:t>
            </a:r>
            <a:r>
              <a:rPr lang="en-US" altLang="zh-TW" b="1" baseline="30000" dirty="0">
                <a:latin typeface="微軟正黑體" panose="020B0604030504040204" pitchFamily="34" charset="-120"/>
                <a:ea typeface="微軟正黑體" panose="020B0604030504040204" pitchFamily="34" charset="-120"/>
              </a:rPr>
              <a:t>st</a:t>
            </a:r>
            <a:r>
              <a:rPr lang="en-US" altLang="zh-TW" b="1" dirty="0">
                <a:latin typeface="微軟正黑體" panose="020B0604030504040204" pitchFamily="34" charset="-120"/>
                <a:ea typeface="微軟正黑體" panose="020B0604030504040204" pitchFamily="34" charset="-120"/>
              </a:rPr>
              <a:t> build</a:t>
            </a:r>
          </a:p>
          <a:p>
            <a:pPr algn="ctr"/>
            <a:r>
              <a:rPr lang="en-US" altLang="zh-TW" b="1" dirty="0">
                <a:latin typeface="微軟正黑體" panose="020B0604030504040204" pitchFamily="34" charset="-120"/>
                <a:ea typeface="微軟正黑體" panose="020B0604030504040204" pitchFamily="34" charset="-120"/>
              </a:rPr>
              <a:t>    CPL</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pass</a:t>
            </a:r>
            <a:endParaRPr lang="zh-TW" altLang="en-US" b="1"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45A31208-EAE4-44C9-82E5-11D092904325}"/>
              </a:ext>
            </a:extLst>
          </p:cNvPr>
          <p:cNvSpPr txBox="1"/>
          <p:nvPr/>
        </p:nvSpPr>
        <p:spPr>
          <a:xfrm>
            <a:off x="239803" y="1065291"/>
            <a:ext cx="6271752" cy="1007298"/>
          </a:xfrm>
          <a:prstGeom prst="rect">
            <a:avLst/>
          </a:prstGeom>
          <a:noFill/>
        </p:spPr>
        <p:txBody>
          <a:bodyPr wrap="square" rtlCol="0">
            <a:spAutoFit/>
          </a:bodyPr>
          <a:lstStyle/>
          <a:p>
            <a:r>
              <a:rPr lang="en-US" altLang="zh-TW" sz="2000" b="1" dirty="0">
                <a:latin typeface="微軟正黑體" panose="020B0604030504040204" pitchFamily="34" charset="-120"/>
                <a:ea typeface="微軟正黑體" panose="020B0604030504040204" pitchFamily="34" charset="-120"/>
              </a:rPr>
              <a:t>HFC BGA</a:t>
            </a:r>
            <a:r>
              <a:rPr lang="zh-TW" altLang="en-US" sz="2000" b="1" dirty="0">
                <a:latin typeface="微軟正黑體" panose="020B0604030504040204" pitchFamily="34" charset="-120"/>
                <a:ea typeface="微軟正黑體" panose="020B0604030504040204" pitchFamily="34" charset="-120"/>
              </a:rPr>
              <a:t>產品封裝時因各種不同材料</a:t>
            </a:r>
            <a:r>
              <a:rPr lang="en-US" altLang="zh-TW" sz="2000" b="1" dirty="0">
                <a:latin typeface="微軟正黑體" panose="020B0604030504040204" pitchFamily="34" charset="-120"/>
                <a:ea typeface="微軟正黑體" panose="020B0604030504040204" pitchFamily="34" charset="-120"/>
              </a:rPr>
              <a:t>CTE mismatch</a:t>
            </a:r>
            <a:r>
              <a:rPr lang="zh-TW" altLang="en-US" sz="2000" b="1" dirty="0">
                <a:latin typeface="微軟正黑體" panose="020B0604030504040204" pitchFamily="34" charset="-120"/>
                <a:ea typeface="微軟正黑體" panose="020B0604030504040204" pitchFamily="34" charset="-120"/>
              </a:rPr>
              <a:t>、參數組合，導致產品翹曲問題。終端上板溫度變化時，翹曲進而引發</a:t>
            </a:r>
            <a:r>
              <a:rPr lang="en-US" altLang="zh-TW" sz="2000" b="1" dirty="0">
                <a:latin typeface="微軟正黑體" panose="020B0604030504040204" pitchFamily="34" charset="-120"/>
                <a:ea typeface="微軟正黑體" panose="020B0604030504040204" pitchFamily="34" charset="-120"/>
              </a:rPr>
              <a:t>coplanarity fail</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p:txBody>
      </p:sp>
      <p:sp>
        <p:nvSpPr>
          <p:cNvPr id="2" name="文字方塊 1">
            <a:extLst>
              <a:ext uri="{FF2B5EF4-FFF2-40B4-BE49-F238E27FC236}">
                <a16:creationId xmlns:a16="http://schemas.microsoft.com/office/drawing/2014/main" id="{7A6DBE85-64BE-4E00-A121-85BAB8C0BDB7}"/>
              </a:ext>
            </a:extLst>
          </p:cNvPr>
          <p:cNvSpPr txBox="1"/>
          <p:nvPr/>
        </p:nvSpPr>
        <p:spPr>
          <a:xfrm>
            <a:off x="224936" y="178179"/>
            <a:ext cx="3493264"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問題情境描述</a:t>
            </a:r>
          </a:p>
        </p:txBody>
      </p:sp>
      <p:grpSp>
        <p:nvGrpSpPr>
          <p:cNvPr id="13" name="群組 12">
            <a:extLst>
              <a:ext uri="{FF2B5EF4-FFF2-40B4-BE49-F238E27FC236}">
                <a16:creationId xmlns:a16="http://schemas.microsoft.com/office/drawing/2014/main" id="{C6A573E2-7E0A-476D-B3DD-86D1A5C012A5}"/>
              </a:ext>
            </a:extLst>
          </p:cNvPr>
          <p:cNvGrpSpPr/>
          <p:nvPr/>
        </p:nvGrpSpPr>
        <p:grpSpPr>
          <a:xfrm>
            <a:off x="816254" y="2255592"/>
            <a:ext cx="4774649" cy="1511405"/>
            <a:chOff x="-2002603" y="2060754"/>
            <a:chExt cx="4938929" cy="1563408"/>
          </a:xfrm>
        </p:grpSpPr>
        <p:grpSp>
          <p:nvGrpSpPr>
            <p:cNvPr id="11" name="群組 10">
              <a:extLst>
                <a:ext uri="{FF2B5EF4-FFF2-40B4-BE49-F238E27FC236}">
                  <a16:creationId xmlns:a16="http://schemas.microsoft.com/office/drawing/2014/main" id="{58C25FCA-608D-4FCC-8E9F-88BC2481D7A2}"/>
                </a:ext>
              </a:extLst>
            </p:cNvPr>
            <p:cNvGrpSpPr/>
            <p:nvPr/>
          </p:nvGrpSpPr>
          <p:grpSpPr>
            <a:xfrm>
              <a:off x="791355" y="2061282"/>
              <a:ext cx="2144971" cy="1562880"/>
              <a:chOff x="855153" y="2210144"/>
              <a:chExt cx="2144971" cy="1562880"/>
            </a:xfrm>
          </p:grpSpPr>
          <p:pic>
            <p:nvPicPr>
              <p:cNvPr id="8" name="圖片 7">
                <a:extLst>
                  <a:ext uri="{FF2B5EF4-FFF2-40B4-BE49-F238E27FC236}">
                    <a16:creationId xmlns:a16="http://schemas.microsoft.com/office/drawing/2014/main" id="{0CF4D1BF-E346-4C0B-B2CD-15245990863A}"/>
                  </a:ext>
                </a:extLst>
              </p:cNvPr>
              <p:cNvPicPr>
                <a:picLocks noChangeAspect="1"/>
              </p:cNvPicPr>
              <p:nvPr/>
            </p:nvPicPr>
            <p:blipFill>
              <a:blip r:embed="rId2">
                <a:clrChange>
                  <a:clrFrom>
                    <a:srgbClr val="E1DFE2"/>
                  </a:clrFrom>
                  <a:clrTo>
                    <a:srgbClr val="E1DFE2">
                      <a:alpha val="0"/>
                    </a:srgbClr>
                  </a:clrTo>
                </a:clrChang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855153" y="2450985"/>
                <a:ext cx="2144971" cy="1322039"/>
              </a:xfrm>
              <a:prstGeom prst="rect">
                <a:avLst/>
              </a:prstGeom>
            </p:spPr>
          </p:pic>
          <p:sp>
            <p:nvSpPr>
              <p:cNvPr id="5" name="文字方塊 4">
                <a:extLst>
                  <a:ext uri="{FF2B5EF4-FFF2-40B4-BE49-F238E27FC236}">
                    <a16:creationId xmlns:a16="http://schemas.microsoft.com/office/drawing/2014/main" id="{5804CAFA-BA9F-4809-ABAE-56D52E6556EC}"/>
                  </a:ext>
                </a:extLst>
              </p:cNvPr>
              <p:cNvSpPr txBox="1"/>
              <p:nvPr/>
            </p:nvSpPr>
            <p:spPr>
              <a:xfrm>
                <a:off x="855153" y="2210144"/>
                <a:ext cx="1573495" cy="369332"/>
              </a:xfrm>
              <a:prstGeom prst="rect">
                <a:avLst/>
              </a:prstGeom>
              <a:noFill/>
            </p:spPr>
            <p:txBody>
              <a:bodyPr wrap="square" rtlCol="0">
                <a:spAutoFit/>
              </a:bodyPr>
              <a:lstStyle/>
              <a:p>
                <a:r>
                  <a:rPr lang="en-US" altLang="zh-TW" dirty="0">
                    <a:latin typeface="Microsoft YaHei" panose="020B0503020204020204" pitchFamily="34" charset="-122"/>
                    <a:ea typeface="Microsoft YaHei" panose="020B0503020204020204" pitchFamily="34" charset="-122"/>
                  </a:rPr>
                  <a:t>Coplanarity</a:t>
                </a:r>
                <a:endParaRPr lang="zh-TW" altLang="en-US" dirty="0">
                  <a:latin typeface="Microsoft YaHei" panose="020B0503020204020204" pitchFamily="34" charset="-122"/>
                  <a:ea typeface="Microsoft YaHei" panose="020B0503020204020204" pitchFamily="34" charset="-122"/>
                </a:endParaRPr>
              </a:p>
            </p:txBody>
          </p:sp>
        </p:grpSp>
        <p:grpSp>
          <p:nvGrpSpPr>
            <p:cNvPr id="12" name="群組 11">
              <a:extLst>
                <a:ext uri="{FF2B5EF4-FFF2-40B4-BE49-F238E27FC236}">
                  <a16:creationId xmlns:a16="http://schemas.microsoft.com/office/drawing/2014/main" id="{92F6E216-4F85-4CAF-9B6F-6EED7CBFA4F2}"/>
                </a:ext>
              </a:extLst>
            </p:cNvPr>
            <p:cNvGrpSpPr/>
            <p:nvPr/>
          </p:nvGrpSpPr>
          <p:grpSpPr>
            <a:xfrm>
              <a:off x="-2002603" y="2060754"/>
              <a:ext cx="1961170" cy="1563408"/>
              <a:chOff x="-1818802" y="2209616"/>
              <a:chExt cx="1961170" cy="1563408"/>
            </a:xfrm>
          </p:grpSpPr>
          <p:pic>
            <p:nvPicPr>
              <p:cNvPr id="9" name="圖片 8">
                <a:extLst>
                  <a:ext uri="{FF2B5EF4-FFF2-40B4-BE49-F238E27FC236}">
                    <a16:creationId xmlns:a16="http://schemas.microsoft.com/office/drawing/2014/main" id="{01A2749C-95FA-4392-8386-624E96A1206A}"/>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1772010" y="2394810"/>
                <a:ext cx="1914378" cy="1378214"/>
              </a:xfrm>
              <a:prstGeom prst="rect">
                <a:avLst/>
              </a:prstGeom>
            </p:spPr>
          </p:pic>
          <p:sp>
            <p:nvSpPr>
              <p:cNvPr id="10" name="文字方塊 9">
                <a:extLst>
                  <a:ext uri="{FF2B5EF4-FFF2-40B4-BE49-F238E27FC236}">
                    <a16:creationId xmlns:a16="http://schemas.microsoft.com/office/drawing/2014/main" id="{29CA13C0-BB86-4AB7-A0A0-CFECE64ADAEE}"/>
                  </a:ext>
                </a:extLst>
              </p:cNvPr>
              <p:cNvSpPr txBox="1"/>
              <p:nvPr/>
            </p:nvSpPr>
            <p:spPr>
              <a:xfrm>
                <a:off x="-1818802" y="2209616"/>
                <a:ext cx="1573495" cy="369332"/>
              </a:xfrm>
              <a:prstGeom prst="rect">
                <a:avLst/>
              </a:prstGeom>
              <a:noFill/>
            </p:spPr>
            <p:txBody>
              <a:bodyPr wrap="square" rtlCol="0">
                <a:spAutoFit/>
              </a:bodyPr>
              <a:lstStyle/>
              <a:p>
                <a:r>
                  <a:rPr lang="en-US" altLang="zh-TW" dirty="0">
                    <a:latin typeface="Microsoft YaHei" panose="020B0503020204020204" pitchFamily="34" charset="-122"/>
                    <a:ea typeface="Microsoft YaHei" panose="020B0503020204020204" pitchFamily="34" charset="-122"/>
                  </a:rPr>
                  <a:t>Warpage</a:t>
                </a:r>
                <a:endParaRPr lang="zh-TW" altLang="en-US" dirty="0">
                  <a:latin typeface="Microsoft YaHei" panose="020B0503020204020204" pitchFamily="34" charset="-122"/>
                  <a:ea typeface="Microsoft YaHei" panose="020B0503020204020204" pitchFamily="34" charset="-122"/>
                </a:endParaRPr>
              </a:p>
            </p:txBody>
          </p:sp>
        </p:grpSp>
      </p:grpSp>
      <p:graphicFrame>
        <p:nvGraphicFramePr>
          <p:cNvPr id="14" name="圖表 13">
            <a:extLst>
              <a:ext uri="{FF2B5EF4-FFF2-40B4-BE49-F238E27FC236}">
                <a16:creationId xmlns:a16="http://schemas.microsoft.com/office/drawing/2014/main" id="{A2020E79-E6CA-4C64-987F-C2D98A80CAAE}"/>
              </a:ext>
            </a:extLst>
          </p:cNvPr>
          <p:cNvGraphicFramePr>
            <a:graphicFrameLocks/>
          </p:cNvGraphicFramePr>
          <p:nvPr>
            <p:extLst/>
          </p:nvPr>
        </p:nvGraphicFramePr>
        <p:xfrm>
          <a:off x="7055386" y="2005407"/>
          <a:ext cx="4487803" cy="1949977"/>
        </p:xfrm>
        <a:graphic>
          <a:graphicData uri="http://schemas.openxmlformats.org/drawingml/2006/chart">
            <c:chart xmlns:c="http://schemas.openxmlformats.org/drawingml/2006/chart" xmlns:r="http://schemas.openxmlformats.org/officeDocument/2006/relationships" r:id="rId6"/>
          </a:graphicData>
        </a:graphic>
      </p:graphicFrame>
      <p:sp>
        <p:nvSpPr>
          <p:cNvPr id="18" name="左中括弧 17">
            <a:extLst>
              <a:ext uri="{FF2B5EF4-FFF2-40B4-BE49-F238E27FC236}">
                <a16:creationId xmlns:a16="http://schemas.microsoft.com/office/drawing/2014/main" id="{E0423DCA-BDA4-4EF5-B70C-A03EA31F2E81}"/>
              </a:ext>
            </a:extLst>
          </p:cNvPr>
          <p:cNvSpPr/>
          <p:nvPr/>
        </p:nvSpPr>
        <p:spPr>
          <a:xfrm>
            <a:off x="2252253" y="5059401"/>
            <a:ext cx="101358" cy="1179868"/>
          </a:xfrm>
          <a:prstGeom prst="leftBracket">
            <a:avLst>
              <a:gd name="adj" fmla="val 76587"/>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cxnSp>
        <p:nvCxnSpPr>
          <p:cNvPr id="20" name="直線接點 19">
            <a:extLst>
              <a:ext uri="{FF2B5EF4-FFF2-40B4-BE49-F238E27FC236}">
                <a16:creationId xmlns:a16="http://schemas.microsoft.com/office/drawing/2014/main" id="{E43ED179-2ECF-49CB-AED8-C33F27519115}"/>
              </a:ext>
            </a:extLst>
          </p:cNvPr>
          <p:cNvCxnSpPr>
            <a:cxnSpLocks/>
          </p:cNvCxnSpPr>
          <p:nvPr/>
        </p:nvCxnSpPr>
        <p:spPr>
          <a:xfrm flipV="1">
            <a:off x="1655885" y="5647066"/>
            <a:ext cx="601484" cy="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F4C966D9-9089-4FA5-8F1C-231B62283935}"/>
              </a:ext>
            </a:extLst>
          </p:cNvPr>
          <p:cNvSpPr txBox="1"/>
          <p:nvPr/>
        </p:nvSpPr>
        <p:spPr>
          <a:xfrm>
            <a:off x="2437194" y="4609241"/>
            <a:ext cx="746937" cy="338554"/>
          </a:xfrm>
          <a:prstGeom prst="rect">
            <a:avLst/>
          </a:prstGeom>
          <a:noFill/>
        </p:spPr>
        <p:txBody>
          <a:bodyPr wrap="square" rtlCol="0">
            <a:spAutoFit/>
          </a:bodyPr>
          <a:lstStyle/>
          <a:p>
            <a:r>
              <a:rPr lang="en-US" altLang="zh-TW" sz="1600" b="1" dirty="0">
                <a:latin typeface="微軟正黑體" panose="020B0604030504040204" pitchFamily="34" charset="-120"/>
                <a:ea typeface="微軟正黑體" panose="020B0604030504040204" pitchFamily="34" charset="-120"/>
              </a:rPr>
              <a:t>AS</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IS</a:t>
            </a:r>
            <a:endParaRPr lang="zh-TW" altLang="en-US" sz="1600" b="1" dirty="0">
              <a:latin typeface="微軟正黑體" panose="020B0604030504040204" pitchFamily="34" charset="-120"/>
              <a:ea typeface="微軟正黑體" panose="020B0604030504040204" pitchFamily="34" charset="-120"/>
            </a:endParaRPr>
          </a:p>
        </p:txBody>
      </p:sp>
      <p:sp>
        <p:nvSpPr>
          <p:cNvPr id="29" name="文字方塊 28">
            <a:extLst>
              <a:ext uri="{FF2B5EF4-FFF2-40B4-BE49-F238E27FC236}">
                <a16:creationId xmlns:a16="http://schemas.microsoft.com/office/drawing/2014/main" id="{0069C97F-F5E5-4A7B-A41D-6DBF8911601C}"/>
              </a:ext>
            </a:extLst>
          </p:cNvPr>
          <p:cNvSpPr txBox="1"/>
          <p:nvPr/>
        </p:nvSpPr>
        <p:spPr>
          <a:xfrm>
            <a:off x="2450738" y="6315896"/>
            <a:ext cx="1065422" cy="338554"/>
          </a:xfrm>
          <a:prstGeom prst="rect">
            <a:avLst/>
          </a:prstGeom>
          <a:noFill/>
        </p:spPr>
        <p:txBody>
          <a:bodyPr wrap="square" rtlCol="0">
            <a:spAutoFit/>
          </a:bodyPr>
          <a:lstStyle/>
          <a:p>
            <a:r>
              <a:rPr lang="en-US" altLang="zh-TW" sz="1600" b="1" dirty="0">
                <a:latin typeface="微軟正黑體" panose="020B0604030504040204" pitchFamily="34" charset="-120"/>
                <a:ea typeface="微軟正黑體" panose="020B0604030504040204" pitchFamily="34" charset="-120"/>
              </a:rPr>
              <a:t>TO</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BE</a:t>
            </a:r>
            <a:endParaRPr lang="zh-TW" altLang="en-US" sz="1600" b="1" dirty="0">
              <a:latin typeface="微軟正黑體" panose="020B0604030504040204" pitchFamily="34" charset="-120"/>
              <a:ea typeface="微軟正黑體" panose="020B0604030504040204" pitchFamily="34" charset="-120"/>
            </a:endParaRPr>
          </a:p>
        </p:txBody>
      </p:sp>
      <p:sp>
        <p:nvSpPr>
          <p:cNvPr id="36" name="箭號: 五邊形 35">
            <a:extLst>
              <a:ext uri="{FF2B5EF4-FFF2-40B4-BE49-F238E27FC236}">
                <a16:creationId xmlns:a16="http://schemas.microsoft.com/office/drawing/2014/main" id="{159BBFD5-C70C-426F-8062-3BC817100607}"/>
              </a:ext>
            </a:extLst>
          </p:cNvPr>
          <p:cNvSpPr/>
          <p:nvPr/>
        </p:nvSpPr>
        <p:spPr>
          <a:xfrm>
            <a:off x="4601403" y="5809166"/>
            <a:ext cx="3820304"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     </a:t>
            </a:r>
            <a:r>
              <a:rPr lang="en-US" altLang="zh-TW" b="1" dirty="0">
                <a:solidFill>
                  <a:schemeClr val="tx1"/>
                </a:solidFill>
                <a:latin typeface="微軟正黑體" panose="020B0604030504040204" pitchFamily="34" charset="-120"/>
                <a:ea typeface="微軟正黑體" panose="020B0604030504040204" pitchFamily="34" charset="-120"/>
              </a:rPr>
              <a:t>AI</a:t>
            </a:r>
            <a:r>
              <a:rPr lang="zh-TW" altLang="en-US" b="1" dirty="0">
                <a:solidFill>
                  <a:schemeClr val="tx1"/>
                </a:solidFill>
                <a:latin typeface="微軟正黑體" panose="020B0604030504040204" pitchFamily="34" charset="-120"/>
                <a:ea typeface="微軟正黑體" panose="020B0604030504040204" pitchFamily="34" charset="-120"/>
              </a:rPr>
              <a:t>模型預測 </a:t>
            </a:r>
            <a:r>
              <a:rPr lang="en-US" altLang="zh-TW" b="1" dirty="0">
                <a:solidFill>
                  <a:schemeClr val="tx1"/>
                </a:solidFill>
                <a:latin typeface="微軟正黑體" panose="020B0604030504040204" pitchFamily="34" charset="-120"/>
                <a:ea typeface="微軟正黑體" panose="020B0604030504040204" pitchFamily="34" charset="-120"/>
              </a:rPr>
              <a:t>+ </a:t>
            </a:r>
            <a:r>
              <a:rPr lang="zh-TW" altLang="en-US" b="1" dirty="0">
                <a:solidFill>
                  <a:schemeClr val="tx1"/>
                </a:solidFill>
                <a:latin typeface="微軟正黑體" panose="020B0604030504040204" pitchFamily="34" charset="-120"/>
                <a:ea typeface="微軟正黑體" panose="020B0604030504040204" pitchFamily="34" charset="-120"/>
              </a:rPr>
              <a:t>參數最佳化</a:t>
            </a:r>
            <a:endParaRPr lang="en-US" altLang="zh-TW" b="1" dirty="0">
              <a:solidFill>
                <a:schemeClr val="tx1"/>
              </a:solidFill>
              <a:latin typeface="微軟正黑體" panose="020B0604030504040204" pitchFamily="34" charset="-120"/>
              <a:ea typeface="微軟正黑體" panose="020B0604030504040204" pitchFamily="34" charset="-120"/>
            </a:endParaRPr>
          </a:p>
        </p:txBody>
      </p:sp>
      <p:sp>
        <p:nvSpPr>
          <p:cNvPr id="39" name="箭號: 五邊形 38">
            <a:extLst>
              <a:ext uri="{FF2B5EF4-FFF2-40B4-BE49-F238E27FC236}">
                <a16:creationId xmlns:a16="http://schemas.microsoft.com/office/drawing/2014/main" id="{9FDB76ED-7BF7-439A-9AB0-2A5FF042F166}"/>
              </a:ext>
            </a:extLst>
          </p:cNvPr>
          <p:cNvSpPr/>
          <p:nvPr/>
        </p:nvSpPr>
        <p:spPr>
          <a:xfrm>
            <a:off x="8012935" y="4926317"/>
            <a:ext cx="2098042" cy="540000"/>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DoE</a:t>
            </a:r>
            <a:endParaRPr lang="zh-TW" altLang="en-US" b="1" dirty="0">
              <a:latin typeface="微軟正黑體" panose="020B0604030504040204" pitchFamily="34" charset="-120"/>
              <a:ea typeface="微軟正黑體" panose="020B0604030504040204" pitchFamily="34" charset="-120"/>
            </a:endParaRPr>
          </a:p>
        </p:txBody>
      </p:sp>
      <p:sp>
        <p:nvSpPr>
          <p:cNvPr id="40" name="箭號: 五邊形 39">
            <a:extLst>
              <a:ext uri="{FF2B5EF4-FFF2-40B4-BE49-F238E27FC236}">
                <a16:creationId xmlns:a16="http://schemas.microsoft.com/office/drawing/2014/main" id="{93A6BF10-3134-4184-8D94-EBAD5F794018}"/>
              </a:ext>
            </a:extLst>
          </p:cNvPr>
          <p:cNvSpPr/>
          <p:nvPr/>
        </p:nvSpPr>
        <p:spPr>
          <a:xfrm>
            <a:off x="6323667" y="4926317"/>
            <a:ext cx="2098042" cy="540000"/>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1</a:t>
            </a:r>
            <a:r>
              <a:rPr lang="en-US" altLang="zh-TW" b="1" baseline="30000" dirty="0">
                <a:latin typeface="微軟正黑體" panose="020B0604030504040204" pitchFamily="34" charset="-120"/>
                <a:ea typeface="微軟正黑體" panose="020B0604030504040204" pitchFamily="34" charset="-120"/>
              </a:rPr>
              <a:t>st</a:t>
            </a:r>
            <a:r>
              <a:rPr lang="en-US" altLang="zh-TW" b="1" dirty="0">
                <a:latin typeface="微軟正黑體" panose="020B0604030504040204" pitchFamily="34" charset="-120"/>
                <a:ea typeface="微軟正黑體" panose="020B0604030504040204" pitchFamily="34" charset="-120"/>
              </a:rPr>
              <a:t> build</a:t>
            </a:r>
          </a:p>
          <a:p>
            <a:pPr algn="ctr"/>
            <a:r>
              <a:rPr lang="en-US" altLang="zh-TW" b="1" dirty="0">
                <a:latin typeface="微軟正黑體" panose="020B0604030504040204" pitchFamily="34" charset="-120"/>
                <a:ea typeface="微軟正黑體" panose="020B0604030504040204" pitchFamily="34" charset="-120"/>
              </a:rPr>
              <a:t>    CPL fail</a:t>
            </a:r>
            <a:endParaRPr lang="zh-TW" altLang="en-US" b="1" dirty="0">
              <a:latin typeface="微軟正黑體" panose="020B0604030504040204" pitchFamily="34" charset="-120"/>
              <a:ea typeface="微軟正黑體" panose="020B0604030504040204" pitchFamily="34" charset="-120"/>
            </a:endParaRPr>
          </a:p>
        </p:txBody>
      </p:sp>
      <p:sp>
        <p:nvSpPr>
          <p:cNvPr id="41" name="箭號: 五邊形 40">
            <a:extLst>
              <a:ext uri="{FF2B5EF4-FFF2-40B4-BE49-F238E27FC236}">
                <a16:creationId xmlns:a16="http://schemas.microsoft.com/office/drawing/2014/main" id="{820F8142-9CB7-4715-B3D0-BBAFC441CF36}"/>
              </a:ext>
            </a:extLst>
          </p:cNvPr>
          <p:cNvSpPr/>
          <p:nvPr/>
        </p:nvSpPr>
        <p:spPr>
          <a:xfrm>
            <a:off x="4601405" y="4926317"/>
            <a:ext cx="2098042" cy="54000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rPr>
              <a:t>     人工經驗預測</a:t>
            </a:r>
          </a:p>
        </p:txBody>
      </p:sp>
      <p:sp>
        <p:nvSpPr>
          <p:cNvPr id="43" name="箭號: ＞形 42">
            <a:extLst>
              <a:ext uri="{FF2B5EF4-FFF2-40B4-BE49-F238E27FC236}">
                <a16:creationId xmlns:a16="http://schemas.microsoft.com/office/drawing/2014/main" id="{1EA75EBD-F917-4C50-8D1D-4CD2F8330169}"/>
              </a:ext>
            </a:extLst>
          </p:cNvPr>
          <p:cNvSpPr/>
          <p:nvPr/>
        </p:nvSpPr>
        <p:spPr>
          <a:xfrm>
            <a:off x="2514094" y="4926317"/>
            <a:ext cx="2487121" cy="540000"/>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結構</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材料</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參數</a:t>
            </a:r>
          </a:p>
        </p:txBody>
      </p:sp>
      <p:sp>
        <p:nvSpPr>
          <p:cNvPr id="44" name="箭號: ＞形 43">
            <a:extLst>
              <a:ext uri="{FF2B5EF4-FFF2-40B4-BE49-F238E27FC236}">
                <a16:creationId xmlns:a16="http://schemas.microsoft.com/office/drawing/2014/main" id="{5372BDDF-141F-49BD-B691-1D452FC51342}"/>
              </a:ext>
            </a:extLst>
          </p:cNvPr>
          <p:cNvSpPr/>
          <p:nvPr/>
        </p:nvSpPr>
        <p:spPr>
          <a:xfrm>
            <a:off x="2508642" y="5809177"/>
            <a:ext cx="2487121" cy="540000"/>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結構</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材料</a:t>
            </a:r>
            <a:r>
              <a:rPr lang="en-US" altLang="zh-TW" b="1" dirty="0">
                <a:latin typeface="微軟正黑體" panose="020B0604030504040204" pitchFamily="34" charset="-120"/>
                <a:ea typeface="微軟正黑體" panose="020B0604030504040204" pitchFamily="34" charset="-120"/>
              </a:rPr>
              <a:t>/</a:t>
            </a:r>
            <a:r>
              <a:rPr lang="zh-TW" altLang="en-US" b="1" dirty="0">
                <a:latin typeface="微軟正黑體" panose="020B0604030504040204" pitchFamily="34" charset="-120"/>
                <a:ea typeface="微軟正黑體" panose="020B0604030504040204" pitchFamily="34" charset="-120"/>
              </a:rPr>
              <a:t>參數</a:t>
            </a:r>
          </a:p>
        </p:txBody>
      </p:sp>
      <p:sp>
        <p:nvSpPr>
          <p:cNvPr id="6" name="流程圖: 替代程序 5">
            <a:extLst>
              <a:ext uri="{FF2B5EF4-FFF2-40B4-BE49-F238E27FC236}">
                <a16:creationId xmlns:a16="http://schemas.microsoft.com/office/drawing/2014/main" id="{142501CB-81E3-4655-9B02-F58E9590C06B}"/>
              </a:ext>
            </a:extLst>
          </p:cNvPr>
          <p:cNvSpPr/>
          <p:nvPr/>
        </p:nvSpPr>
        <p:spPr>
          <a:xfrm>
            <a:off x="612074" y="5261183"/>
            <a:ext cx="1273628" cy="740229"/>
          </a:xfrm>
          <a:prstGeom prst="flowChartAlternateProcess">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導入</a:t>
            </a:r>
          </a:p>
        </p:txBody>
      </p:sp>
      <p:sp>
        <p:nvSpPr>
          <p:cNvPr id="25" name="文字方塊 24">
            <a:extLst>
              <a:ext uri="{FF2B5EF4-FFF2-40B4-BE49-F238E27FC236}">
                <a16:creationId xmlns:a16="http://schemas.microsoft.com/office/drawing/2014/main" id="{21158573-7CF3-4A3F-8EE3-B838DC1847A0}"/>
              </a:ext>
            </a:extLst>
          </p:cNvPr>
          <p:cNvSpPr txBox="1"/>
          <p:nvPr/>
        </p:nvSpPr>
        <p:spPr>
          <a:xfrm>
            <a:off x="6943150" y="1065291"/>
            <a:ext cx="6383495" cy="769441"/>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每年因平面度問題所導致</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 → </a:t>
            </a:r>
            <a:r>
              <a:rPr lang="en-US" altLang="zh-TW" sz="2000" b="1" dirty="0">
                <a:latin typeface="微軟正黑體" panose="020B0604030504040204" pitchFamily="34" charset="-120"/>
                <a:ea typeface="微軟正黑體" panose="020B0604030504040204" pitchFamily="34" charset="-120"/>
              </a:rPr>
              <a:t>MP</a:t>
            </a:r>
            <a:r>
              <a:rPr lang="zh-TW" altLang="en-US" sz="2000" b="1" dirty="0">
                <a:latin typeface="微軟正黑體" panose="020B0604030504040204" pitchFamily="34" charset="-120"/>
                <a:ea typeface="微軟正黑體" panose="020B0604030504040204" pitchFamily="34" charset="-120"/>
              </a:rPr>
              <a:t> </a:t>
            </a:r>
            <a:r>
              <a:rPr lang="en-US" altLang="zh-TW" sz="2000" b="1" dirty="0">
                <a:latin typeface="微軟正黑體" panose="020B0604030504040204" pitchFamily="34" charset="-120"/>
                <a:ea typeface="微軟正黑體" panose="020B0604030504040204" pitchFamily="34" charset="-120"/>
              </a:rPr>
              <a:t>delay</a:t>
            </a:r>
            <a:r>
              <a:rPr lang="zh-TW" altLang="en-US" sz="2000" b="1" dirty="0">
                <a:latin typeface="微軟正黑體" panose="020B0604030504040204" pitchFamily="34" charset="-120"/>
                <a:ea typeface="微軟正黑體" panose="020B0604030504040204" pitchFamily="34" charset="-120"/>
              </a:rPr>
              <a:t>：</a:t>
            </a:r>
            <a:endParaRPr lang="en-US" altLang="zh-TW" sz="2000" b="1" dirty="0">
              <a:latin typeface="微軟正黑體" panose="020B0604030504040204" pitchFamily="34" charset="-120"/>
              <a:ea typeface="微軟正黑體" panose="020B0604030504040204" pitchFamily="34" charset="-120"/>
            </a:endParaRPr>
          </a:p>
          <a:p>
            <a:r>
              <a:rPr lang="en-US" altLang="zh-TW" sz="2400" b="1" dirty="0">
                <a:solidFill>
                  <a:srgbClr val="FF0000"/>
                </a:solidFill>
                <a:latin typeface="Microsoft YaHei" panose="020B0503020204020204" pitchFamily="34" charset="-122"/>
                <a:ea typeface="Microsoft YaHei" panose="020B0503020204020204" pitchFamily="34" charset="-122"/>
              </a:rPr>
              <a:t>5</a:t>
            </a:r>
            <a:r>
              <a:rPr lang="zh-TW" altLang="en-US" sz="2400" b="1" dirty="0">
                <a:solidFill>
                  <a:srgbClr val="FF0000"/>
                </a:solidFill>
                <a:latin typeface="Microsoft YaHei" panose="020B0503020204020204" pitchFamily="34" charset="-122"/>
                <a:ea typeface="Microsoft YaHei" panose="020B0503020204020204" pitchFamily="34" charset="-122"/>
              </a:rPr>
              <a:t>件</a:t>
            </a:r>
            <a:endParaRPr lang="en-US" altLang="zh-TW" sz="2000" b="1" dirty="0">
              <a:solidFill>
                <a:srgbClr val="FF0000"/>
              </a:solidFill>
              <a:latin typeface="Microsoft YaHei" panose="020B0503020204020204" pitchFamily="34" charset="-122"/>
              <a:ea typeface="Microsoft YaHei" panose="020B0503020204020204" pitchFamily="34" charset="-122"/>
            </a:endParaRPr>
          </a:p>
        </p:txBody>
      </p:sp>
      <p:sp>
        <p:nvSpPr>
          <p:cNvPr id="26" name="文字方塊 25">
            <a:extLst>
              <a:ext uri="{FF2B5EF4-FFF2-40B4-BE49-F238E27FC236}">
                <a16:creationId xmlns:a16="http://schemas.microsoft.com/office/drawing/2014/main" id="{83F938D4-45BE-43C0-9D91-8FF4257C3A6E}"/>
              </a:ext>
            </a:extLst>
          </p:cNvPr>
          <p:cNvSpPr txBox="1"/>
          <p:nvPr/>
        </p:nvSpPr>
        <p:spPr>
          <a:xfrm>
            <a:off x="239803" y="4193241"/>
            <a:ext cx="11068928"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現況：依照結構相近之量產經驗，推出</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平面度估計值。</a:t>
            </a:r>
            <a:endParaRPr lang="en-US" altLang="zh-TW" sz="20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66808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CB052546-1AF1-4594-B4CD-39EE79EA2DE5}"/>
              </a:ext>
            </a:extLst>
          </p:cNvPr>
          <p:cNvSpPr txBox="1"/>
          <p:nvPr/>
        </p:nvSpPr>
        <p:spPr>
          <a:xfrm>
            <a:off x="224936" y="245055"/>
            <a:ext cx="3493264" cy="707886"/>
          </a:xfrm>
          <a:prstGeom prst="rect">
            <a:avLst/>
          </a:prstGeom>
          <a:noFill/>
        </p:spPr>
        <p:txBody>
          <a:bodyPr wrap="none" rtlCol="0">
            <a:spAutoFit/>
          </a:bodyPr>
          <a:lstStyle/>
          <a:p>
            <a:r>
              <a:rPr lang="zh-TW" altLang="en-US" sz="4000" b="1" spc="300" dirty="0">
                <a:solidFill>
                  <a:schemeClr val="accent1">
                    <a:lumMod val="75000"/>
                  </a:schemeClr>
                </a:solidFill>
                <a:latin typeface="Microsoft YaHei" panose="020B0503020204020204" pitchFamily="34" charset="-122"/>
                <a:ea typeface="Microsoft YaHei" panose="020B0503020204020204" pitchFamily="34" charset="-122"/>
              </a:rPr>
              <a:t>預計達成目標</a:t>
            </a:r>
          </a:p>
        </p:txBody>
      </p:sp>
      <p:graphicFrame>
        <p:nvGraphicFramePr>
          <p:cNvPr id="12" name="圖表 11">
            <a:extLst>
              <a:ext uri="{FF2B5EF4-FFF2-40B4-BE49-F238E27FC236}">
                <a16:creationId xmlns:a16="http://schemas.microsoft.com/office/drawing/2014/main" id="{07CA66A3-FA29-44F0-BC66-DE5896BB8331}"/>
              </a:ext>
            </a:extLst>
          </p:cNvPr>
          <p:cNvGraphicFramePr>
            <a:graphicFrameLocks/>
          </p:cNvGraphicFramePr>
          <p:nvPr>
            <p:extLst/>
          </p:nvPr>
        </p:nvGraphicFramePr>
        <p:xfrm>
          <a:off x="5995851" y="1601817"/>
          <a:ext cx="6028088" cy="4495789"/>
        </p:xfrm>
        <a:graphic>
          <a:graphicData uri="http://schemas.openxmlformats.org/drawingml/2006/chart">
            <c:chart xmlns:c="http://schemas.openxmlformats.org/drawingml/2006/chart" xmlns:r="http://schemas.openxmlformats.org/officeDocument/2006/relationships" r:id="rId2"/>
          </a:graphicData>
        </a:graphic>
      </p:graphicFrame>
      <p:sp>
        <p:nvSpPr>
          <p:cNvPr id="6" name="文字方塊 5">
            <a:extLst>
              <a:ext uri="{FF2B5EF4-FFF2-40B4-BE49-F238E27FC236}">
                <a16:creationId xmlns:a16="http://schemas.microsoft.com/office/drawing/2014/main" id="{72B4AD6D-5425-4482-983D-D8B78EF63A02}"/>
              </a:ext>
            </a:extLst>
          </p:cNvPr>
          <p:cNvSpPr txBox="1"/>
          <p:nvPr/>
        </p:nvSpPr>
        <p:spPr>
          <a:xfrm>
            <a:off x="535577" y="1474363"/>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目的</a:t>
            </a:r>
          </a:p>
        </p:txBody>
      </p:sp>
      <p:sp>
        <p:nvSpPr>
          <p:cNvPr id="2" name="文字方塊 1">
            <a:extLst>
              <a:ext uri="{FF2B5EF4-FFF2-40B4-BE49-F238E27FC236}">
                <a16:creationId xmlns:a16="http://schemas.microsoft.com/office/drawing/2014/main" id="{F3CF30EB-B560-4A10-AA11-B73DEB9187A0}"/>
              </a:ext>
            </a:extLst>
          </p:cNvPr>
          <p:cNvSpPr txBox="1"/>
          <p:nvPr/>
        </p:nvSpPr>
        <p:spPr>
          <a:xfrm>
            <a:off x="535577" y="1961534"/>
            <a:ext cx="5055325" cy="923330"/>
          </a:xfrm>
          <a:prstGeom prst="rect">
            <a:avLst/>
          </a:prstGeom>
          <a:noFill/>
        </p:spPr>
        <p:txBody>
          <a:bodyPr wrap="square" rtlCol="0">
            <a:spAutoFit/>
          </a:bodyPr>
          <a:lstStyle/>
          <a:p>
            <a:r>
              <a:rPr lang="en-US" altLang="zh-TW" sz="1800" b="1" dirty="0">
                <a:latin typeface="微軟正黑體" panose="020B0604030504040204" pitchFamily="34" charset="-120"/>
                <a:ea typeface="微軟正黑體" panose="020B0604030504040204" pitchFamily="34" charset="-120"/>
              </a:rPr>
              <a:t>AI</a:t>
            </a:r>
            <a:r>
              <a:rPr lang="zh-TW" altLang="en-US" sz="1800" b="1" dirty="0">
                <a:latin typeface="微軟正黑體" panose="020B0604030504040204" pitchFamily="34" charset="-120"/>
                <a:ea typeface="微軟正黑體" panose="020B0604030504040204" pitchFamily="34" charset="-120"/>
              </a:rPr>
              <a:t>建立</a:t>
            </a:r>
            <a:r>
              <a:rPr lang="en-US" altLang="zh-TW" sz="1800" b="1" dirty="0">
                <a:latin typeface="微軟正黑體" panose="020B0604030504040204" pitchFamily="34" charset="-120"/>
                <a:ea typeface="微軟正黑體" panose="020B0604030504040204" pitchFamily="34" charset="-120"/>
              </a:rPr>
              <a:t>HFC BGA</a:t>
            </a:r>
            <a:r>
              <a:rPr lang="zh-TW" altLang="en-US" sz="1800" b="1" dirty="0">
                <a:latin typeface="微軟正黑體" panose="020B0604030504040204" pitchFamily="34" charset="-120"/>
                <a:ea typeface="微軟正黑體" panose="020B0604030504040204" pitchFamily="34" charset="-120"/>
              </a:rPr>
              <a:t>產品模型，經由產品結構、製程因子、材料差異訓練模型。期望</a:t>
            </a:r>
            <a:r>
              <a:rPr lang="en-US" altLang="zh-TW" sz="1800" b="1" dirty="0">
                <a:latin typeface="微軟正黑體" panose="020B0604030504040204" pitchFamily="34" charset="-120"/>
                <a:ea typeface="微軟正黑體" panose="020B0604030504040204" pitchFamily="34" charset="-120"/>
              </a:rPr>
              <a:t>NPI</a:t>
            </a:r>
            <a:r>
              <a:rPr lang="zh-TW" altLang="en-US" sz="1800" b="1" dirty="0">
                <a:latin typeface="微軟正黑體" panose="020B0604030504040204" pitchFamily="34" charset="-120"/>
                <a:ea typeface="微軟正黑體" panose="020B0604030504040204" pitchFamily="34" charset="-120"/>
              </a:rPr>
              <a:t> </a:t>
            </a:r>
            <a:r>
              <a:rPr lang="en-US" altLang="zh-TW" sz="1800" b="1" dirty="0">
                <a:latin typeface="微軟正黑體" panose="020B0604030504040204" pitchFamily="34" charset="-120"/>
                <a:ea typeface="微軟正黑體" panose="020B0604030504040204" pitchFamily="34" charset="-120"/>
              </a:rPr>
              <a:t>RA</a:t>
            </a:r>
            <a:r>
              <a:rPr lang="zh-TW" altLang="en-US" sz="1800" b="1" dirty="0">
                <a:latin typeface="微軟正黑體" panose="020B0604030504040204" pitchFamily="34" charset="-120"/>
                <a:ea typeface="微軟正黑體" panose="020B0604030504040204" pitchFamily="34" charset="-120"/>
              </a:rPr>
              <a:t>初期精準預測，加速</a:t>
            </a:r>
            <a:r>
              <a:rPr lang="en-US" altLang="zh-TW" sz="1800" b="1" dirty="0">
                <a:latin typeface="微軟正黑體" panose="020B0604030504040204" pitchFamily="34" charset="-120"/>
                <a:ea typeface="微軟正黑體" panose="020B0604030504040204" pitchFamily="34" charset="-120"/>
              </a:rPr>
              <a:t>NPI</a:t>
            </a:r>
            <a:r>
              <a:rPr lang="zh-TW" altLang="en-US" sz="1800" b="1" dirty="0">
                <a:latin typeface="微軟正黑體" panose="020B0604030504040204" pitchFamily="34" charset="-120"/>
                <a:ea typeface="微軟正黑體" panose="020B0604030504040204" pitchFamily="34" charset="-120"/>
              </a:rPr>
              <a:t>進程，降低生產成本。</a:t>
            </a:r>
            <a:endParaRPr lang="en-US" altLang="zh-TW" sz="1800" b="1" dirty="0">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2B9A83CF-A477-4C52-97FE-253C495FF60E}"/>
              </a:ext>
            </a:extLst>
          </p:cNvPr>
          <p:cNvSpPr txBox="1"/>
          <p:nvPr/>
        </p:nvSpPr>
        <p:spPr>
          <a:xfrm>
            <a:off x="531223" y="3326492"/>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目標</a:t>
            </a:r>
          </a:p>
        </p:txBody>
      </p:sp>
      <p:sp>
        <p:nvSpPr>
          <p:cNvPr id="13" name="文字方塊 12">
            <a:extLst>
              <a:ext uri="{FF2B5EF4-FFF2-40B4-BE49-F238E27FC236}">
                <a16:creationId xmlns:a16="http://schemas.microsoft.com/office/drawing/2014/main" id="{48E596D7-6786-408A-8F55-3CECE333756B}"/>
              </a:ext>
            </a:extLst>
          </p:cNvPr>
          <p:cNvSpPr txBox="1"/>
          <p:nvPr/>
        </p:nvSpPr>
        <p:spPr>
          <a:xfrm>
            <a:off x="531223" y="3813663"/>
            <a:ext cx="5055325" cy="646331"/>
          </a:xfrm>
          <a:prstGeom prst="rect">
            <a:avLst/>
          </a:prstGeom>
          <a:noFill/>
        </p:spPr>
        <p:txBody>
          <a:bodyPr wrap="square" rtlCol="0">
            <a:spAutoFit/>
          </a:bodyPr>
          <a:lstStyle/>
          <a:p>
            <a:r>
              <a:rPr lang="en-US" altLang="zh-TW" sz="1800" b="1" dirty="0">
                <a:latin typeface="微軟正黑體" panose="020B0604030504040204" pitchFamily="34" charset="-120"/>
                <a:ea typeface="微軟正黑體" panose="020B0604030504040204" pitchFamily="34" charset="-120"/>
              </a:rPr>
              <a:t>Coplanarity</a:t>
            </a:r>
            <a:r>
              <a:rPr lang="zh-TW" altLang="en-US" sz="1800" b="1" dirty="0">
                <a:latin typeface="微軟正黑體" panose="020B0604030504040204" pitchFamily="34" charset="-120"/>
                <a:ea typeface="微軟正黑體" panose="020B0604030504040204" pitchFamily="34" charset="-120"/>
              </a:rPr>
              <a:t>預測誤差</a:t>
            </a:r>
            <a:r>
              <a:rPr lang="en-US" altLang="zh-TW" sz="1800" b="1" dirty="0">
                <a:latin typeface="微軟正黑體" panose="020B0604030504040204" pitchFamily="34" charset="-120"/>
                <a:ea typeface="微軟正黑體" panose="020B0604030504040204" pitchFamily="34" charset="-120"/>
              </a:rPr>
              <a:t>&lt;15um</a:t>
            </a:r>
            <a:r>
              <a:rPr lang="zh-TW" altLang="en-US" sz="1800" b="1" dirty="0">
                <a:latin typeface="微軟正黑體" panose="020B0604030504040204" pitchFamily="34" charset="-120"/>
                <a:ea typeface="微軟正黑體" panose="020B0604030504040204" pitchFamily="34" charset="-120"/>
              </a:rPr>
              <a:t>，符合誤差規格筆數達 </a:t>
            </a:r>
            <a:r>
              <a:rPr lang="en-US" altLang="zh-TW" sz="1800" b="1" dirty="0">
                <a:latin typeface="微軟正黑體" panose="020B0604030504040204" pitchFamily="34" charset="-120"/>
                <a:ea typeface="微軟正黑體" panose="020B0604030504040204" pitchFamily="34" charset="-120"/>
              </a:rPr>
              <a:t>65%</a:t>
            </a:r>
            <a:r>
              <a:rPr lang="zh-TW" altLang="en-US" sz="1800" b="1" dirty="0">
                <a:latin typeface="微軟正黑體" panose="020B0604030504040204" pitchFamily="34" charset="-120"/>
                <a:ea typeface="微軟正黑體" panose="020B0604030504040204" pitchFamily="34" charset="-120"/>
              </a:rPr>
              <a:t>。</a:t>
            </a:r>
            <a:endParaRPr lang="en-US" altLang="zh-TW" sz="18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577A6FFC-5B44-467C-93FD-737EC183C29A}"/>
              </a:ext>
            </a:extLst>
          </p:cNvPr>
          <p:cNvSpPr txBox="1"/>
          <p:nvPr/>
        </p:nvSpPr>
        <p:spPr>
          <a:xfrm>
            <a:off x="531223" y="4670166"/>
            <a:ext cx="979755" cy="523220"/>
          </a:xfrm>
          <a:prstGeom prst="rect">
            <a:avLst/>
          </a:prstGeom>
          <a:noFill/>
        </p:spPr>
        <p:txBody>
          <a:bodyPr wrap="none" rtlCol="0">
            <a:spAutoFit/>
          </a:bodyPr>
          <a:lstStyle/>
          <a:p>
            <a:r>
              <a:rPr lang="zh-TW" altLang="en-US" sz="2800" b="1" spc="300" dirty="0">
                <a:solidFill>
                  <a:schemeClr val="accent1">
                    <a:lumMod val="75000"/>
                  </a:schemeClr>
                </a:solidFill>
                <a:latin typeface="Microsoft YaHei" panose="020B0503020204020204" pitchFamily="34" charset="-122"/>
                <a:ea typeface="Microsoft YaHei" panose="020B0503020204020204" pitchFamily="34" charset="-122"/>
              </a:rPr>
              <a:t>效益</a:t>
            </a:r>
          </a:p>
        </p:txBody>
      </p:sp>
      <p:sp>
        <p:nvSpPr>
          <p:cNvPr id="15" name="文字方塊 14">
            <a:extLst>
              <a:ext uri="{FF2B5EF4-FFF2-40B4-BE49-F238E27FC236}">
                <a16:creationId xmlns:a16="http://schemas.microsoft.com/office/drawing/2014/main" id="{66CE9BC9-7FBE-45E5-B515-3B23798DEC97}"/>
              </a:ext>
            </a:extLst>
          </p:cNvPr>
          <p:cNvSpPr txBox="1"/>
          <p:nvPr/>
        </p:nvSpPr>
        <p:spPr>
          <a:xfrm>
            <a:off x="531223" y="5157337"/>
            <a:ext cx="5055325" cy="369332"/>
          </a:xfrm>
          <a:prstGeom prst="rect">
            <a:avLst/>
          </a:prstGeom>
          <a:noFill/>
        </p:spPr>
        <p:txBody>
          <a:bodyPr wrap="square" rtlCol="0">
            <a:spAutoFit/>
          </a:bodyPr>
          <a:lstStyle/>
          <a:p>
            <a:r>
              <a:rPr lang="zh-TW" altLang="en-US" sz="1800" b="1" dirty="0">
                <a:latin typeface="微軟正黑體" panose="020B0604030504040204" pitchFamily="34" charset="-120"/>
                <a:ea typeface="微軟正黑體" panose="020B0604030504040204" pitchFamily="34" charset="-120"/>
              </a:rPr>
              <a:t>降低 </a:t>
            </a:r>
            <a:r>
              <a:rPr lang="en-US" altLang="zh-TW" sz="1800" b="1" dirty="0">
                <a:latin typeface="微軟正黑體" panose="020B0604030504040204" pitchFamily="34" charset="-120"/>
                <a:ea typeface="微軟正黑體" panose="020B0604030504040204" pitchFamily="34" charset="-120"/>
              </a:rPr>
              <a:t>50% NPI</a:t>
            </a:r>
            <a:r>
              <a:rPr lang="zh-TW" altLang="en-US" sz="1800" b="1" dirty="0">
                <a:latin typeface="微軟正黑體" panose="020B0604030504040204" pitchFamily="34" charset="-120"/>
                <a:ea typeface="微軟正黑體" panose="020B0604030504040204" pitchFamily="34" charset="-120"/>
              </a:rPr>
              <a:t>額外生產成本</a:t>
            </a:r>
            <a:endParaRPr lang="en-US" altLang="zh-TW" sz="1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31214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a:extLst>
              <a:ext uri="{FF2B5EF4-FFF2-40B4-BE49-F238E27FC236}">
                <a16:creationId xmlns:a16="http://schemas.microsoft.com/office/drawing/2014/main" id="{E9506A50-1643-477B-8570-4AC52306BD7F}"/>
              </a:ext>
            </a:extLst>
          </p:cNvPr>
          <p:cNvGraphicFramePr>
            <a:graphicFrameLocks noGrp="1"/>
          </p:cNvGraphicFramePr>
          <p:nvPr>
            <p:extLst/>
          </p:nvPr>
        </p:nvGraphicFramePr>
        <p:xfrm>
          <a:off x="7413130" y="619872"/>
          <a:ext cx="4233705" cy="2743200"/>
        </p:xfrm>
        <a:graphic>
          <a:graphicData uri="http://schemas.openxmlformats.org/drawingml/2006/table">
            <a:tbl>
              <a:tblPr firstRow="1" bandRow="1">
                <a:tableStyleId>{21E4AEA4-8DFA-4A89-87EB-49C32662AFE0}</a:tableStyleId>
              </a:tblPr>
              <a:tblGrid>
                <a:gridCol w="2786743">
                  <a:extLst>
                    <a:ext uri="{9D8B030D-6E8A-4147-A177-3AD203B41FA5}">
                      <a16:colId xmlns:a16="http://schemas.microsoft.com/office/drawing/2014/main" val="3965737457"/>
                    </a:ext>
                  </a:extLst>
                </a:gridCol>
                <a:gridCol w="1446962">
                  <a:extLst>
                    <a:ext uri="{9D8B030D-6E8A-4147-A177-3AD203B41FA5}">
                      <a16:colId xmlns:a16="http://schemas.microsoft.com/office/drawing/2014/main" val="4125099708"/>
                    </a:ext>
                  </a:extLst>
                </a:gridCol>
              </a:tblGrid>
              <a:tr h="235131">
                <a:tc>
                  <a:txBody>
                    <a:bodyPr/>
                    <a:lstStyle/>
                    <a:p>
                      <a:pPr algn="l"/>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Structure factor</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Volume ratio (Die/SBS)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layers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009194004"/>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core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Substrate core type</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Character</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235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Die ratio  (X/Y)</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235131">
                <a:tc>
                  <a:txBody>
                    <a:bodyPr/>
                    <a:lstStyle/>
                    <a:p>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PKG total thickness</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235131">
                <a:tc>
                  <a:txBody>
                    <a:bodyPr/>
                    <a:lstStyle/>
                    <a:p>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235131">
                <a:tc>
                  <a:txBody>
                    <a:bodyPr/>
                    <a:lstStyle/>
                    <a:p>
                      <a:r>
                        <a:rPr lang="en-US" altLang="zh-TW"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Substrate</a:t>
                      </a:r>
                      <a:r>
                        <a:rPr lang="en-US" altLang="zh-TW" sz="1200" baseline="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rPr>
                        <a:t> Cu thickness</a:t>
                      </a:r>
                      <a:endParaRPr lang="zh-TW" altLang="en-US" sz="1200" dirty="0">
                        <a:solidFill>
                          <a:schemeClr val="tx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200" dirty="0">
                        <a:latin typeface="微軟正黑體" panose="020B0604030504040204" pitchFamily="34" charset="-120"/>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12" name="表格 11">
            <a:extLst>
              <a:ext uri="{FF2B5EF4-FFF2-40B4-BE49-F238E27FC236}">
                <a16:creationId xmlns:a16="http://schemas.microsoft.com/office/drawing/2014/main" id="{291E1002-41E3-407F-8026-10B97409F39E}"/>
              </a:ext>
            </a:extLst>
          </p:cNvPr>
          <p:cNvGraphicFramePr>
            <a:graphicFrameLocks noGrp="1"/>
          </p:cNvGraphicFramePr>
          <p:nvPr>
            <p:extLst/>
          </p:nvPr>
        </p:nvGraphicFramePr>
        <p:xfrm>
          <a:off x="7413130" y="3429000"/>
          <a:ext cx="4233705" cy="1645920"/>
        </p:xfrm>
        <a:graphic>
          <a:graphicData uri="http://schemas.openxmlformats.org/drawingml/2006/table">
            <a:tbl>
              <a:tblPr firstRow="1" bandRow="1">
                <a:tableStyleId>{93296810-A885-4BE3-A3E7-6D5BEEA58F35}</a:tableStyleId>
              </a:tblPr>
              <a:tblGrid>
                <a:gridCol w="2793313">
                  <a:extLst>
                    <a:ext uri="{9D8B030D-6E8A-4147-A177-3AD203B41FA5}">
                      <a16:colId xmlns:a16="http://schemas.microsoft.com/office/drawing/2014/main" val="3965737457"/>
                    </a:ext>
                  </a:extLst>
                </a:gridCol>
                <a:gridCol w="1440392">
                  <a:extLst>
                    <a:ext uri="{9D8B030D-6E8A-4147-A177-3AD203B41FA5}">
                      <a16:colId xmlns:a16="http://schemas.microsoft.com/office/drawing/2014/main" val="4125099708"/>
                    </a:ext>
                  </a:extLst>
                </a:gridCol>
              </a:tblGrid>
              <a:tr h="203009">
                <a:tc>
                  <a:txBody>
                    <a:bodyPr/>
                    <a:lstStyle/>
                    <a:p>
                      <a:pPr algn="l"/>
                      <a:r>
                        <a:rPr lang="en-US" altLang="zh-TW" sz="1200" dirty="0">
                          <a:latin typeface="微軟正黑體" panose="020B0604030504040204" pitchFamily="34" charset="-120"/>
                          <a:ea typeface="微軟正黑體" panose="020B0604030504040204" pitchFamily="34" charset="-120"/>
                        </a:rPr>
                        <a:t>Material Factor</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rPr>
                        <a:t>Format</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38777513"/>
                  </a:ext>
                </a:extLst>
              </a:tr>
              <a:tr h="203009">
                <a:tc>
                  <a:txBody>
                    <a:bodyPr/>
                    <a:lstStyle/>
                    <a:p>
                      <a:r>
                        <a:rPr lang="en-US" altLang="zh-TW" sz="1200" dirty="0">
                          <a:latin typeface="微軟正黑體" panose="020B0604030504040204" pitchFamily="34" charset="-120"/>
                          <a:ea typeface="微軟正黑體" panose="020B0604030504040204" pitchFamily="34" charset="-120"/>
                        </a:rPr>
                        <a:t>Adhesive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538511916"/>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009194004"/>
                  </a:ext>
                </a:extLst>
              </a:tr>
              <a:tr h="203009">
                <a:tc>
                  <a:txBody>
                    <a:bodyPr/>
                    <a:lstStyle/>
                    <a:p>
                      <a:r>
                        <a:rPr lang="en-US" altLang="zh-TW" sz="1200" dirty="0">
                          <a:latin typeface="微軟正黑體" panose="020B0604030504040204" pitchFamily="34" charset="-120"/>
                          <a:ea typeface="微軟正黑體" panose="020B0604030504040204" pitchFamily="34" charset="-120"/>
                        </a:rPr>
                        <a:t>HS thickness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u="none" strike="noStrike" kern="1200" cap="none" spc="0" normalizeH="0" baseline="0" noProof="0">
                          <a:ln>
                            <a:noFill/>
                          </a:ln>
                          <a:effectLst/>
                          <a:uLnTx/>
                          <a:uFillTx/>
                          <a:latin typeface="微軟正黑體" panose="020B0604030504040204" pitchFamily="34" charset="-120"/>
                          <a:ea typeface="微軟正黑體" panose="020B0604030504040204" pitchFamily="34" charset="-120"/>
                        </a:rPr>
                        <a:t>Numeric</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3165330834"/>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ring foot width</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rPr>
                        <a:t>Numeric</a:t>
                      </a:r>
                      <a:endParaRPr kumimoji="0" lang="zh-TW" altLang="en-US" sz="12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tc>
                <a:extLst>
                  <a:ext uri="{0D108BD9-81ED-4DB2-BD59-A6C34878D82A}">
                    <a16:rowId xmlns:a16="http://schemas.microsoft.com/office/drawing/2014/main" val="1662224509"/>
                  </a:ext>
                </a:extLst>
              </a:tr>
              <a:tr h="2030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UF type</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r>
                        <a:rPr lang="en-US" altLang="zh-TW" sz="1200" dirty="0">
                          <a:latin typeface="微軟正黑體" panose="020B0604030504040204" pitchFamily="34" charset="-120"/>
                          <a:ea typeface="微軟正黑體" panose="020B0604030504040204" pitchFamily="34" charset="-120"/>
                        </a:rPr>
                        <a:t>Character</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49200432"/>
                  </a:ext>
                </a:extLst>
              </a:tr>
            </a:tbl>
          </a:graphicData>
        </a:graphic>
      </p:graphicFrame>
      <p:graphicFrame>
        <p:nvGraphicFramePr>
          <p:cNvPr id="13" name="表格 12">
            <a:extLst>
              <a:ext uri="{FF2B5EF4-FFF2-40B4-BE49-F238E27FC236}">
                <a16:creationId xmlns:a16="http://schemas.microsoft.com/office/drawing/2014/main" id="{6EB30488-C9BD-41B1-AE71-45709492DA09}"/>
              </a:ext>
            </a:extLst>
          </p:cNvPr>
          <p:cNvGraphicFramePr>
            <a:graphicFrameLocks noGrp="1"/>
          </p:cNvGraphicFramePr>
          <p:nvPr>
            <p:extLst/>
          </p:nvPr>
        </p:nvGraphicFramePr>
        <p:xfrm>
          <a:off x="7413130" y="5135068"/>
          <a:ext cx="4233705" cy="1371600"/>
        </p:xfrm>
        <a:graphic>
          <a:graphicData uri="http://schemas.openxmlformats.org/drawingml/2006/table">
            <a:tbl>
              <a:tblPr firstRow="1" bandRow="1">
                <a:tableStyleId>{7DF18680-E054-41AD-8BC1-D1AEF772440D}</a:tableStyleId>
              </a:tblPr>
              <a:tblGrid>
                <a:gridCol w="2791588">
                  <a:extLst>
                    <a:ext uri="{9D8B030D-6E8A-4147-A177-3AD203B41FA5}">
                      <a16:colId xmlns:a16="http://schemas.microsoft.com/office/drawing/2014/main" val="3965737457"/>
                    </a:ext>
                  </a:extLst>
                </a:gridCol>
                <a:gridCol w="1442117">
                  <a:extLst>
                    <a:ext uri="{9D8B030D-6E8A-4147-A177-3AD203B41FA5}">
                      <a16:colId xmlns:a16="http://schemas.microsoft.com/office/drawing/2014/main" val="4125099708"/>
                    </a:ext>
                  </a:extLst>
                </a:gridCol>
              </a:tblGrid>
              <a:tr h="212953">
                <a:tc>
                  <a:txBody>
                    <a:bodyPr/>
                    <a:lstStyle/>
                    <a:p>
                      <a:pPr algn="l"/>
                      <a:r>
                        <a:rPr lang="en-US" altLang="zh-TW" sz="1200" dirty="0">
                          <a:latin typeface="微軟正黑體" panose="020B0604030504040204" pitchFamily="34" charset="-120"/>
                          <a:ea typeface="微軟正黑體" panose="020B0604030504040204" pitchFamily="34" charset="-120"/>
                        </a:rPr>
                        <a:t>Process Parameters</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algn="l"/>
                      <a:r>
                        <a:rPr lang="en-US" altLang="zh-TW" sz="1200" dirty="0">
                          <a:latin typeface="微軟正黑體" panose="020B0604030504040204" pitchFamily="34" charset="-120"/>
                          <a:ea typeface="微軟正黑體" panose="020B0604030504040204" pitchFamily="34" charset="-120"/>
                        </a:rPr>
                        <a:t>Format</a:t>
                      </a:r>
                      <a:endParaRPr lang="zh-TW" altLang="en-US" sz="1200" dirty="0">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3938777513"/>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UF cure Temp.</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111768368"/>
                  </a:ext>
                </a:extLst>
              </a:tr>
              <a:tr h="212953">
                <a:tc>
                  <a:txBody>
                    <a:bodyPr/>
                    <a:lstStyle/>
                    <a:p>
                      <a:r>
                        <a:rPr lang="en-US" altLang="zh-TW" sz="1200" dirty="0">
                          <a:latin typeface="微軟正黑體" panose="020B0604030504040204" pitchFamily="34" charset="-120"/>
                          <a:ea typeface="微軟正黑體" panose="020B0604030504040204" pitchFamily="34" charset="-120"/>
                        </a:rPr>
                        <a:t>HS snap cure (Y/N)</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56728743"/>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HS cure Temp.</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1662224509"/>
                  </a:ext>
                </a:extLst>
              </a:tr>
              <a:tr h="2129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latin typeface="微軟正黑體" panose="020B0604030504040204" pitchFamily="34" charset="-120"/>
                          <a:ea typeface="微軟正黑體" panose="020B0604030504040204" pitchFamily="34" charset="-120"/>
                        </a:rPr>
                        <a:t>BM reflow</a:t>
                      </a:r>
                      <a:endParaRPr lang="zh-TW" altLang="en-US" sz="1200" dirty="0">
                        <a:latin typeface="微軟正黑體" panose="020B0604030504040204" pitchFamily="34" charset="-120"/>
                        <a:ea typeface="微軟正黑體" panose="020B0604030504040204" pitchFamily="34" charset="-12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latin typeface="微軟正黑體" panose="020B0604030504040204" pitchFamily="34" charset="-120"/>
                          <a:ea typeface="微軟正黑體" panose="020B0604030504040204" pitchFamily="34" charset="-120"/>
                        </a:rPr>
                        <a:t>Character</a:t>
                      </a:r>
                      <a:endParaRPr lang="zh-TW" altLang="en-US" sz="1200" dirty="0">
                        <a:solidFill>
                          <a:schemeClr val="tx1"/>
                        </a:solidFill>
                        <a:latin typeface="微軟正黑體" panose="020B0604030504040204" pitchFamily="34" charset="-120"/>
                        <a:ea typeface="微軟正黑體" panose="020B0604030504040204" pitchFamily="34" charset="-120"/>
                      </a:endParaRPr>
                    </a:p>
                  </a:txBody>
                  <a:tcPr/>
                </a:tc>
                <a:extLst>
                  <a:ext uri="{0D108BD9-81ED-4DB2-BD59-A6C34878D82A}">
                    <a16:rowId xmlns:a16="http://schemas.microsoft.com/office/drawing/2014/main" val="2849200432"/>
                  </a:ext>
                </a:extLst>
              </a:tr>
            </a:tbl>
          </a:graphicData>
        </a:graphic>
      </p:graphicFrame>
      <p:sp>
        <p:nvSpPr>
          <p:cNvPr id="2" name="手繪多邊形: 圖案 1">
            <a:extLst>
              <a:ext uri="{FF2B5EF4-FFF2-40B4-BE49-F238E27FC236}">
                <a16:creationId xmlns:a16="http://schemas.microsoft.com/office/drawing/2014/main" id="{9179D801-3FE9-4C9C-9615-AB26248CE4C8}"/>
              </a:ext>
            </a:extLst>
          </p:cNvPr>
          <p:cNvSpPr/>
          <p:nvPr/>
        </p:nvSpPr>
        <p:spPr>
          <a:xfrm flipH="1">
            <a:off x="2448433" y="4114538"/>
            <a:ext cx="1284808" cy="1124607"/>
          </a:xfrm>
          <a:custGeom>
            <a:avLst/>
            <a:gdLst>
              <a:gd name="connsiteX0" fmla="*/ 945931 w 945931"/>
              <a:gd name="connsiteY0" fmla="*/ 0 h 1124607"/>
              <a:gd name="connsiteX1" fmla="*/ 0 w 945931"/>
              <a:gd name="connsiteY1" fmla="*/ 0 h 1124607"/>
              <a:gd name="connsiteX2" fmla="*/ 0 w 945931"/>
              <a:gd name="connsiteY2" fmla="*/ 1124607 h 1124607"/>
            </a:gdLst>
            <a:ahLst/>
            <a:cxnLst>
              <a:cxn ang="0">
                <a:pos x="connsiteX0" y="connsiteY0"/>
              </a:cxn>
              <a:cxn ang="0">
                <a:pos x="connsiteX1" y="connsiteY1"/>
              </a:cxn>
              <a:cxn ang="0">
                <a:pos x="connsiteX2" y="connsiteY2"/>
              </a:cxn>
            </a:cxnLst>
            <a:rect l="l" t="t" r="r" b="b"/>
            <a:pathLst>
              <a:path w="945931" h="1124607">
                <a:moveTo>
                  <a:pt x="945931" y="0"/>
                </a:moveTo>
                <a:lnTo>
                  <a:pt x="0" y="0"/>
                </a:lnTo>
                <a:lnTo>
                  <a:pt x="0" y="1124607"/>
                </a:lnTo>
              </a:path>
            </a:pathLst>
          </a:custGeom>
          <a:noFill/>
          <a:ln>
            <a:solidFill>
              <a:schemeClr val="tx1">
                <a:lumMod val="75000"/>
                <a:lumOff val="2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ACED4B42-1D4E-4B71-A894-65FAA085E569}"/>
              </a:ext>
            </a:extLst>
          </p:cNvPr>
          <p:cNvSpPr txBox="1"/>
          <p:nvPr/>
        </p:nvSpPr>
        <p:spPr>
          <a:xfrm>
            <a:off x="703984" y="5327778"/>
            <a:ext cx="4241867" cy="400110"/>
          </a:xfrm>
          <a:prstGeom prst="rect">
            <a:avLst/>
          </a:prstGeom>
          <a:noFill/>
        </p:spPr>
        <p:txBody>
          <a:bodyPr wrap="none" rtlCol="0">
            <a:spAutoFit/>
          </a:bodyPr>
          <a:lstStyle/>
          <a:p>
            <a:r>
              <a:rPr lang="zh-TW" altLang="en-US" sz="2000" b="1" dirty="0">
                <a:latin typeface="微軟正黑體" panose="020B0604030504040204" pitchFamily="34" charset="-120"/>
                <a:ea typeface="微軟正黑體" panose="020B0604030504040204" pitchFamily="34" charset="-120"/>
              </a:rPr>
              <a:t>收集工程師認知中會影響</a:t>
            </a:r>
            <a:r>
              <a:rPr lang="en-US" altLang="zh-TW" sz="2000" b="1" dirty="0">
                <a:latin typeface="微軟正黑體" panose="020B0604030504040204" pitchFamily="34" charset="-120"/>
                <a:ea typeface="微軟正黑體" panose="020B0604030504040204" pitchFamily="34" charset="-120"/>
              </a:rPr>
              <a:t>CPL</a:t>
            </a:r>
            <a:r>
              <a:rPr lang="zh-TW" altLang="en-US" sz="2000" b="1" dirty="0">
                <a:latin typeface="微軟正黑體" panose="020B0604030504040204" pitchFamily="34" charset="-120"/>
                <a:ea typeface="微軟正黑體" panose="020B0604030504040204" pitchFamily="34" charset="-120"/>
              </a:rPr>
              <a:t>的因子</a:t>
            </a:r>
          </a:p>
        </p:txBody>
      </p:sp>
      <p:sp>
        <p:nvSpPr>
          <p:cNvPr id="4" name="左中括弧 3">
            <a:extLst>
              <a:ext uri="{FF2B5EF4-FFF2-40B4-BE49-F238E27FC236}">
                <a16:creationId xmlns:a16="http://schemas.microsoft.com/office/drawing/2014/main" id="{BA35EFAC-D352-4A2C-8392-0F14DADD1372}"/>
              </a:ext>
            </a:extLst>
          </p:cNvPr>
          <p:cNvSpPr/>
          <p:nvPr/>
        </p:nvSpPr>
        <p:spPr>
          <a:xfrm>
            <a:off x="7095892" y="619872"/>
            <a:ext cx="150259" cy="5833475"/>
          </a:xfrm>
          <a:prstGeom prst="leftBracket">
            <a:avLst>
              <a:gd name="adj" fmla="val 5219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6" name="直線接點 5">
            <a:extLst>
              <a:ext uri="{FF2B5EF4-FFF2-40B4-BE49-F238E27FC236}">
                <a16:creationId xmlns:a16="http://schemas.microsoft.com/office/drawing/2014/main" id="{C7995FF2-3CF0-47DD-9624-60A0ACE65B47}"/>
              </a:ext>
            </a:extLst>
          </p:cNvPr>
          <p:cNvCxnSpPr>
            <a:cxnSpLocks/>
          </p:cNvCxnSpPr>
          <p:nvPr/>
        </p:nvCxnSpPr>
        <p:spPr>
          <a:xfrm>
            <a:off x="5052649" y="5517931"/>
            <a:ext cx="2043243" cy="0"/>
          </a:xfrm>
          <a:prstGeom prst="line">
            <a:avLst/>
          </a:prstGeom>
        </p:spPr>
        <p:style>
          <a:lnRef idx="1">
            <a:schemeClr val="dk1"/>
          </a:lnRef>
          <a:fillRef idx="0">
            <a:schemeClr val="dk1"/>
          </a:fillRef>
          <a:effectRef idx="0">
            <a:schemeClr val="dk1"/>
          </a:effectRef>
          <a:fontRef idx="minor">
            <a:schemeClr val="tx1"/>
          </a:fontRef>
        </p:style>
      </p:cxnSp>
      <p:sp>
        <p:nvSpPr>
          <p:cNvPr id="20" name="文字方塊 19">
            <a:extLst>
              <a:ext uri="{FF2B5EF4-FFF2-40B4-BE49-F238E27FC236}">
                <a16:creationId xmlns:a16="http://schemas.microsoft.com/office/drawing/2014/main" id="{9BF6DA81-918D-4F24-A0B0-E87BD6BB4B35}"/>
              </a:ext>
            </a:extLst>
          </p:cNvPr>
          <p:cNvSpPr txBox="1"/>
          <p:nvPr/>
        </p:nvSpPr>
        <p:spPr>
          <a:xfrm>
            <a:off x="583631" y="2126388"/>
            <a:ext cx="1774845" cy="523220"/>
          </a:xfrm>
          <a:prstGeom prst="rect">
            <a:avLst/>
          </a:prstGeom>
          <a:noFill/>
        </p:spPr>
        <p:txBody>
          <a:bodyPr wrap="none" rtlCol="0">
            <a:spAutoFit/>
          </a:bodyPr>
          <a:lstStyle/>
          <a:p>
            <a:r>
              <a:rPr lang="zh-TW" altLang="en-US" sz="2800" b="1" spc="300" dirty="0">
                <a:latin typeface="Microsoft YaHei" panose="020B0503020204020204" pitchFamily="34" charset="-122"/>
                <a:ea typeface="Microsoft YaHei" panose="020B0503020204020204" pitchFamily="34" charset="-122"/>
              </a:rPr>
              <a:t>資料來源</a:t>
            </a:r>
          </a:p>
        </p:txBody>
      </p:sp>
      <p:sp>
        <p:nvSpPr>
          <p:cNvPr id="23" name="文字方塊 22">
            <a:extLst>
              <a:ext uri="{FF2B5EF4-FFF2-40B4-BE49-F238E27FC236}">
                <a16:creationId xmlns:a16="http://schemas.microsoft.com/office/drawing/2014/main" id="{B72E70C5-ACAD-4EDA-9F2E-22E88B6741C9}"/>
              </a:ext>
            </a:extLst>
          </p:cNvPr>
          <p:cNvSpPr txBox="1"/>
          <p:nvPr/>
        </p:nvSpPr>
        <p:spPr>
          <a:xfrm>
            <a:off x="583631" y="2649608"/>
            <a:ext cx="5389617" cy="21698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GUI</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EDC</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RMS</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NPI System</a:t>
            </a:r>
          </a:p>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PKG size</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30x30~70x70 (mm)</a:t>
            </a:r>
          </a:p>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216</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原始資料個數：</a:t>
            </a:r>
            <a:r>
              <a:rPr lang="en-US" altLang="zh-TW" sz="1800" i="0" u="none" strike="noStrike" dirty="0">
                <a:solidFill>
                  <a:srgbClr val="000000"/>
                </a:solidFill>
                <a:effectLst/>
                <a:latin typeface="微軟正黑體" panose="020B0604030504040204" pitchFamily="34" charset="-120"/>
                <a:ea typeface="微軟正黑體" panose="020B0604030504040204" pitchFamily="34" charset="-120"/>
              </a:rPr>
              <a:t>64548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285750" indent="-285750">
              <a:lnSpc>
                <a:spcPct val="150000"/>
              </a:lnSpc>
              <a:buFont typeface="Arial" panose="020B0604020202020204" pitchFamily="34" charset="0"/>
              <a:buChar char="•"/>
            </a:pPr>
            <a:r>
              <a:rPr lang="en-US" altLang="zh-TW" b="1" dirty="0">
                <a:solidFill>
                  <a:srgbClr val="C00000"/>
                </a:solidFill>
                <a:latin typeface="微軟正黑體" panose="020B0604030504040204" pitchFamily="34" charset="-120"/>
                <a:ea typeface="微軟正黑體" panose="020B0604030504040204" pitchFamily="34" charset="-120"/>
              </a:rPr>
              <a:t>X </a:t>
            </a:r>
            <a:r>
              <a:rPr lang="zh-TW" altLang="en-US" b="1" dirty="0">
                <a:solidFill>
                  <a:srgbClr val="C00000"/>
                </a:solidFill>
                <a:latin typeface="微軟正黑體" panose="020B0604030504040204" pitchFamily="34" charset="-120"/>
                <a:ea typeface="微軟正黑體" panose="020B0604030504040204" pitchFamily="34" charset="-120"/>
              </a:rPr>
              <a:t>特徵數：</a:t>
            </a:r>
            <a:r>
              <a:rPr lang="en-US" altLang="zh-TW" b="1" dirty="0">
                <a:solidFill>
                  <a:srgbClr val="C00000"/>
                </a:solidFill>
                <a:latin typeface="微軟正黑體" panose="020B0604030504040204" pitchFamily="34" charset="-120"/>
                <a:ea typeface="微軟正黑體" panose="020B0604030504040204" pitchFamily="34" charset="-120"/>
              </a:rPr>
              <a:t>21</a:t>
            </a:r>
          </a:p>
          <a:p>
            <a:pPr marL="285750" indent="-285750">
              <a:lnSpc>
                <a:spcPct val="150000"/>
              </a:lnSpc>
              <a:buFont typeface="Arial" panose="020B0604020202020204" pitchFamily="34" charset="0"/>
              <a:buChar char="•"/>
            </a:pPr>
            <a:r>
              <a:rPr lang="en-US" altLang="zh-TW" b="1" dirty="0">
                <a:latin typeface="微軟正黑體" panose="020B0604030504040204" pitchFamily="34" charset="-120"/>
                <a:ea typeface="微軟正黑體" panose="020B0604030504040204" pitchFamily="34" charset="-120"/>
              </a:rPr>
              <a:t>Y </a:t>
            </a:r>
            <a:r>
              <a:rPr lang="zh-TW" altLang="en-US" b="1" dirty="0">
                <a:latin typeface="微軟正黑體" panose="020B0604030504040204" pitchFamily="34" charset="-120"/>
                <a:ea typeface="微軟正黑體" panose="020B0604030504040204" pitchFamily="34" charset="-120"/>
              </a:rPr>
              <a:t>特徵：</a:t>
            </a:r>
            <a:r>
              <a:rPr lang="en-US" altLang="zh-TW" b="1" dirty="0">
                <a:latin typeface="微軟正黑體" panose="020B0604030504040204" pitchFamily="34" charset="-120"/>
                <a:ea typeface="微軟正黑體" panose="020B0604030504040204" pitchFamily="34" charset="-120"/>
              </a:rPr>
              <a:t>Coplanarity</a:t>
            </a:r>
          </a:p>
        </p:txBody>
      </p:sp>
      <p:sp>
        <p:nvSpPr>
          <p:cNvPr id="24" name="文字方塊 23">
            <a:extLst>
              <a:ext uri="{FF2B5EF4-FFF2-40B4-BE49-F238E27FC236}">
                <a16:creationId xmlns:a16="http://schemas.microsoft.com/office/drawing/2014/main" id="{EB157C45-1574-4EFD-9B51-07353EBA23B5}"/>
              </a:ext>
            </a:extLst>
          </p:cNvPr>
          <p:cNvSpPr txBox="1"/>
          <p:nvPr/>
        </p:nvSpPr>
        <p:spPr>
          <a:xfrm>
            <a:off x="545165" y="1283586"/>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Tree>
    <p:extLst>
      <p:ext uri="{BB962C8B-B14F-4D97-AF65-F5344CB8AC3E}">
        <p14:creationId xmlns:p14="http://schemas.microsoft.com/office/powerpoint/2010/main" val="8534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字方塊 20">
            <a:extLst>
              <a:ext uri="{FF2B5EF4-FFF2-40B4-BE49-F238E27FC236}">
                <a16:creationId xmlns:a16="http://schemas.microsoft.com/office/drawing/2014/main" id="{7D10CA42-041B-4A81-B12C-5FFBF8494152}"/>
              </a:ext>
            </a:extLst>
          </p:cNvPr>
          <p:cNvSpPr txBox="1"/>
          <p:nvPr/>
        </p:nvSpPr>
        <p:spPr>
          <a:xfrm>
            <a:off x="583631" y="2126388"/>
            <a:ext cx="1774845" cy="523220"/>
          </a:xfrm>
          <a:prstGeom prst="rect">
            <a:avLst/>
          </a:prstGeom>
          <a:noFill/>
        </p:spPr>
        <p:txBody>
          <a:bodyPr wrap="none" rtlCol="0">
            <a:spAutoFit/>
          </a:bodyPr>
          <a:lstStyle/>
          <a:p>
            <a:r>
              <a:rPr lang="zh-TW" altLang="en-US" sz="2800" b="1" spc="300" dirty="0">
                <a:latin typeface="Microsoft YaHei" panose="020B0503020204020204" pitchFamily="34" charset="-122"/>
                <a:ea typeface="Microsoft YaHei" panose="020B0503020204020204" pitchFamily="34" charset="-122"/>
              </a:rPr>
              <a:t>資料來源</a:t>
            </a:r>
          </a:p>
        </p:txBody>
      </p:sp>
      <p:sp>
        <p:nvSpPr>
          <p:cNvPr id="22" name="文字方塊 21">
            <a:extLst>
              <a:ext uri="{FF2B5EF4-FFF2-40B4-BE49-F238E27FC236}">
                <a16:creationId xmlns:a16="http://schemas.microsoft.com/office/drawing/2014/main" id="{63D64543-6257-4ED9-8EF7-D871704893E4}"/>
              </a:ext>
            </a:extLst>
          </p:cNvPr>
          <p:cNvSpPr txBox="1"/>
          <p:nvPr/>
        </p:nvSpPr>
        <p:spPr>
          <a:xfrm>
            <a:off x="583631" y="2649608"/>
            <a:ext cx="5389617" cy="216982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GUI</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EDC</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RMS</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NPI System</a:t>
            </a:r>
          </a:p>
          <a:p>
            <a:pPr marL="285750" indent="-285750">
              <a:lnSpc>
                <a:spcPct val="150000"/>
              </a:lnSpc>
              <a:buFont typeface="Arial" panose="020B0604020202020204" pitchFamily="34" charset="0"/>
              <a:buChar char="•"/>
            </a:pP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PKG size</a:t>
            </a:r>
            <a:r>
              <a:rPr lang="zh-TW" altLang="en-US" b="1" dirty="0">
                <a:solidFill>
                  <a:schemeClr val="tx1">
                    <a:lumMod val="95000"/>
                    <a:lumOff val="5000"/>
                  </a:schemeClr>
                </a:solidFill>
                <a:latin typeface="微軟正黑體" panose="020B0604030504040204" pitchFamily="34" charset="-120"/>
                <a:ea typeface="微軟正黑體" panose="020B0604030504040204" pitchFamily="34" charset="-120"/>
              </a:rPr>
              <a:t>：</a:t>
            </a:r>
            <a:r>
              <a:rPr lang="en-US" altLang="zh-TW" b="1" dirty="0">
                <a:solidFill>
                  <a:schemeClr val="tx1">
                    <a:lumMod val="95000"/>
                    <a:lumOff val="5000"/>
                  </a:schemeClr>
                </a:solidFill>
                <a:latin typeface="微軟正黑體" panose="020B0604030504040204" pitchFamily="34" charset="-120"/>
                <a:ea typeface="微軟正黑體" panose="020B0604030504040204" pitchFamily="34" charset="-120"/>
              </a:rPr>
              <a:t>30x30~70x70 (mm)</a:t>
            </a:r>
          </a:p>
          <a:p>
            <a:pPr marL="285750" indent="-285750">
              <a:lnSpc>
                <a:spcPct val="150000"/>
              </a:lnSpc>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216</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原始資料個數：</a:t>
            </a:r>
            <a:r>
              <a:rPr lang="en-US" altLang="zh-TW" sz="1800" i="0" u="none" strike="noStrike" dirty="0">
                <a:solidFill>
                  <a:srgbClr val="000000"/>
                </a:solidFill>
                <a:effectLst/>
                <a:latin typeface="微軟正黑體" panose="020B0604030504040204" pitchFamily="34" charset="-120"/>
                <a:ea typeface="微軟正黑體" panose="020B0604030504040204" pitchFamily="34" charset="-120"/>
              </a:rPr>
              <a:t>64548</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p>
          <a:p>
            <a:pPr marL="285750" indent="-285750">
              <a:lnSpc>
                <a:spcPct val="150000"/>
              </a:lnSpc>
              <a:buFont typeface="Arial" panose="020B0604020202020204" pitchFamily="34" charset="0"/>
              <a:buChar char="•"/>
            </a:pPr>
            <a:r>
              <a:rPr lang="en-US" altLang="zh-TW" b="1" dirty="0">
                <a:latin typeface="微軟正黑體" panose="020B0604030504040204" pitchFamily="34" charset="-120"/>
                <a:ea typeface="微軟正黑體" panose="020B0604030504040204" pitchFamily="34" charset="-120"/>
              </a:rPr>
              <a:t>X </a:t>
            </a:r>
            <a:r>
              <a:rPr lang="zh-TW" altLang="en-US" b="1" dirty="0">
                <a:latin typeface="微軟正黑體" panose="020B0604030504040204" pitchFamily="34" charset="-120"/>
                <a:ea typeface="微軟正黑體" panose="020B0604030504040204" pitchFamily="34" charset="-120"/>
              </a:rPr>
              <a:t>特徵數：</a:t>
            </a:r>
            <a:r>
              <a:rPr lang="en-US" altLang="zh-TW" b="1" dirty="0">
                <a:latin typeface="微軟正黑體" panose="020B0604030504040204" pitchFamily="34" charset="-120"/>
                <a:ea typeface="微軟正黑體" panose="020B0604030504040204" pitchFamily="34" charset="-120"/>
              </a:rPr>
              <a:t>21</a:t>
            </a:r>
          </a:p>
          <a:p>
            <a:pPr marL="285750" indent="-285750">
              <a:lnSpc>
                <a:spcPct val="150000"/>
              </a:lnSpc>
              <a:buFont typeface="Arial" panose="020B0604020202020204" pitchFamily="34" charset="0"/>
              <a:buChar char="•"/>
            </a:pPr>
            <a:r>
              <a:rPr lang="en-US" altLang="zh-TW" b="1" dirty="0">
                <a:solidFill>
                  <a:srgbClr val="C00000"/>
                </a:solidFill>
                <a:latin typeface="微軟正黑體" panose="020B0604030504040204" pitchFamily="34" charset="-120"/>
                <a:ea typeface="微軟正黑體" panose="020B0604030504040204" pitchFamily="34" charset="-120"/>
              </a:rPr>
              <a:t>Y </a:t>
            </a:r>
            <a:r>
              <a:rPr lang="zh-TW" altLang="en-US" b="1" dirty="0">
                <a:solidFill>
                  <a:srgbClr val="C00000"/>
                </a:solidFill>
                <a:latin typeface="微軟正黑體" panose="020B0604030504040204" pitchFamily="34" charset="-120"/>
                <a:ea typeface="微軟正黑體" panose="020B0604030504040204" pitchFamily="34" charset="-120"/>
              </a:rPr>
              <a:t>特徵：</a:t>
            </a:r>
            <a:r>
              <a:rPr lang="en-US" altLang="zh-TW" b="1" dirty="0">
                <a:solidFill>
                  <a:srgbClr val="C00000"/>
                </a:solidFill>
                <a:latin typeface="微軟正黑體" panose="020B0604030504040204" pitchFamily="34" charset="-120"/>
                <a:ea typeface="微軟正黑體" panose="020B0604030504040204" pitchFamily="34" charset="-120"/>
              </a:rPr>
              <a:t>Coplanarity</a:t>
            </a:r>
          </a:p>
        </p:txBody>
      </p:sp>
      <p:sp>
        <p:nvSpPr>
          <p:cNvPr id="26" name="文字方塊 25">
            <a:extLst>
              <a:ext uri="{FF2B5EF4-FFF2-40B4-BE49-F238E27FC236}">
                <a16:creationId xmlns:a16="http://schemas.microsoft.com/office/drawing/2014/main" id="{5821F729-09DF-4DB3-88AA-25EE0DEF4745}"/>
              </a:ext>
            </a:extLst>
          </p:cNvPr>
          <p:cNvSpPr txBox="1"/>
          <p:nvPr/>
        </p:nvSpPr>
        <p:spPr>
          <a:xfrm>
            <a:off x="545165" y="1283586"/>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5" name="文字方塊 4">
            <a:extLst>
              <a:ext uri="{FF2B5EF4-FFF2-40B4-BE49-F238E27FC236}">
                <a16:creationId xmlns:a16="http://schemas.microsoft.com/office/drawing/2014/main" id="{B0950353-2E7B-488B-8851-231AF54C15B6}"/>
              </a:ext>
            </a:extLst>
          </p:cNvPr>
          <p:cNvSpPr txBox="1"/>
          <p:nvPr/>
        </p:nvSpPr>
        <p:spPr>
          <a:xfrm>
            <a:off x="8324954" y="783781"/>
            <a:ext cx="1383712" cy="523220"/>
          </a:xfrm>
          <a:prstGeom prst="rect">
            <a:avLst/>
          </a:prstGeom>
          <a:noFill/>
        </p:spPr>
        <p:txBody>
          <a:bodyPr wrap="none" rtlCol="0">
            <a:spAutoFit/>
          </a:bodyPr>
          <a:lstStyle/>
          <a:p>
            <a:r>
              <a:rPr lang="en-US" altLang="zh-TW" sz="2800" b="1" dirty="0">
                <a:latin typeface="Microsoft YaHei" panose="020B0503020204020204" pitchFamily="34" charset="-122"/>
                <a:ea typeface="Microsoft YaHei" panose="020B0503020204020204" pitchFamily="34" charset="-122"/>
              </a:rPr>
              <a:t>Device</a:t>
            </a:r>
            <a:endParaRPr lang="zh-TW" altLang="en-US" sz="2800" b="1" dirty="0">
              <a:latin typeface="Microsoft YaHei" panose="020B0503020204020204" pitchFamily="34" charset="-122"/>
              <a:ea typeface="Microsoft YaHei" panose="020B0503020204020204" pitchFamily="34" charset="-122"/>
            </a:endParaRPr>
          </a:p>
        </p:txBody>
      </p:sp>
      <p:sp>
        <p:nvSpPr>
          <p:cNvPr id="7" name="文字方塊 6">
            <a:extLst>
              <a:ext uri="{FF2B5EF4-FFF2-40B4-BE49-F238E27FC236}">
                <a16:creationId xmlns:a16="http://schemas.microsoft.com/office/drawing/2014/main" id="{7C7224AC-1D9B-4126-9336-06AC3B2E4205}"/>
              </a:ext>
            </a:extLst>
          </p:cNvPr>
          <p:cNvSpPr txBox="1"/>
          <p:nvPr/>
        </p:nvSpPr>
        <p:spPr>
          <a:xfrm>
            <a:off x="6562064"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1</a:t>
            </a:r>
            <a:endParaRPr lang="zh-TW" altLang="en-US" b="1"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B9467F41-FB62-4825-9D4D-FA76F63396DD}"/>
              </a:ext>
            </a:extLst>
          </p:cNvPr>
          <p:cNvSpPr txBox="1"/>
          <p:nvPr/>
        </p:nvSpPr>
        <p:spPr>
          <a:xfrm>
            <a:off x="7372886"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2</a:t>
            </a:r>
            <a:endParaRPr lang="zh-TW" altLang="en-US" b="1"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0B783DFB-E93D-47A9-A997-D014BC47D210}"/>
              </a:ext>
            </a:extLst>
          </p:cNvPr>
          <p:cNvSpPr txBox="1"/>
          <p:nvPr/>
        </p:nvSpPr>
        <p:spPr>
          <a:xfrm>
            <a:off x="8183708"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3</a:t>
            </a:r>
            <a:endParaRPr lang="zh-TW" altLang="en-US" b="1"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CD138028-0DF4-4E86-A37F-C35EB56A491F}"/>
              </a:ext>
            </a:extLst>
          </p:cNvPr>
          <p:cNvSpPr txBox="1"/>
          <p:nvPr/>
        </p:nvSpPr>
        <p:spPr>
          <a:xfrm>
            <a:off x="8994530"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4</a:t>
            </a:r>
            <a:endParaRPr lang="zh-TW" altLang="en-US" b="1"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585E1A65-0B53-43B4-A247-4A862D5B33DA}"/>
              </a:ext>
            </a:extLst>
          </p:cNvPr>
          <p:cNvSpPr txBox="1"/>
          <p:nvPr/>
        </p:nvSpPr>
        <p:spPr>
          <a:xfrm>
            <a:off x="9805352" y="1503903"/>
            <a:ext cx="548548"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5</a:t>
            </a:r>
            <a:endParaRPr lang="zh-TW" altLang="en-US" b="1" dirty="0">
              <a:latin typeface="微軟正黑體" panose="020B0604030504040204" pitchFamily="34" charset="-120"/>
              <a:ea typeface="微軟正黑體" panose="020B0604030504040204" pitchFamily="34" charset="-120"/>
            </a:endParaRPr>
          </a:p>
        </p:txBody>
      </p:sp>
      <p:sp>
        <p:nvSpPr>
          <p:cNvPr id="24" name="文字方塊 23">
            <a:extLst>
              <a:ext uri="{FF2B5EF4-FFF2-40B4-BE49-F238E27FC236}">
                <a16:creationId xmlns:a16="http://schemas.microsoft.com/office/drawing/2014/main" id="{4B20AF3C-D2F8-4876-BEDE-258918A828A0}"/>
              </a:ext>
            </a:extLst>
          </p:cNvPr>
          <p:cNvSpPr txBox="1"/>
          <p:nvPr/>
        </p:nvSpPr>
        <p:spPr>
          <a:xfrm>
            <a:off x="10557361" y="1503903"/>
            <a:ext cx="639919" cy="369332"/>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 …</a:t>
            </a:r>
            <a:endParaRPr lang="zh-TW" altLang="en-US" b="1" dirty="0">
              <a:latin typeface="微軟正黑體" panose="020B0604030504040204" pitchFamily="34" charset="-120"/>
              <a:ea typeface="微軟正黑體" panose="020B0604030504040204" pitchFamily="34" charset="-120"/>
            </a:endParaRPr>
          </a:p>
        </p:txBody>
      </p:sp>
      <p:sp>
        <p:nvSpPr>
          <p:cNvPr id="9" name="左大括弧 8">
            <a:extLst>
              <a:ext uri="{FF2B5EF4-FFF2-40B4-BE49-F238E27FC236}">
                <a16:creationId xmlns:a16="http://schemas.microsoft.com/office/drawing/2014/main" id="{AA3901DB-6ED0-4B66-AE0E-097254F8B25B}"/>
              </a:ext>
            </a:extLst>
          </p:cNvPr>
          <p:cNvSpPr/>
          <p:nvPr/>
        </p:nvSpPr>
        <p:spPr>
          <a:xfrm rot="5400000">
            <a:off x="8910595" y="-782782"/>
            <a:ext cx="212430" cy="4360944"/>
          </a:xfrm>
          <a:prstGeom prst="leftBrace">
            <a:avLst>
              <a:gd name="adj1" fmla="val 61784"/>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graphicFrame>
        <p:nvGraphicFramePr>
          <p:cNvPr id="10" name="表格 13">
            <a:extLst>
              <a:ext uri="{FF2B5EF4-FFF2-40B4-BE49-F238E27FC236}">
                <a16:creationId xmlns:a16="http://schemas.microsoft.com/office/drawing/2014/main" id="{CBEB3A20-0BE9-4754-8B5B-3D15D5EF71FD}"/>
              </a:ext>
            </a:extLst>
          </p:cNvPr>
          <p:cNvGraphicFramePr>
            <a:graphicFrameLocks noGrp="1"/>
          </p:cNvGraphicFramePr>
          <p:nvPr>
            <p:extLst/>
          </p:nvPr>
        </p:nvGraphicFramePr>
        <p:xfrm>
          <a:off x="6647618"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28" name="表格 13">
            <a:extLst>
              <a:ext uri="{FF2B5EF4-FFF2-40B4-BE49-F238E27FC236}">
                <a16:creationId xmlns:a16="http://schemas.microsoft.com/office/drawing/2014/main" id="{36CA7AAC-FD06-4DA8-9B42-06ECACA114B6}"/>
              </a:ext>
            </a:extLst>
          </p:cNvPr>
          <p:cNvGraphicFramePr>
            <a:graphicFrameLocks noGrp="1"/>
          </p:cNvGraphicFramePr>
          <p:nvPr>
            <p:extLst/>
          </p:nvPr>
        </p:nvGraphicFramePr>
        <p:xfrm>
          <a:off x="7457652"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29" name="表格 13">
            <a:extLst>
              <a:ext uri="{FF2B5EF4-FFF2-40B4-BE49-F238E27FC236}">
                <a16:creationId xmlns:a16="http://schemas.microsoft.com/office/drawing/2014/main" id="{093ECEC7-15D6-49CF-B3CB-C3D7613103A7}"/>
              </a:ext>
            </a:extLst>
          </p:cNvPr>
          <p:cNvGraphicFramePr>
            <a:graphicFrameLocks noGrp="1"/>
          </p:cNvGraphicFramePr>
          <p:nvPr>
            <p:extLst/>
          </p:nvPr>
        </p:nvGraphicFramePr>
        <p:xfrm>
          <a:off x="8267686"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30" name="表格 13">
            <a:extLst>
              <a:ext uri="{FF2B5EF4-FFF2-40B4-BE49-F238E27FC236}">
                <a16:creationId xmlns:a16="http://schemas.microsoft.com/office/drawing/2014/main" id="{8CBF7ABB-3479-48E0-97AE-742A05C240E6}"/>
              </a:ext>
            </a:extLst>
          </p:cNvPr>
          <p:cNvGraphicFramePr>
            <a:graphicFrameLocks noGrp="1"/>
          </p:cNvGraphicFramePr>
          <p:nvPr>
            <p:extLst/>
          </p:nvPr>
        </p:nvGraphicFramePr>
        <p:xfrm>
          <a:off x="9077720"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graphicFrame>
        <p:nvGraphicFramePr>
          <p:cNvPr id="31" name="表格 13">
            <a:extLst>
              <a:ext uri="{FF2B5EF4-FFF2-40B4-BE49-F238E27FC236}">
                <a16:creationId xmlns:a16="http://schemas.microsoft.com/office/drawing/2014/main" id="{B8DD6B52-409A-4F82-B761-AF0794370F7B}"/>
              </a:ext>
            </a:extLst>
          </p:cNvPr>
          <p:cNvGraphicFramePr>
            <a:graphicFrameLocks noGrp="1"/>
          </p:cNvGraphicFramePr>
          <p:nvPr>
            <p:extLst/>
          </p:nvPr>
        </p:nvGraphicFramePr>
        <p:xfrm>
          <a:off x="9887752" y="1873235"/>
          <a:ext cx="376483" cy="2926080"/>
        </p:xfrm>
        <a:graphic>
          <a:graphicData uri="http://schemas.openxmlformats.org/drawingml/2006/table">
            <a:tbl>
              <a:tblPr firstRow="1" bandRow="1">
                <a:tableStyleId>{5C22544A-7EE6-4342-B048-85BDC9FD1C3A}</a:tableStyleId>
              </a:tblPr>
              <a:tblGrid>
                <a:gridCol w="376483">
                  <a:extLst>
                    <a:ext uri="{9D8B030D-6E8A-4147-A177-3AD203B41FA5}">
                      <a16:colId xmlns:a16="http://schemas.microsoft.com/office/drawing/2014/main" val="601955363"/>
                    </a:ext>
                  </a:extLst>
                </a:gridCol>
              </a:tblGrid>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18526292"/>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7148144"/>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87582300"/>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0089987"/>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6014569"/>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29293953"/>
                  </a:ext>
                </a:extLst>
              </a:tr>
              <a:tr h="325194">
                <a:tc>
                  <a:txBody>
                    <a:bodyPr/>
                    <a:lstStyle/>
                    <a:p>
                      <a:endParaRPr lang="zh-TW"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59556856"/>
                  </a:ext>
                </a:extLst>
              </a:tr>
              <a:tr h="325194">
                <a:tc>
                  <a:txBody>
                    <a:bodyPr/>
                    <a:lstStyle/>
                    <a:p>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8657074"/>
                  </a:ext>
                </a:extLst>
              </a:tr>
            </a:tbl>
          </a:graphicData>
        </a:graphic>
      </p:graphicFrame>
      <p:sp>
        <p:nvSpPr>
          <p:cNvPr id="32" name="文字方塊 31">
            <a:extLst>
              <a:ext uri="{FF2B5EF4-FFF2-40B4-BE49-F238E27FC236}">
                <a16:creationId xmlns:a16="http://schemas.microsoft.com/office/drawing/2014/main" id="{971F0130-5E7D-40B4-B091-118AFC4808C2}"/>
              </a:ext>
            </a:extLst>
          </p:cNvPr>
          <p:cNvSpPr txBox="1"/>
          <p:nvPr/>
        </p:nvSpPr>
        <p:spPr>
          <a:xfrm>
            <a:off x="6400483"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1</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3" name="文字方塊 32">
            <a:extLst>
              <a:ext uri="{FF2B5EF4-FFF2-40B4-BE49-F238E27FC236}">
                <a16:creationId xmlns:a16="http://schemas.microsoft.com/office/drawing/2014/main" id="{61FDD1B5-2F9F-4808-B6FC-680B56076DF1}"/>
              </a:ext>
            </a:extLst>
          </p:cNvPr>
          <p:cNvSpPr txBox="1"/>
          <p:nvPr/>
        </p:nvSpPr>
        <p:spPr>
          <a:xfrm>
            <a:off x="7210517"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2</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4" name="文字方塊 33">
            <a:extLst>
              <a:ext uri="{FF2B5EF4-FFF2-40B4-BE49-F238E27FC236}">
                <a16:creationId xmlns:a16="http://schemas.microsoft.com/office/drawing/2014/main" id="{5D28670A-1362-4BB8-9CA4-B1AA48FDD6AC}"/>
              </a:ext>
            </a:extLst>
          </p:cNvPr>
          <p:cNvSpPr txBox="1"/>
          <p:nvPr/>
        </p:nvSpPr>
        <p:spPr>
          <a:xfrm>
            <a:off x="8020551"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3</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5" name="文字方塊 34">
            <a:extLst>
              <a:ext uri="{FF2B5EF4-FFF2-40B4-BE49-F238E27FC236}">
                <a16:creationId xmlns:a16="http://schemas.microsoft.com/office/drawing/2014/main" id="{5094588D-7230-4BB6-9B43-50AE901E9F7C}"/>
              </a:ext>
            </a:extLst>
          </p:cNvPr>
          <p:cNvSpPr txBox="1"/>
          <p:nvPr/>
        </p:nvSpPr>
        <p:spPr>
          <a:xfrm>
            <a:off x="8830585"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4</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sp>
        <p:nvSpPr>
          <p:cNvPr id="36" name="文字方塊 35">
            <a:extLst>
              <a:ext uri="{FF2B5EF4-FFF2-40B4-BE49-F238E27FC236}">
                <a16:creationId xmlns:a16="http://schemas.microsoft.com/office/drawing/2014/main" id="{84D8EABF-2588-47F6-80B7-8E3051150AAA}"/>
              </a:ext>
            </a:extLst>
          </p:cNvPr>
          <p:cNvSpPr txBox="1"/>
          <p:nvPr/>
        </p:nvSpPr>
        <p:spPr>
          <a:xfrm>
            <a:off x="9659241"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5</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cxnSp>
        <p:nvCxnSpPr>
          <p:cNvPr id="25" name="直線單箭頭接點 24">
            <a:extLst>
              <a:ext uri="{FF2B5EF4-FFF2-40B4-BE49-F238E27FC236}">
                <a16:creationId xmlns:a16="http://schemas.microsoft.com/office/drawing/2014/main" id="{B0F89D25-A349-4D5E-881B-7EF339A568AE}"/>
              </a:ext>
            </a:extLst>
          </p:cNvPr>
          <p:cNvCxnSpPr>
            <a:cxnSpLocks/>
          </p:cNvCxnSpPr>
          <p:nvPr/>
        </p:nvCxnSpPr>
        <p:spPr>
          <a:xfrm>
            <a:off x="6835858"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3BB87006-FF28-4030-912C-54E85C3B4992}"/>
              </a:ext>
            </a:extLst>
          </p:cNvPr>
          <p:cNvCxnSpPr>
            <a:cxnSpLocks/>
          </p:cNvCxnSpPr>
          <p:nvPr/>
        </p:nvCxnSpPr>
        <p:spPr>
          <a:xfrm>
            <a:off x="7645892"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a:extLst>
              <a:ext uri="{FF2B5EF4-FFF2-40B4-BE49-F238E27FC236}">
                <a16:creationId xmlns:a16="http://schemas.microsoft.com/office/drawing/2014/main" id="{C34384C4-8B57-4EA5-80E6-3639184514BE}"/>
              </a:ext>
            </a:extLst>
          </p:cNvPr>
          <p:cNvCxnSpPr>
            <a:cxnSpLocks/>
          </p:cNvCxnSpPr>
          <p:nvPr/>
        </p:nvCxnSpPr>
        <p:spPr>
          <a:xfrm>
            <a:off x="8455926"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a:extLst>
              <a:ext uri="{FF2B5EF4-FFF2-40B4-BE49-F238E27FC236}">
                <a16:creationId xmlns:a16="http://schemas.microsoft.com/office/drawing/2014/main" id="{016FC4F6-D4AD-4CF3-B28D-92C15E0CDF4B}"/>
              </a:ext>
            </a:extLst>
          </p:cNvPr>
          <p:cNvCxnSpPr>
            <a:cxnSpLocks/>
          </p:cNvCxnSpPr>
          <p:nvPr/>
        </p:nvCxnSpPr>
        <p:spPr>
          <a:xfrm>
            <a:off x="9267960"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76C012FF-E6E7-428C-BE84-587FC7DA76A6}"/>
              </a:ext>
            </a:extLst>
          </p:cNvPr>
          <p:cNvCxnSpPr>
            <a:cxnSpLocks/>
          </p:cNvCxnSpPr>
          <p:nvPr/>
        </p:nvCxnSpPr>
        <p:spPr>
          <a:xfrm>
            <a:off x="10075993"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32785590-718A-442F-A74B-2333F9A24254}"/>
              </a:ext>
            </a:extLst>
          </p:cNvPr>
          <p:cNvSpPr txBox="1"/>
          <p:nvPr/>
        </p:nvSpPr>
        <p:spPr>
          <a:xfrm>
            <a:off x="10511368" y="5112345"/>
            <a:ext cx="870751" cy="584775"/>
          </a:xfrm>
          <a:prstGeom prst="rect">
            <a:avLst/>
          </a:prstGeom>
          <a:noFill/>
        </p:spPr>
        <p:txBody>
          <a:bodyPr wrap="none" rtlCol="0">
            <a:spAutoFit/>
          </a:bodyPr>
          <a:lstStyle/>
          <a:p>
            <a:pPr algn="ctr"/>
            <a:r>
              <a:rPr lang="zh-TW" altLang="en-US" b="1" dirty="0">
                <a:latin typeface="微軟正黑體" panose="020B0604030504040204" pitchFamily="34" charset="-120"/>
                <a:ea typeface="微軟正黑體" panose="020B0604030504040204" pitchFamily="34" charset="-120"/>
              </a:rPr>
              <a:t>批</a:t>
            </a:r>
            <a:r>
              <a:rPr lang="en-US" altLang="zh-TW" b="1" dirty="0">
                <a:latin typeface="微軟正黑體" panose="020B0604030504040204" pitchFamily="34" charset="-120"/>
                <a:ea typeface="微軟正黑體" panose="020B0604030504040204" pitchFamily="34" charset="-120"/>
              </a:rPr>
              <a:t>…</a:t>
            </a:r>
          </a:p>
          <a:p>
            <a:pPr algn="ctr"/>
            <a:r>
              <a:rPr lang="en-US" altLang="zh-TW" sz="1400" b="1" dirty="0">
                <a:latin typeface="微軟正黑體" panose="020B0604030504040204" pitchFamily="34" charset="-120"/>
                <a:ea typeface="微軟正黑體" panose="020B0604030504040204" pitchFamily="34" charset="-120"/>
              </a:rPr>
              <a:t>CPL</a:t>
            </a:r>
            <a:r>
              <a:rPr lang="zh-TW" altLang="en-US" sz="1400" b="1" dirty="0">
                <a:latin typeface="微軟正黑體" panose="020B0604030504040204" pitchFamily="34" charset="-120"/>
                <a:ea typeface="微軟正黑體" panose="020B0604030504040204" pitchFamily="34" charset="-120"/>
              </a:rPr>
              <a:t>平均</a:t>
            </a:r>
          </a:p>
        </p:txBody>
      </p:sp>
      <p:cxnSp>
        <p:nvCxnSpPr>
          <p:cNvPr id="43" name="直線單箭頭接點 42">
            <a:extLst>
              <a:ext uri="{FF2B5EF4-FFF2-40B4-BE49-F238E27FC236}">
                <a16:creationId xmlns:a16="http://schemas.microsoft.com/office/drawing/2014/main" id="{A259127B-E347-421B-BDCA-430F699718DB}"/>
              </a:ext>
            </a:extLst>
          </p:cNvPr>
          <p:cNvCxnSpPr>
            <a:cxnSpLocks/>
          </p:cNvCxnSpPr>
          <p:nvPr/>
        </p:nvCxnSpPr>
        <p:spPr>
          <a:xfrm>
            <a:off x="10946743" y="4855610"/>
            <a:ext cx="0" cy="273269"/>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6B3FDA24-EF26-47CB-8C4B-FC3ACB1162F8}"/>
              </a:ext>
            </a:extLst>
          </p:cNvPr>
          <p:cNvSpPr/>
          <p:nvPr/>
        </p:nvSpPr>
        <p:spPr>
          <a:xfrm>
            <a:off x="6320327" y="5112345"/>
            <a:ext cx="5328744" cy="5847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CB0BA274-128C-4347-BA40-FA26593BD272}"/>
                  </a:ext>
                </a:extLst>
              </p:cNvPr>
              <p:cNvSpPr txBox="1"/>
              <p:nvPr/>
            </p:nvSpPr>
            <p:spPr>
              <a:xfrm>
                <a:off x="2153365" y="6199565"/>
                <a:ext cx="3167855" cy="369332"/>
              </a:xfrm>
              <a:prstGeom prst="rect">
                <a:avLst/>
              </a:prstGeom>
              <a:noFill/>
            </p:spPr>
            <p:txBody>
              <a:bodyPr wrap="non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過濾離群值</a:t>
                </a:r>
                <a:r>
                  <a:rPr lang="en-US" altLang="zh-TW" b="1" dirty="0">
                    <a:solidFill>
                      <a:srgbClr val="C00000"/>
                    </a:solidFill>
                    <a:latin typeface="微軟正黑體" panose="020B0604030504040204" pitchFamily="34" charset="-120"/>
                    <a:ea typeface="微軟正黑體" panose="020B0604030504040204" pitchFamily="34" charset="-120"/>
                  </a:rPr>
                  <a:t>(</a:t>
                </a:r>
                <a14:m>
                  <m:oMath xmlns:m="http://schemas.openxmlformats.org/officeDocument/2006/math">
                    <m:r>
                      <a:rPr lang="en-US" altLang="zh-TW" b="1" i="1" smtClean="0">
                        <a:solidFill>
                          <a:srgbClr val="C00000"/>
                        </a:solidFill>
                        <a:latin typeface="Cambria Math" panose="02040503050406030204" pitchFamily="18" charset="0"/>
                        <a:ea typeface="Cambria Math" panose="02040503050406030204" pitchFamily="18" charset="0"/>
                      </a:rPr>
                      <m:t>≥</m:t>
                    </m:r>
                    <m:r>
                      <a:rPr lang="en-US" altLang="zh-TW" b="1" i="1">
                        <a:solidFill>
                          <a:srgbClr val="C00000"/>
                        </a:solidFill>
                        <a:latin typeface="Cambria Math" panose="02040503050406030204" pitchFamily="18" charset="0"/>
                        <a:ea typeface="Cambria Math" panose="02040503050406030204" pitchFamily="18" charset="0"/>
                      </a:rPr>
                      <m:t>3</m:t>
                    </m:r>
                    <m:r>
                      <a:rPr lang="zh-TW" altLang="en-US" b="1" i="1" smtClean="0">
                        <a:solidFill>
                          <a:srgbClr val="C00000"/>
                        </a:solidFill>
                        <a:latin typeface="Cambria Math" panose="02040503050406030204" pitchFamily="18" charset="0"/>
                        <a:ea typeface="Cambria Math" panose="02040503050406030204" pitchFamily="18" charset="0"/>
                      </a:rPr>
                      <m:t>𝝈</m:t>
                    </m:r>
                  </m:oMath>
                </a14:m>
                <a:r>
                  <a:rPr lang="en-US" altLang="zh-TW" b="1" dirty="0">
                    <a:solidFill>
                      <a:srgbClr val="C00000"/>
                    </a:solidFill>
                    <a:latin typeface="微軟正黑體" panose="020B0604030504040204" pitchFamily="34" charset="-120"/>
                    <a:ea typeface="微軟正黑體" panose="020B0604030504040204" pitchFamily="34" charset="-120"/>
                  </a:rPr>
                  <a:t>)</a:t>
                </a:r>
                <a:r>
                  <a:rPr lang="zh-TW" altLang="en-US" b="1" dirty="0">
                    <a:solidFill>
                      <a:srgbClr val="C00000"/>
                    </a:solidFill>
                    <a:latin typeface="微軟正黑體" panose="020B0604030504040204" pitchFamily="34" charset="-120"/>
                    <a:ea typeface="微軟正黑體" panose="020B0604030504040204" pitchFamily="34" charset="-120"/>
                  </a:rPr>
                  <a:t>後取中位數</a:t>
                </a:r>
              </a:p>
            </p:txBody>
          </p:sp>
        </mc:Choice>
        <mc:Fallback xmlns="">
          <p:sp>
            <p:nvSpPr>
              <p:cNvPr id="45" name="文字方塊 44">
                <a:extLst>
                  <a:ext uri="{FF2B5EF4-FFF2-40B4-BE49-F238E27FC236}">
                    <a16:creationId xmlns:a16="http://schemas.microsoft.com/office/drawing/2014/main" id="{CB0BA274-128C-4347-BA40-FA26593BD272}"/>
                  </a:ext>
                </a:extLst>
              </p:cNvPr>
              <p:cNvSpPr txBox="1">
                <a:spLocks noRot="1" noChangeAspect="1" noMove="1" noResize="1" noEditPoints="1" noAdjustHandles="1" noChangeArrowheads="1" noChangeShapeType="1" noTextEdit="1"/>
              </p:cNvSpPr>
              <p:nvPr/>
            </p:nvSpPr>
            <p:spPr>
              <a:xfrm>
                <a:off x="2153365" y="6199565"/>
                <a:ext cx="3167855" cy="369332"/>
              </a:xfrm>
              <a:prstGeom prst="rect">
                <a:avLst/>
              </a:prstGeom>
              <a:blipFill>
                <a:blip r:embed="rId2"/>
                <a:stretch>
                  <a:fillRect l="-1538" t="-9836" r="-1346" b="-24590"/>
                </a:stretch>
              </a:blipFill>
            </p:spPr>
            <p:txBody>
              <a:bodyPr/>
              <a:lstStyle/>
              <a:p>
                <a:r>
                  <a:rPr lang="zh-TW" altLang="en-US">
                    <a:noFill/>
                  </a:rPr>
                  <a:t> </a:t>
                </a:r>
              </a:p>
            </p:txBody>
          </p:sp>
        </mc:Fallback>
      </mc:AlternateContent>
      <p:sp>
        <p:nvSpPr>
          <p:cNvPr id="46" name="矩形 45">
            <a:extLst>
              <a:ext uri="{FF2B5EF4-FFF2-40B4-BE49-F238E27FC236}">
                <a16:creationId xmlns:a16="http://schemas.microsoft.com/office/drawing/2014/main" id="{B8CC2ECC-52CB-4C58-9771-8A8A3203AEDC}"/>
              </a:ext>
            </a:extLst>
          </p:cNvPr>
          <p:cNvSpPr/>
          <p:nvPr/>
        </p:nvSpPr>
        <p:spPr>
          <a:xfrm>
            <a:off x="6320327" y="1468252"/>
            <a:ext cx="5328744" cy="5232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文字方塊 46">
            <a:extLst>
              <a:ext uri="{FF2B5EF4-FFF2-40B4-BE49-F238E27FC236}">
                <a16:creationId xmlns:a16="http://schemas.microsoft.com/office/drawing/2014/main" id="{AB710B44-EE98-4CCB-A778-993E4B57C5F3}"/>
              </a:ext>
            </a:extLst>
          </p:cNvPr>
          <p:cNvSpPr txBox="1"/>
          <p:nvPr/>
        </p:nvSpPr>
        <p:spPr>
          <a:xfrm>
            <a:off x="2153365" y="5118879"/>
            <a:ext cx="3712964" cy="615553"/>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過濾小於</a:t>
            </a:r>
            <a:r>
              <a:rPr lang="en-US" altLang="zh-TW" b="1" dirty="0">
                <a:solidFill>
                  <a:srgbClr val="C00000"/>
                </a:solidFill>
                <a:latin typeface="微軟正黑體" panose="020B0604030504040204" pitchFamily="34" charset="-120"/>
                <a:ea typeface="微軟正黑體" panose="020B0604030504040204" pitchFamily="34" charset="-120"/>
              </a:rPr>
              <a:t>100</a:t>
            </a:r>
            <a:r>
              <a:rPr lang="zh-TW" altLang="en-US" b="1" dirty="0">
                <a:solidFill>
                  <a:srgbClr val="C00000"/>
                </a:solidFill>
                <a:latin typeface="微軟正黑體" panose="020B0604030504040204" pitchFamily="34" charset="-120"/>
                <a:ea typeface="微軟正黑體" panose="020B0604030504040204" pitchFamily="34" charset="-120"/>
              </a:rPr>
              <a:t>批</a:t>
            </a:r>
            <a:r>
              <a:rPr lang="en-US" altLang="zh-TW" b="1" dirty="0">
                <a:solidFill>
                  <a:srgbClr val="C00000"/>
                </a:solidFill>
                <a:latin typeface="微軟正黑體" panose="020B0604030504040204" pitchFamily="34" charset="-120"/>
                <a:ea typeface="微軟正黑體" panose="020B0604030504040204" pitchFamily="34" charset="-120"/>
              </a:rPr>
              <a:t>Device</a:t>
            </a:r>
          </a:p>
          <a:p>
            <a:r>
              <a:rPr lang="zh-TW" altLang="en-US" sz="1600" b="1" dirty="0">
                <a:solidFill>
                  <a:srgbClr val="C00000"/>
                </a:solidFill>
                <a:latin typeface="微軟正黑體" panose="020B0604030504040204" pitchFamily="34" charset="-120"/>
                <a:ea typeface="微軟正黑體" panose="020B0604030504040204" pitchFamily="34" charset="-120"/>
              </a:rPr>
              <a:t>       </a:t>
            </a:r>
            <a:r>
              <a:rPr lang="en-US" altLang="zh-TW" sz="1400" b="1" dirty="0">
                <a:solidFill>
                  <a:srgbClr val="C00000"/>
                </a:solidFill>
                <a:latin typeface="微軟正黑體" panose="020B0604030504040204" pitchFamily="34" charset="-120"/>
                <a:ea typeface="微軟正黑體" panose="020B0604030504040204" pitchFamily="34" charset="-120"/>
              </a:rPr>
              <a:t>(</a:t>
            </a:r>
            <a:r>
              <a:rPr lang="zh-TW" altLang="en-US" sz="1400" b="1" dirty="0">
                <a:solidFill>
                  <a:srgbClr val="C00000"/>
                </a:solidFill>
                <a:latin typeface="微軟正黑體" panose="020B0604030504040204" pitchFamily="34" charset="-120"/>
                <a:ea typeface="微軟正黑體" panose="020B0604030504040204" pitchFamily="34" charset="-120"/>
              </a:rPr>
              <a:t>現有資料最小</a:t>
            </a:r>
            <a:r>
              <a:rPr lang="en-US" altLang="zh-TW" sz="1400" b="1" dirty="0">
                <a:solidFill>
                  <a:srgbClr val="C00000"/>
                </a:solidFill>
                <a:latin typeface="微軟正黑體" panose="020B0604030504040204" pitchFamily="34" charset="-120"/>
                <a:ea typeface="微軟正黑體" panose="020B0604030504040204" pitchFamily="34" charset="-120"/>
              </a:rPr>
              <a:t>100</a:t>
            </a:r>
            <a:r>
              <a:rPr lang="zh-TW" altLang="en-US" sz="1400" b="1" dirty="0">
                <a:solidFill>
                  <a:srgbClr val="C00000"/>
                </a:solidFill>
                <a:latin typeface="微軟正黑體" panose="020B0604030504040204" pitchFamily="34" charset="-120"/>
                <a:ea typeface="微軟正黑體" panose="020B0604030504040204" pitchFamily="34" charset="-120"/>
              </a:rPr>
              <a:t>批，最多</a:t>
            </a:r>
            <a:r>
              <a:rPr lang="en-US" altLang="zh-TW" sz="1400" b="1" dirty="0">
                <a:solidFill>
                  <a:srgbClr val="C00000"/>
                </a:solidFill>
                <a:latin typeface="微軟正黑體" panose="020B0604030504040204" pitchFamily="34" charset="-120"/>
                <a:ea typeface="微軟正黑體" panose="020B0604030504040204" pitchFamily="34" charset="-120"/>
              </a:rPr>
              <a:t>5000</a:t>
            </a:r>
            <a:r>
              <a:rPr lang="zh-TW" altLang="en-US" sz="1400" b="1" dirty="0">
                <a:solidFill>
                  <a:srgbClr val="C00000"/>
                </a:solidFill>
                <a:latin typeface="微軟正黑體" panose="020B0604030504040204" pitchFamily="34" charset="-120"/>
                <a:ea typeface="微軟正黑體" panose="020B0604030504040204" pitchFamily="34" charset="-120"/>
              </a:rPr>
              <a:t>批</a:t>
            </a:r>
            <a:r>
              <a:rPr lang="en-US" altLang="zh-TW" sz="1400" b="1" dirty="0">
                <a:solidFill>
                  <a:srgbClr val="C00000"/>
                </a:solidFill>
                <a:latin typeface="微軟正黑體" panose="020B0604030504040204" pitchFamily="34" charset="-120"/>
                <a:ea typeface="微軟正黑體" panose="020B0604030504040204" pitchFamily="34" charset="-120"/>
              </a:rPr>
              <a:t>)</a:t>
            </a:r>
            <a:endParaRPr lang="zh-TW" altLang="en-US" sz="1600" b="1" dirty="0">
              <a:solidFill>
                <a:srgbClr val="C00000"/>
              </a:solidFill>
              <a:latin typeface="微軟正黑體" panose="020B0604030504040204" pitchFamily="34" charset="-120"/>
              <a:ea typeface="微軟正黑體" panose="020B0604030504040204" pitchFamily="34" charset="-120"/>
            </a:endParaRPr>
          </a:p>
        </p:txBody>
      </p:sp>
      <p:sp>
        <p:nvSpPr>
          <p:cNvPr id="48" name="手繪多邊形: 圖案 47">
            <a:extLst>
              <a:ext uri="{FF2B5EF4-FFF2-40B4-BE49-F238E27FC236}">
                <a16:creationId xmlns:a16="http://schemas.microsoft.com/office/drawing/2014/main" id="{1659E3A3-809C-423B-8849-9EDEFC157A38}"/>
              </a:ext>
            </a:extLst>
          </p:cNvPr>
          <p:cNvSpPr/>
          <p:nvPr/>
        </p:nvSpPr>
        <p:spPr>
          <a:xfrm>
            <a:off x="5506728" y="1688568"/>
            <a:ext cx="813596" cy="3543419"/>
          </a:xfrm>
          <a:custGeom>
            <a:avLst/>
            <a:gdLst>
              <a:gd name="connsiteX0" fmla="*/ 0 w 2004164"/>
              <a:gd name="connsiteY0" fmla="*/ 1189972 h 1189972"/>
              <a:gd name="connsiteX1" fmla="*/ 964504 w 2004164"/>
              <a:gd name="connsiteY1" fmla="*/ 1189972 h 1189972"/>
              <a:gd name="connsiteX2" fmla="*/ 964504 w 2004164"/>
              <a:gd name="connsiteY2" fmla="*/ 0 h 1189972"/>
              <a:gd name="connsiteX3" fmla="*/ 2004164 w 2004164"/>
              <a:gd name="connsiteY3" fmla="*/ 0 h 1189972"/>
            </a:gdLst>
            <a:ahLst/>
            <a:cxnLst>
              <a:cxn ang="0">
                <a:pos x="connsiteX0" y="connsiteY0"/>
              </a:cxn>
              <a:cxn ang="0">
                <a:pos x="connsiteX1" y="connsiteY1"/>
              </a:cxn>
              <a:cxn ang="0">
                <a:pos x="connsiteX2" y="connsiteY2"/>
              </a:cxn>
              <a:cxn ang="0">
                <a:pos x="connsiteX3" y="connsiteY3"/>
              </a:cxn>
            </a:cxnLst>
            <a:rect l="l" t="t" r="r" b="b"/>
            <a:pathLst>
              <a:path w="2004164" h="1189972">
                <a:moveTo>
                  <a:pt x="0" y="1189972"/>
                </a:moveTo>
                <a:lnTo>
                  <a:pt x="964504" y="1189972"/>
                </a:lnTo>
                <a:lnTo>
                  <a:pt x="964504" y="0"/>
                </a:lnTo>
                <a:lnTo>
                  <a:pt x="200416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左中括弧 49">
            <a:extLst>
              <a:ext uri="{FF2B5EF4-FFF2-40B4-BE49-F238E27FC236}">
                <a16:creationId xmlns:a16="http://schemas.microsoft.com/office/drawing/2014/main" id="{977479A0-9DA2-4E6E-B039-729F227A8D53}"/>
              </a:ext>
            </a:extLst>
          </p:cNvPr>
          <p:cNvSpPr/>
          <p:nvPr/>
        </p:nvSpPr>
        <p:spPr>
          <a:xfrm>
            <a:off x="2013707" y="4992244"/>
            <a:ext cx="131686" cy="1360430"/>
          </a:xfrm>
          <a:prstGeom prst="leftBracket">
            <a:avLst>
              <a:gd name="adj" fmla="val 52193"/>
            </a:avLst>
          </a:prstGeom>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51" name="手繪多邊形: 圖案 50">
            <a:extLst>
              <a:ext uri="{FF2B5EF4-FFF2-40B4-BE49-F238E27FC236}">
                <a16:creationId xmlns:a16="http://schemas.microsoft.com/office/drawing/2014/main" id="{B9A88F9A-CAD1-4C1F-984E-73F2272DFA01}"/>
              </a:ext>
            </a:extLst>
          </p:cNvPr>
          <p:cNvSpPr/>
          <p:nvPr/>
        </p:nvSpPr>
        <p:spPr>
          <a:xfrm>
            <a:off x="1016037" y="4768521"/>
            <a:ext cx="934651" cy="658135"/>
          </a:xfrm>
          <a:custGeom>
            <a:avLst/>
            <a:gdLst>
              <a:gd name="connsiteX0" fmla="*/ 0 w 1055077"/>
              <a:gd name="connsiteY0" fmla="*/ 0 h 896815"/>
              <a:gd name="connsiteX1" fmla="*/ 0 w 1055077"/>
              <a:gd name="connsiteY1" fmla="*/ 896815 h 896815"/>
              <a:gd name="connsiteX2" fmla="*/ 1055077 w 1055077"/>
              <a:gd name="connsiteY2" fmla="*/ 896815 h 896815"/>
            </a:gdLst>
            <a:ahLst/>
            <a:cxnLst>
              <a:cxn ang="0">
                <a:pos x="connsiteX0" y="connsiteY0"/>
              </a:cxn>
              <a:cxn ang="0">
                <a:pos x="connsiteX1" y="connsiteY1"/>
              </a:cxn>
              <a:cxn ang="0">
                <a:pos x="connsiteX2" y="connsiteY2"/>
              </a:cxn>
            </a:cxnLst>
            <a:rect l="l" t="t" r="r" b="b"/>
            <a:pathLst>
              <a:path w="1055077" h="896815">
                <a:moveTo>
                  <a:pt x="0" y="0"/>
                </a:moveTo>
                <a:lnTo>
                  <a:pt x="0" y="896815"/>
                </a:lnTo>
                <a:lnTo>
                  <a:pt x="1055077" y="896815"/>
                </a:lnTo>
              </a:path>
            </a:pathLst>
          </a:custGeom>
          <a:noFill/>
          <a:ln>
            <a:solidFill>
              <a:srgbClr val="C0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手繪多邊形: 圖案 2">
            <a:extLst>
              <a:ext uri="{FF2B5EF4-FFF2-40B4-BE49-F238E27FC236}">
                <a16:creationId xmlns:a16="http://schemas.microsoft.com/office/drawing/2014/main" id="{C3DE0E98-B1AC-4B43-803A-3CF6EB2AB5D2}"/>
              </a:ext>
            </a:extLst>
          </p:cNvPr>
          <p:cNvSpPr/>
          <p:nvPr/>
        </p:nvSpPr>
        <p:spPr>
          <a:xfrm>
            <a:off x="5506728" y="5697120"/>
            <a:ext cx="2327407" cy="655554"/>
          </a:xfrm>
          <a:custGeom>
            <a:avLst/>
            <a:gdLst>
              <a:gd name="connsiteX0" fmla="*/ 0 w 2562727"/>
              <a:gd name="connsiteY0" fmla="*/ 469231 h 469231"/>
              <a:gd name="connsiteX1" fmla="*/ 2562727 w 2562727"/>
              <a:gd name="connsiteY1" fmla="*/ 469231 h 469231"/>
              <a:gd name="connsiteX2" fmla="*/ 2562727 w 2562727"/>
              <a:gd name="connsiteY2" fmla="*/ 0 h 469231"/>
            </a:gdLst>
            <a:ahLst/>
            <a:cxnLst>
              <a:cxn ang="0">
                <a:pos x="connsiteX0" y="connsiteY0"/>
              </a:cxn>
              <a:cxn ang="0">
                <a:pos x="connsiteX1" y="connsiteY1"/>
              </a:cxn>
              <a:cxn ang="0">
                <a:pos x="connsiteX2" y="connsiteY2"/>
              </a:cxn>
            </a:cxnLst>
            <a:rect l="l" t="t" r="r" b="b"/>
            <a:pathLst>
              <a:path w="2562727" h="469231">
                <a:moveTo>
                  <a:pt x="0" y="469231"/>
                </a:moveTo>
                <a:lnTo>
                  <a:pt x="2562727" y="469231"/>
                </a:lnTo>
                <a:lnTo>
                  <a:pt x="2562727"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AAEE423C-8B89-4799-8A3B-919F93527D3D}"/>
              </a:ext>
            </a:extLst>
          </p:cNvPr>
          <p:cNvSpPr/>
          <p:nvPr/>
        </p:nvSpPr>
        <p:spPr>
          <a:xfrm>
            <a:off x="2225552" y="4826618"/>
            <a:ext cx="1230483" cy="2646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文字方塊 1">
            <a:extLst>
              <a:ext uri="{FF2B5EF4-FFF2-40B4-BE49-F238E27FC236}">
                <a16:creationId xmlns:a16="http://schemas.microsoft.com/office/drawing/2014/main" id="{C91CC7A7-05DE-4CA9-8C9E-65D4CB296B53}"/>
              </a:ext>
            </a:extLst>
          </p:cNvPr>
          <p:cNvSpPr txBox="1"/>
          <p:nvPr/>
        </p:nvSpPr>
        <p:spPr>
          <a:xfrm>
            <a:off x="2277979" y="4805077"/>
            <a:ext cx="1125629" cy="307777"/>
          </a:xfrm>
          <a:prstGeom prst="rect">
            <a:avLst/>
          </a:prstGeom>
          <a:noFill/>
        </p:spPr>
        <p:txBody>
          <a:bodyPr wrap="none" rtlCol="0">
            <a:spAutoFit/>
          </a:bodyPr>
          <a:lstStyle/>
          <a:p>
            <a:r>
              <a:rPr lang="en-US" altLang="zh-TW" sz="1400" b="1" dirty="0">
                <a:solidFill>
                  <a:schemeClr val="bg1"/>
                </a:solidFill>
                <a:latin typeface="微軟正黑體" panose="020B0604030504040204" pitchFamily="34" charset="-120"/>
                <a:ea typeface="微軟正黑體" panose="020B0604030504040204" pitchFamily="34" charset="-120"/>
              </a:rPr>
              <a:t>Device</a:t>
            </a:r>
            <a:r>
              <a:rPr lang="zh-TW" altLang="en-US" sz="1400" b="1" dirty="0">
                <a:solidFill>
                  <a:schemeClr val="bg1"/>
                </a:solidFill>
                <a:latin typeface="微軟正黑體" panose="020B0604030504040204" pitchFamily="34" charset="-120"/>
                <a:ea typeface="微軟正黑體" panose="020B0604030504040204" pitchFamily="34" charset="-120"/>
              </a:rPr>
              <a:t>之間</a:t>
            </a:r>
          </a:p>
        </p:txBody>
      </p:sp>
      <p:sp>
        <p:nvSpPr>
          <p:cNvPr id="53" name="矩形 52">
            <a:extLst>
              <a:ext uri="{FF2B5EF4-FFF2-40B4-BE49-F238E27FC236}">
                <a16:creationId xmlns:a16="http://schemas.microsoft.com/office/drawing/2014/main" id="{6F00AC4C-2450-42CF-BB08-675446C41485}"/>
              </a:ext>
            </a:extLst>
          </p:cNvPr>
          <p:cNvSpPr/>
          <p:nvPr/>
        </p:nvSpPr>
        <p:spPr>
          <a:xfrm>
            <a:off x="2225552" y="5934811"/>
            <a:ext cx="1230483" cy="26469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A0099EE7-8103-436A-995A-5BB759F1BE2A}"/>
              </a:ext>
            </a:extLst>
          </p:cNvPr>
          <p:cNvSpPr txBox="1"/>
          <p:nvPr/>
        </p:nvSpPr>
        <p:spPr>
          <a:xfrm>
            <a:off x="2277979" y="5913270"/>
            <a:ext cx="1125629" cy="307777"/>
          </a:xfrm>
          <a:prstGeom prst="rect">
            <a:avLst/>
          </a:prstGeom>
          <a:noFill/>
        </p:spPr>
        <p:txBody>
          <a:bodyPr wrap="none" rtlCol="0">
            <a:spAutoFit/>
          </a:bodyPr>
          <a:lstStyle/>
          <a:p>
            <a:r>
              <a:rPr lang="en-US" altLang="zh-TW" sz="1400" b="1" dirty="0">
                <a:solidFill>
                  <a:schemeClr val="bg1"/>
                </a:solidFill>
                <a:latin typeface="微軟正黑體" panose="020B0604030504040204" pitchFamily="34" charset="-120"/>
                <a:ea typeface="微軟正黑體" panose="020B0604030504040204" pitchFamily="34" charset="-120"/>
              </a:rPr>
              <a:t>Device</a:t>
            </a:r>
            <a:r>
              <a:rPr lang="zh-TW" altLang="en-US" sz="1400" b="1" dirty="0">
                <a:solidFill>
                  <a:schemeClr val="bg1"/>
                </a:solidFill>
                <a:latin typeface="微軟正黑體" panose="020B0604030504040204" pitchFamily="34" charset="-120"/>
                <a:ea typeface="微軟正黑體" panose="020B0604030504040204" pitchFamily="34" charset="-120"/>
              </a:rPr>
              <a:t>之內</a:t>
            </a:r>
          </a:p>
        </p:txBody>
      </p:sp>
    </p:spTree>
    <p:extLst>
      <p:ext uri="{BB962C8B-B14F-4D97-AF65-F5344CB8AC3E}">
        <p14:creationId xmlns:p14="http://schemas.microsoft.com/office/powerpoint/2010/main" val="12941228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164165" y="204086"/>
            <a:ext cx="2473754" cy="707886"/>
          </a:xfrm>
          <a:prstGeom prst="rect">
            <a:avLst/>
          </a:prstGeom>
          <a:noFill/>
        </p:spPr>
        <p:txBody>
          <a:bodyPr wrap="none" rtlCol="0">
            <a:spAutoFit/>
          </a:bodyPr>
          <a:lstStyle/>
          <a:p>
            <a:r>
              <a:rPr lang="en-US" altLang="zh-TW"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AI</a:t>
            </a:r>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方法論</a:t>
            </a:r>
          </a:p>
        </p:txBody>
      </p:sp>
      <p:graphicFrame>
        <p:nvGraphicFramePr>
          <p:cNvPr id="2" name="表格 1"/>
          <p:cNvGraphicFramePr>
            <a:graphicFrameLocks noGrp="1"/>
          </p:cNvGraphicFramePr>
          <p:nvPr>
            <p:extLst/>
          </p:nvPr>
        </p:nvGraphicFramePr>
        <p:xfrm>
          <a:off x="164165" y="1089923"/>
          <a:ext cx="11913539" cy="5453335"/>
        </p:xfrm>
        <a:graphic>
          <a:graphicData uri="http://schemas.openxmlformats.org/drawingml/2006/table">
            <a:tbl>
              <a:tblPr firstRow="1" bandRow="1">
                <a:tableStyleId>{5C22544A-7EE6-4342-B048-85BDC9FD1C3A}</a:tableStyleId>
              </a:tblPr>
              <a:tblGrid>
                <a:gridCol w="572438">
                  <a:extLst>
                    <a:ext uri="{9D8B030D-6E8A-4147-A177-3AD203B41FA5}">
                      <a16:colId xmlns:a16="http://schemas.microsoft.com/office/drawing/2014/main" val="4101855906"/>
                    </a:ext>
                  </a:extLst>
                </a:gridCol>
                <a:gridCol w="3225800">
                  <a:extLst>
                    <a:ext uri="{9D8B030D-6E8A-4147-A177-3AD203B41FA5}">
                      <a16:colId xmlns:a16="http://schemas.microsoft.com/office/drawing/2014/main" val="787671740"/>
                    </a:ext>
                  </a:extLst>
                </a:gridCol>
                <a:gridCol w="2590800">
                  <a:extLst>
                    <a:ext uri="{9D8B030D-6E8A-4147-A177-3AD203B41FA5}">
                      <a16:colId xmlns:a16="http://schemas.microsoft.com/office/drawing/2014/main" val="3294644393"/>
                    </a:ext>
                  </a:extLst>
                </a:gridCol>
                <a:gridCol w="802481">
                  <a:extLst>
                    <a:ext uri="{9D8B030D-6E8A-4147-A177-3AD203B41FA5}">
                      <a16:colId xmlns:a16="http://schemas.microsoft.com/office/drawing/2014/main" val="411171124"/>
                    </a:ext>
                  </a:extLst>
                </a:gridCol>
                <a:gridCol w="802481">
                  <a:extLst>
                    <a:ext uri="{9D8B030D-6E8A-4147-A177-3AD203B41FA5}">
                      <a16:colId xmlns:a16="http://schemas.microsoft.com/office/drawing/2014/main" val="3910611340"/>
                    </a:ext>
                  </a:extLst>
                </a:gridCol>
                <a:gridCol w="802481">
                  <a:extLst>
                    <a:ext uri="{9D8B030D-6E8A-4147-A177-3AD203B41FA5}">
                      <a16:colId xmlns:a16="http://schemas.microsoft.com/office/drawing/2014/main" val="2690466153"/>
                    </a:ext>
                  </a:extLst>
                </a:gridCol>
                <a:gridCol w="802481">
                  <a:extLst>
                    <a:ext uri="{9D8B030D-6E8A-4147-A177-3AD203B41FA5}">
                      <a16:colId xmlns:a16="http://schemas.microsoft.com/office/drawing/2014/main" val="4126075236"/>
                    </a:ext>
                  </a:extLst>
                </a:gridCol>
                <a:gridCol w="904875">
                  <a:extLst>
                    <a:ext uri="{9D8B030D-6E8A-4147-A177-3AD203B41FA5}">
                      <a16:colId xmlns:a16="http://schemas.microsoft.com/office/drawing/2014/main" val="748281474"/>
                    </a:ext>
                  </a:extLst>
                </a:gridCol>
                <a:gridCol w="1409702">
                  <a:extLst>
                    <a:ext uri="{9D8B030D-6E8A-4147-A177-3AD203B41FA5}">
                      <a16:colId xmlns:a16="http://schemas.microsoft.com/office/drawing/2014/main" val="2856422835"/>
                    </a:ext>
                  </a:extLst>
                </a:gridCol>
              </a:tblGrid>
              <a:tr h="255551">
                <a:tc rowSpan="2">
                  <a:txBody>
                    <a:bodyPr/>
                    <a:lstStyle/>
                    <a:p>
                      <a:pPr algn="ctr"/>
                      <a:r>
                        <a:rPr lang="zh-TW" altLang="en-US" sz="1200" b="1" dirty="0">
                          <a:latin typeface="微軟正黑體" panose="020B0604030504040204" pitchFamily="34" charset="-120"/>
                          <a:ea typeface="微軟正黑體" panose="020B0604030504040204" pitchFamily="34" charset="-120"/>
                        </a:rPr>
                        <a:t>課程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ctr"/>
                      <a:r>
                        <a:rPr lang="zh-TW" altLang="en-US" sz="1200" b="1" dirty="0">
                          <a:latin typeface="微軟正黑體" panose="020B0604030504040204" pitchFamily="34" charset="-120"/>
                          <a:ea typeface="微軟正黑體" panose="020B0604030504040204" pitchFamily="34" charset="-120"/>
                        </a:rPr>
                        <a:t>方法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模型訓練</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zh-TW" altLang="en-US" sz="1200" b="1" dirty="0">
                          <a:latin typeface="微軟正黑體" panose="020B0604030504040204" pitchFamily="34" charset="-120"/>
                          <a:ea typeface="微軟正黑體" panose="020B0604030504040204" pitchFamily="34" charset="-120"/>
                        </a:rPr>
                        <a:t>模型驗證</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zh-TW" altLang="en-US" dirty="0"/>
                    </a:p>
                  </a:txBody>
                  <a:tcPr/>
                </a:tc>
                <a:tc hMerge="1">
                  <a:txBody>
                    <a:bodyPr/>
                    <a:lstStyle/>
                    <a:p>
                      <a:endParaRPr lang="zh-TW" altLang="en-US" dirty="0"/>
                    </a:p>
                  </a:txBody>
                  <a:tcPr/>
                </a:tc>
                <a:tc rowSpan="2">
                  <a:txBody>
                    <a:bodyPr/>
                    <a:lstStyle/>
                    <a:p>
                      <a:pPr algn="ctr"/>
                      <a:r>
                        <a:rPr lang="en-US" altLang="zh-TW" sz="1200" b="1" dirty="0">
                          <a:latin typeface="微軟正黑體" panose="020B0604030504040204" pitchFamily="34" charset="-120"/>
                          <a:ea typeface="微軟正黑體" panose="020B0604030504040204" pitchFamily="34" charset="-120"/>
                        </a:rPr>
                        <a:t>Remark</a:t>
                      </a:r>
                      <a:endParaRPr lang="zh-TW" altLang="en-US" sz="1200" b="1" dirty="0">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3581541"/>
                  </a:ext>
                </a:extLst>
              </a:tr>
              <a:tr h="0">
                <a:tc vMerge="1">
                  <a:txBody>
                    <a:bodyPr/>
                    <a:lstStyle/>
                    <a:p>
                      <a:endParaRPr lang="zh-TW" altLang="en-US" dirty="0"/>
                    </a:p>
                  </a:txBody>
                  <a:tcPr/>
                </a:tc>
                <a:tc vMerge="1">
                  <a:txBody>
                    <a:bodyPr/>
                    <a:lstStyle/>
                    <a:p>
                      <a:endParaRPr lang="zh-TW" altLang="en-US" dirty="0"/>
                    </a:p>
                  </a:txBody>
                  <a:tcPr/>
                </a:tc>
                <a:tc>
                  <a:txBody>
                    <a:bodyPr/>
                    <a:lstStyle/>
                    <a:p>
                      <a:pPr algn="ctr"/>
                      <a:r>
                        <a:rPr lang="zh-TW" altLang="en-US" sz="1200" b="1" dirty="0">
                          <a:solidFill>
                            <a:schemeClr val="bg1"/>
                          </a:solidFill>
                          <a:latin typeface="微軟正黑體" panose="020B0604030504040204" pitchFamily="34" charset="-120"/>
                          <a:ea typeface="微軟正黑體" panose="020B0604030504040204" pitchFamily="34" charset="-120"/>
                        </a:rPr>
                        <a:t>演算法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R^2</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err="1">
                          <a:solidFill>
                            <a:schemeClr val="bg1"/>
                          </a:solidFill>
                          <a:latin typeface="微軟正黑體" panose="020B0604030504040204" pitchFamily="34" charset="-120"/>
                          <a:ea typeface="微軟正黑體" panose="020B0604030504040204" pitchFamily="34" charset="-120"/>
                        </a:rPr>
                        <a:t>mAE</a:t>
                      </a:r>
                      <a:endParaRPr lang="en-US" altLang="zh-TW" sz="1200" b="1" dirty="0">
                        <a:solidFill>
                          <a:schemeClr val="bg1"/>
                        </a:solidFill>
                        <a:latin typeface="微軟正黑體" panose="020B0604030504040204" pitchFamily="34" charset="-120"/>
                        <a:ea typeface="微軟正黑體" panose="020B0604030504040204" pitchFamily="34" charset="-120"/>
                      </a:endParaRPr>
                    </a:p>
                    <a:p>
                      <a:pPr algn="ctr"/>
                      <a:r>
                        <a:rPr lang="en-US" altLang="zh-TW" sz="1200" b="1" dirty="0">
                          <a:solidFill>
                            <a:schemeClr val="bg1"/>
                          </a:solidFill>
                          <a:latin typeface="微軟正黑體" panose="020B0604030504040204" pitchFamily="34" charset="-120"/>
                          <a:ea typeface="微軟正黑體" panose="020B0604030504040204" pitchFamily="34" charset="-120"/>
                        </a:rPr>
                        <a:t>Diff.</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a:r>
                        <a:rPr lang="en-US" altLang="zh-TW" sz="1200" b="1" dirty="0">
                          <a:solidFill>
                            <a:schemeClr val="bg1"/>
                          </a:solidFill>
                          <a:latin typeface="微軟正黑體" panose="020B0604030504040204" pitchFamily="34" charset="-120"/>
                          <a:ea typeface="微軟正黑體" panose="020B0604030504040204" pitchFamily="34" charset="-120"/>
                        </a:rPr>
                        <a:t>Accuracy</a:t>
                      </a:r>
                    </a:p>
                    <a:p>
                      <a:pPr algn="ctr"/>
                      <a:r>
                        <a:rPr lang="en-US" altLang="zh-TW" sz="1200" b="1" dirty="0">
                          <a:solidFill>
                            <a:schemeClr val="bg1"/>
                          </a:solidFill>
                          <a:latin typeface="微軟正黑體" panose="020B0604030504040204" pitchFamily="34" charset="-120"/>
                          <a:ea typeface="微軟正黑體" panose="020B0604030504040204" pitchFamily="34" charset="-120"/>
                        </a:rPr>
                        <a:t>(</a:t>
                      </a:r>
                      <a:r>
                        <a:rPr lang="en-US" altLang="zh-TW" sz="1200" b="1" dirty="0" err="1">
                          <a:solidFill>
                            <a:schemeClr val="bg1"/>
                          </a:solidFill>
                          <a:latin typeface="微軟正黑體" panose="020B0604030504040204" pitchFamily="34" charset="-120"/>
                          <a:ea typeface="微軟正黑體" panose="020B0604030504040204" pitchFamily="34" charset="-120"/>
                        </a:rPr>
                        <a:t>mAE</a:t>
                      </a:r>
                      <a:r>
                        <a:rPr lang="en-US" altLang="zh-TW" sz="1200" b="1" dirty="0">
                          <a:solidFill>
                            <a:schemeClr val="bg1"/>
                          </a:solidFill>
                          <a:latin typeface="微軟正黑體" panose="020B0604030504040204" pitchFamily="34" charset="-120"/>
                          <a:ea typeface="微軟正黑體" panose="020B0604030504040204" pitchFamily="34" charset="-120"/>
                        </a:rPr>
                        <a:t>&lt;15)</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vMerge="1">
                  <a:txBody>
                    <a:bodyPr/>
                    <a:lstStyle/>
                    <a:p>
                      <a:endParaRPr lang="zh-TW" altLang="en-US" dirty="0"/>
                    </a:p>
                  </a:txBody>
                  <a:tcPr/>
                </a:tc>
                <a:extLst>
                  <a:ext uri="{0D108BD9-81ED-4DB2-BD59-A6C34878D82A}">
                    <a16:rowId xmlns:a16="http://schemas.microsoft.com/office/drawing/2014/main" val="1872107449"/>
                  </a:ext>
                </a:extLst>
              </a:tr>
              <a:tr h="400513">
                <a:tc>
                  <a:txBody>
                    <a:bodyPr/>
                    <a:lstStyle/>
                    <a:p>
                      <a:pPr algn="ctr"/>
                      <a:r>
                        <a:rPr lang="en-US" altLang="zh-TW" sz="1200" b="1" dirty="0">
                          <a:latin typeface="微軟正黑體" panose="020B0604030504040204" pitchFamily="34" charset="-120"/>
                          <a:ea typeface="微軟正黑體" panose="020B0604030504040204" pitchFamily="34" charset="-120"/>
                        </a:rPr>
                        <a:t>6/30</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marL="285750" indent="-28575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W/O</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Snap cure </a:t>
                      </a:r>
                      <a:r>
                        <a:rPr lang="zh-TW" altLang="en-US" sz="1200" b="1" dirty="0">
                          <a:latin typeface="微軟正黑體" panose="020B0604030504040204" pitchFamily="34" charset="-120"/>
                          <a:ea typeface="微軟正黑體" panose="020B0604030504040204" pitchFamily="34" charset="-120"/>
                        </a:rPr>
                        <a:t>缺少資料替補 </a:t>
                      </a:r>
                      <a:r>
                        <a:rPr lang="en-US" altLang="zh-TW" sz="1200" b="1" dirty="0">
                          <a:latin typeface="微軟正黑體" panose="020B0604030504040204" pitchFamily="34" charset="-120"/>
                          <a:ea typeface="微軟正黑體" panose="020B0604030504040204" pitchFamily="34" charset="-120"/>
                        </a:rPr>
                        <a:t>N</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or 0</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l"/>
                      <a:r>
                        <a:rPr lang="en-US" altLang="zh-TW" sz="1200" b="1" dirty="0">
                          <a:latin typeface="微軟正黑體" panose="020B0604030504040204" pitchFamily="34" charset="-120"/>
                          <a:ea typeface="微軟正黑體" panose="020B0604030504040204" pitchFamily="34" charset="-120"/>
                        </a:rPr>
                        <a:t>Random Forest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22.71</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0.01</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取平均數</a:t>
                      </a:r>
                      <a:endParaRPr lang="en-US" altLang="zh-TW" sz="1200" b="1" dirty="0">
                        <a:latin typeface="微軟正黑體" panose="020B0604030504040204" pitchFamily="34" charset="-120"/>
                        <a:ea typeface="微軟正黑體" panose="020B0604030504040204" pitchFamily="34" charset="-12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77066492"/>
                  </a:ext>
                </a:extLst>
              </a:tr>
              <a:tr h="400513">
                <a:tc rowSpan="2">
                  <a:txBody>
                    <a:bodyPr/>
                    <a:lstStyle/>
                    <a:p>
                      <a:pPr algn="ctr"/>
                      <a:r>
                        <a:rPr lang="en-US" altLang="zh-TW" sz="1200" b="1" dirty="0">
                          <a:latin typeface="微軟正黑體" panose="020B0604030504040204" pitchFamily="34" charset="-120"/>
                          <a:ea typeface="微軟正黑體" panose="020B0604030504040204" pitchFamily="34" charset="-120"/>
                        </a:rPr>
                        <a:t>7/7</a:t>
                      </a:r>
                      <a:endParaRPr lang="zh-TW" altLang="en-US" sz="1200" b="1" dirty="0">
                        <a:latin typeface="微軟正黑體" panose="020B0604030504040204" pitchFamily="34" charset="-120"/>
                        <a:ea typeface="微軟正黑體" panose="020B0604030504040204" pitchFamily="34" charset="-120"/>
                      </a:endParaRPr>
                    </a:p>
                  </a:txBody>
                  <a:tcPr anchor="ctr"/>
                </a:tc>
                <a:tc rowSpan="2">
                  <a:txBody>
                    <a:bodyPr/>
                    <a:lstStyle/>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W/ </a:t>
                      </a:r>
                      <a:r>
                        <a:rPr lang="zh-TW" altLang="en-US" sz="1200" b="1" dirty="0">
                          <a:latin typeface="微軟正黑體" panose="020B0604030504040204" pitchFamily="34" charset="-120"/>
                          <a:ea typeface="微軟正黑體" panose="020B0604030504040204" pitchFamily="34" charset="-120"/>
                        </a:rPr>
                        <a:t>與 </a:t>
                      </a:r>
                      <a:r>
                        <a:rPr lang="en-US" altLang="zh-TW" sz="1200" b="1" dirty="0">
                          <a:latin typeface="微軟正黑體" panose="020B0604030504040204" pitchFamily="34" charset="-120"/>
                          <a:ea typeface="微軟正黑體" panose="020B0604030504040204" pitchFamily="34" charset="-120"/>
                        </a:rPr>
                        <a:t>W/O</a:t>
                      </a:r>
                      <a:r>
                        <a:rPr lang="zh-TW" altLang="en-US" sz="1200" b="1"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 Snap cure</a:t>
                      </a:r>
                      <a:r>
                        <a:rPr lang="zh-TW" altLang="en-US" sz="1200" b="1" dirty="0">
                          <a:latin typeface="微軟正黑體" panose="020B0604030504040204" pitchFamily="34" charset="-120"/>
                          <a:ea typeface="微軟正黑體" panose="020B0604030504040204" pitchFamily="34" charset="-120"/>
                        </a:rPr>
                        <a:t>分開訓練</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Snap cure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19.13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0.47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403189184"/>
                  </a:ext>
                </a:extLst>
              </a:tr>
              <a:tr h="405832">
                <a:tc vMerge="1">
                  <a:txBody>
                    <a:bodyPr/>
                    <a:lstStyle/>
                    <a:p>
                      <a:endParaRPr lang="zh-TW" altLang="en-US" sz="1600" dirty="0"/>
                    </a:p>
                  </a:txBody>
                  <a:tcPr/>
                </a:tc>
                <a:tc vMerge="1">
                  <a:txBody>
                    <a:bodyPr/>
                    <a:lstStyle/>
                    <a:p>
                      <a:endParaRPr lang="zh-TW" alt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W/O</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Snap cure</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16.77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0.44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11842481"/>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7/14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a:t>
                      </a:r>
                      <a:r>
                        <a:rPr lang="en-US" altLang="zh-TW" sz="1200" b="1" dirty="0">
                          <a:latin typeface="微軟正黑體" panose="020B0604030504040204" pitchFamily="34" charset="-120"/>
                          <a:ea typeface="微軟正黑體" panose="020B0604030504040204" pitchFamily="34" charset="-120"/>
                        </a:rPr>
                        <a:t>Hypotenuse </a:t>
                      </a:r>
                      <a:r>
                        <a:rPr lang="zh-TW" altLang="en-US" sz="1200" b="1" dirty="0">
                          <a:latin typeface="微軟正黑體" panose="020B0604030504040204" pitchFamily="34" charset="-120"/>
                          <a:ea typeface="微軟正黑體" panose="020B0604030504040204" pitchFamily="34" charset="-120"/>
                        </a:rPr>
                        <a:t>及</a:t>
                      </a:r>
                      <a:r>
                        <a:rPr lang="en-US" altLang="zh-TW" sz="1200" b="1" dirty="0">
                          <a:latin typeface="微軟正黑體" panose="020B0604030504040204" pitchFamily="34" charset="-120"/>
                          <a:ea typeface="微軟正黑體" panose="020B0604030504040204" pitchFamily="34" charset="-120"/>
                        </a:rPr>
                        <a:t> Area ratio</a:t>
                      </a:r>
                    </a:p>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Snap cure</a:t>
                      </a:r>
                      <a:r>
                        <a:rPr lang="zh-TW" altLang="en-US" sz="1200" b="1" baseline="0" dirty="0">
                          <a:latin typeface="微軟正黑體" panose="020B0604030504040204" pitchFamily="34" charset="-120"/>
                          <a:ea typeface="微軟正黑體" panose="020B0604030504040204" pitchFamily="34" charset="-120"/>
                        </a:rPr>
                        <a:t> 更改</a:t>
                      </a:r>
                      <a:r>
                        <a:rPr lang="en-US" altLang="zh-TW" sz="1200" b="1" baseline="0" dirty="0">
                          <a:latin typeface="微軟正黑體" panose="020B0604030504040204" pitchFamily="34" charset="-120"/>
                          <a:ea typeface="微軟正黑體" panose="020B0604030504040204" pitchFamily="34" charset="-120"/>
                        </a:rPr>
                        <a:t>Y</a:t>
                      </a:r>
                      <a:r>
                        <a:rPr lang="zh-TW" altLang="en-US" sz="1200" b="1" baseline="0" dirty="0">
                          <a:latin typeface="微軟正黑體" panose="020B0604030504040204" pitchFamily="34" charset="-120"/>
                          <a:ea typeface="微軟正黑體" panose="020B0604030504040204" pitchFamily="34" charset="-120"/>
                        </a:rPr>
                        <a:t> </a:t>
                      </a:r>
                      <a:r>
                        <a:rPr lang="en-US" altLang="zh-TW" sz="1200" b="1" baseline="0" dirty="0">
                          <a:latin typeface="微軟正黑體" panose="020B0604030504040204" pitchFamily="34" charset="-120"/>
                          <a:ea typeface="微軟正黑體" panose="020B0604030504040204" pitchFamily="34" charset="-120"/>
                        </a:rPr>
                        <a:t>/</a:t>
                      </a:r>
                      <a:r>
                        <a:rPr lang="zh-TW" altLang="en-US" sz="1200" b="1" baseline="0" dirty="0">
                          <a:latin typeface="微軟正黑體" panose="020B0604030504040204" pitchFamily="34" charset="-120"/>
                          <a:ea typeface="微軟正黑體" panose="020B0604030504040204" pitchFamily="34" charset="-120"/>
                        </a:rPr>
                        <a:t> </a:t>
                      </a:r>
                      <a:r>
                        <a:rPr lang="en-US" altLang="zh-TW" sz="1200" b="1" baseline="0" dirty="0">
                          <a:latin typeface="微軟正黑體" panose="020B0604030504040204" pitchFamily="34" charset="-120"/>
                          <a:ea typeface="微軟正黑體" panose="020B0604030504040204" pitchFamily="34" charset="-120"/>
                        </a:rPr>
                        <a:t>N</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14.79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0.77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23399707"/>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7/21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加入不同厚度比例 </a:t>
                      </a:r>
                      <a:endParaRPr lang="en-US" altLang="zh-TW" sz="1200" b="1" dirty="0">
                        <a:latin typeface="微軟正黑體" panose="020B0604030504040204" pitchFamily="34" charset="-120"/>
                        <a:ea typeface="微軟正黑體" panose="020B0604030504040204" pitchFamily="34" charset="-120"/>
                      </a:endParaRPr>
                    </a:p>
                    <a:p>
                      <a:pPr marL="0" indent="361950" algn="l">
                        <a:buNone/>
                      </a:pPr>
                      <a:r>
                        <a:rPr lang="en-US" altLang="zh-TW" sz="1200" b="1" dirty="0">
                          <a:latin typeface="微軟正黑體" panose="020B0604030504040204" pitchFamily="34" charset="-120"/>
                          <a:ea typeface="微軟正黑體" panose="020B0604030504040204" pitchFamily="34" charset="-120"/>
                        </a:rPr>
                        <a:t>(Die/PKG, SBS/PKG, HS/PKG)</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11.83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0.62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23.32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11.49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35%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530791992"/>
                  </a:ext>
                </a:extLst>
              </a:tr>
              <a:tr h="400513">
                <a:tc>
                  <a:txBody>
                    <a:bodyPr/>
                    <a:lstStyle/>
                    <a:p>
                      <a:pPr algn="ctr"/>
                      <a:r>
                        <a:rPr lang="en-US" altLang="zh-TW" sz="1200" b="1" dirty="0">
                          <a:latin typeface="微軟正黑體" panose="020B0604030504040204" pitchFamily="34" charset="-120"/>
                          <a:ea typeface="微軟正黑體" panose="020B0604030504040204" pitchFamily="34" charset="-120"/>
                        </a:rPr>
                        <a:t>7/28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加入不同厚度比例 </a:t>
                      </a:r>
                      <a:r>
                        <a:rPr lang="en-US" altLang="zh-TW" sz="1200" b="1" dirty="0">
                          <a:latin typeface="微軟正黑體" panose="020B0604030504040204" pitchFamily="34" charset="-120"/>
                          <a:ea typeface="微軟正黑體" panose="020B0604030504040204" pitchFamily="34" charset="-120"/>
                        </a:rPr>
                        <a:t>(SBS</a:t>
                      </a:r>
                      <a:r>
                        <a:rPr lang="en-US" altLang="zh-TW" sz="1200" b="1" baseline="0" dirty="0">
                          <a:latin typeface="微軟正黑體" panose="020B0604030504040204" pitchFamily="34" charset="-120"/>
                          <a:ea typeface="微軟正黑體" panose="020B0604030504040204" pitchFamily="34" charset="-120"/>
                        </a:rPr>
                        <a:t> Cu/PKG)</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17.12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19.97</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2.85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41%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zh-TW" altLang="en-US"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577943150"/>
                  </a:ext>
                </a:extLst>
              </a:tr>
              <a:tr h="982032">
                <a:tc>
                  <a:txBody>
                    <a:bodyPr/>
                    <a:lstStyle/>
                    <a:p>
                      <a:pPr algn="ctr"/>
                      <a:r>
                        <a:rPr lang="en-US" altLang="zh-TW" sz="1200" b="1" dirty="0">
                          <a:latin typeface="微軟正黑體" panose="020B0604030504040204" pitchFamily="34" charset="-120"/>
                          <a:ea typeface="微軟正黑體" panose="020B0604030504040204" pitchFamily="34" charset="-120"/>
                        </a:rPr>
                        <a:t>8/4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厚度比例在模型佔比小，故移除</a:t>
                      </a:r>
                      <a:endParaRPr lang="en-US" altLang="zh-TW" sz="1200" b="1" dirty="0">
                        <a:latin typeface="微軟正黑體" panose="020B0604030504040204" pitchFamily="34" charset="-120"/>
                        <a:ea typeface="微軟正黑體" panose="020B0604030504040204" pitchFamily="34" charset="-120"/>
                      </a:endParaRPr>
                    </a:p>
                    <a:p>
                      <a:pPr marL="342900" indent="-342900" algn="l">
                        <a:buFont typeface="Arial" pitchFamily="34" charset="0"/>
                        <a:buChar cha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改取中位數</a:t>
                      </a:r>
                      <a:endParaRPr lang="en-US" altLang="zh-TW" sz="1200" b="1" dirty="0">
                        <a:latin typeface="微軟正黑體" panose="020B0604030504040204" pitchFamily="34" charset="-120"/>
                        <a:ea typeface="微軟正黑體" panose="020B0604030504040204" pitchFamily="34" charset="-120"/>
                      </a:endParaRPr>
                    </a:p>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超參數最大深度</a:t>
                      </a:r>
                      <a:r>
                        <a:rPr lang="en-US" altLang="zh-TW" sz="1200" b="1" dirty="0">
                          <a:latin typeface="微軟正黑體" panose="020B0604030504040204" pitchFamily="34" charset="-120"/>
                          <a:ea typeface="微軟正黑體" panose="020B0604030504040204" pitchFamily="34" charset="-120"/>
                        </a:rPr>
                        <a:t>:50</a:t>
                      </a:r>
                      <a:r>
                        <a:rPr lang="zh-TW" altLang="en-US" sz="1200" b="1" dirty="0">
                          <a:latin typeface="微軟正黑體" panose="020B0604030504040204" pitchFamily="34" charset="-120"/>
                          <a:ea typeface="微軟正黑體" panose="020B0604030504040204" pitchFamily="34" charset="-120"/>
                        </a:rPr>
                        <a:t>→</a:t>
                      </a:r>
                      <a:r>
                        <a:rPr lang="en-US" altLang="zh-TW" sz="1200" b="1" dirty="0">
                          <a:latin typeface="微軟正黑體" panose="020B0604030504040204" pitchFamily="34" charset="-120"/>
                          <a:ea typeface="微軟正黑體" panose="020B0604030504040204" pitchFamily="34" charset="-120"/>
                        </a:rPr>
                        <a:t>450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14.05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20.40</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6.35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48%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a:latin typeface="微軟正黑體" panose="020B0604030504040204" pitchFamily="34" charset="-120"/>
                          <a:ea typeface="微軟正黑體" panose="020B0604030504040204" pitchFamily="34" charset="-120"/>
                        </a:rPr>
                        <a:t>CPL</a:t>
                      </a:r>
                      <a:r>
                        <a:rPr lang="zh-TW" altLang="en-US" sz="1200" b="1" dirty="0">
                          <a:latin typeface="微軟正黑體" panose="020B0604030504040204" pitchFamily="34" charset="-120"/>
                          <a:ea typeface="微軟正黑體" panose="020B0604030504040204" pitchFamily="34" charset="-120"/>
                        </a:rPr>
                        <a:t> 改取中位數</a:t>
                      </a: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937015342"/>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8/11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依據</a:t>
                      </a:r>
                      <a:r>
                        <a:rPr lang="en-US" altLang="zh-TW" sz="1200" b="1" dirty="0">
                          <a:latin typeface="微軟正黑體" panose="020B0604030504040204" pitchFamily="34" charset="-120"/>
                          <a:ea typeface="微軟正黑體" panose="020B0604030504040204" pitchFamily="34" charset="-120"/>
                        </a:rPr>
                        <a:t>Random forest</a:t>
                      </a:r>
                      <a:r>
                        <a:rPr lang="zh-TW" altLang="en-US" sz="1200" b="1" dirty="0">
                          <a:latin typeface="微軟正黑體" panose="020B0604030504040204" pitchFamily="34" charset="-120"/>
                          <a:ea typeface="微軟正黑體" panose="020B0604030504040204" pitchFamily="34" charset="-120"/>
                        </a:rPr>
                        <a:t>特性，建立多次模型及驗證取最好結果</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15.34</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0.79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18.73</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3.39</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51%</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652597481"/>
                  </a:ext>
                </a:extLst>
              </a:tr>
              <a:tr h="533103">
                <a:tc>
                  <a:txBody>
                    <a:bodyPr/>
                    <a:lstStyle/>
                    <a:p>
                      <a:pPr algn="ctr"/>
                      <a:r>
                        <a:rPr lang="en-US" altLang="zh-TW" sz="1200" b="1" dirty="0">
                          <a:latin typeface="微軟正黑體" panose="020B0604030504040204" pitchFamily="34" charset="-120"/>
                          <a:ea typeface="微軟正黑體" panose="020B0604030504040204" pitchFamily="34" charset="-120"/>
                        </a:rPr>
                        <a:t>8/18</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342900" indent="-342900" algn="l">
                        <a:buFont typeface="Arial" pitchFamily="34" charset="0"/>
                        <a:buChar char="•"/>
                      </a:pPr>
                      <a:r>
                        <a:rPr lang="zh-TW" altLang="en-US" sz="1200" b="1" dirty="0">
                          <a:latin typeface="微軟正黑體" panose="020B0604030504040204" pitchFamily="34" charset="-120"/>
                          <a:ea typeface="微軟正黑體" panose="020B0604030504040204" pitchFamily="34" charset="-120"/>
                        </a:rPr>
                        <a:t>超參數估算器數量</a:t>
                      </a:r>
                      <a:r>
                        <a:rPr lang="en-US" altLang="zh-TW" sz="1200" b="1" dirty="0">
                          <a:latin typeface="微軟正黑體" panose="020B0604030504040204" pitchFamily="34" charset="-120"/>
                          <a:ea typeface="微軟正黑體" panose="020B0604030504040204" pitchFamily="34" charset="-120"/>
                        </a:rPr>
                        <a:t>(Estimator):</a:t>
                      </a:r>
                      <a:r>
                        <a:rPr lang="zh-TW" altLang="en-US" sz="1200" b="1" baseline="0" dirty="0">
                          <a:latin typeface="微軟正黑體" panose="020B0604030504040204" pitchFamily="34" charset="-120"/>
                          <a:ea typeface="微軟正黑體" panose="020B0604030504040204" pitchFamily="34" charset="-120"/>
                        </a:rPr>
                        <a:t> </a:t>
                      </a:r>
                      <a:r>
                        <a:rPr lang="en-US" altLang="zh-TW" sz="1200" b="1" dirty="0">
                          <a:latin typeface="微軟正黑體" panose="020B0604030504040204" pitchFamily="34" charset="-120"/>
                          <a:ea typeface="微軟正黑體" panose="020B0604030504040204" pitchFamily="34" charset="-120"/>
                        </a:rPr>
                        <a:t>100</a:t>
                      </a:r>
                      <a:r>
                        <a:rPr lang="en-US" altLang="zh-TW" sz="1200" b="1" baseline="0" dirty="0">
                          <a:latin typeface="微軟正黑體" panose="020B0604030504040204" pitchFamily="34" charset="-120"/>
                          <a:ea typeface="微軟正黑體" panose="020B0604030504040204" pitchFamily="34" charset="-120"/>
                        </a:rPr>
                        <a:t> </a:t>
                      </a:r>
                      <a:r>
                        <a:rPr lang="zh-TW" altLang="en-US" sz="1200" b="1" baseline="0" dirty="0">
                          <a:latin typeface="微軟正黑體" panose="020B0604030504040204" pitchFamily="34" charset="-120"/>
                          <a:ea typeface="微軟正黑體" panose="020B0604030504040204" pitchFamily="34" charset="-120"/>
                        </a:rPr>
                        <a:t>→</a:t>
                      </a:r>
                      <a:r>
                        <a:rPr lang="en-US" altLang="zh-TW" sz="1200" b="1" baseline="0" dirty="0">
                          <a:latin typeface="微軟正黑體" panose="020B0604030504040204" pitchFamily="34" charset="-120"/>
                          <a:ea typeface="微軟正黑體" panose="020B0604030504040204" pitchFamily="34" charset="-120"/>
                        </a:rPr>
                        <a:t>300</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Random Forest</a:t>
                      </a:r>
                      <a:endPar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solidFill>
                            <a:srgbClr val="0000FF"/>
                          </a:solidFill>
                          <a:latin typeface="微軟正黑體" panose="020B0604030504040204" pitchFamily="34" charset="-120"/>
                          <a:ea typeface="微軟正黑體" panose="020B0604030504040204" pitchFamily="34" charset="-120"/>
                        </a:rPr>
                        <a:t>12.01</a:t>
                      </a:r>
                      <a:endParaRPr lang="zh-TW" altLang="en-US" sz="1200" b="1" dirty="0">
                        <a:solidFill>
                          <a:srgbClr val="0000FF"/>
                        </a:solidFill>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0.82</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marL="0" algn="ctr" defTabSz="914400" rtl="0" eaLnBrk="1" latinLnBrk="0" hangingPunct="1"/>
                      <a:r>
                        <a:rPr lang="en-US" altLang="zh-TW" sz="1200" b="1" kern="1200" dirty="0">
                          <a:solidFill>
                            <a:srgbClr val="0000FF"/>
                          </a:solidFill>
                          <a:latin typeface="微軟正黑體" panose="020B0604030504040204" pitchFamily="34" charset="-120"/>
                          <a:ea typeface="微軟正黑體" panose="020B0604030504040204" pitchFamily="34" charset="-120"/>
                          <a:cs typeface="+mn-cs"/>
                        </a:rPr>
                        <a:t>13.06</a:t>
                      </a:r>
                      <a:endParaRPr lang="zh-TW" altLang="en-US" sz="1200" b="1" kern="1200" dirty="0">
                        <a:solidFill>
                          <a:srgbClr val="0000FF"/>
                        </a:solidFill>
                        <a:latin typeface="微軟正黑體" panose="020B0604030504040204" pitchFamily="34" charset="-120"/>
                        <a:ea typeface="微軟正黑體" panose="020B0604030504040204" pitchFamily="34" charset="-120"/>
                        <a:cs typeface="+mn-cs"/>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1.05</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r>
                        <a:rPr lang="en-US" altLang="zh-TW" sz="1200" b="1" dirty="0">
                          <a:latin typeface="微軟正黑體" panose="020B0604030504040204" pitchFamily="34" charset="-120"/>
                          <a:ea typeface="微軟正黑體" panose="020B0604030504040204" pitchFamily="34" charset="-120"/>
                        </a:rPr>
                        <a:t>66%</a:t>
                      </a:r>
                      <a:endParaRPr lang="zh-TW" altLang="en-US" sz="1200" b="1" dirty="0">
                        <a:latin typeface="微軟正黑體" panose="020B0604030504040204" pitchFamily="34" charset="-120"/>
                        <a:ea typeface="微軟正黑體" panose="020B0604030504040204" pitchFamily="34" charset="-120"/>
                      </a:endParaRPr>
                    </a:p>
                  </a:txBody>
                  <a:tcPr anchor="ctr"/>
                </a:tc>
                <a:tc>
                  <a:txBody>
                    <a:bodyPr/>
                    <a:lstStyle/>
                    <a:p>
                      <a:pPr algn="ctr"/>
                      <a:endParaRPr lang="en-US" altLang="zh-TW" sz="1200" b="1" dirty="0">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642470020"/>
                  </a:ext>
                </a:extLst>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703086182"/>
              </p:ext>
            </p:extLst>
          </p:nvPr>
        </p:nvGraphicFramePr>
        <p:xfrm>
          <a:off x="4011859" y="363332"/>
          <a:ext cx="6120000" cy="54864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14.79</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0.77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20.14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15.69</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Tree>
    <p:extLst>
      <p:ext uri="{BB962C8B-B14F-4D97-AF65-F5344CB8AC3E}">
        <p14:creationId xmlns:p14="http://schemas.microsoft.com/office/powerpoint/2010/main" val="2761201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438485" y="260391"/>
            <a:ext cx="247375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AI</a:t>
            </a:r>
            <a:r>
              <a:rPr kumimoji="0" lang="zh-TW" altLang="en-US" sz="4000" b="1" i="0" u="none" strike="noStrike" kern="1200" cap="none" spc="30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方法論</a:t>
            </a:r>
          </a:p>
        </p:txBody>
      </p:sp>
      <p:pic>
        <p:nvPicPr>
          <p:cNvPr id="8" name="圖片 7">
            <a:extLst>
              <a:ext uri="{FF2B5EF4-FFF2-40B4-BE49-F238E27FC236}">
                <a16:creationId xmlns:a16="http://schemas.microsoft.com/office/drawing/2014/main" id="{4BC524E8-9B38-4B11-84CB-410DA9FC3B66}"/>
              </a:ext>
            </a:extLst>
          </p:cNvPr>
          <p:cNvPicPr>
            <a:picLocks noChangeAspect="1"/>
          </p:cNvPicPr>
          <p:nvPr/>
        </p:nvPicPr>
        <p:blipFill>
          <a:blip r:embed="rId2"/>
          <a:stretch>
            <a:fillRect/>
          </a:stretch>
        </p:blipFill>
        <p:spPr>
          <a:xfrm>
            <a:off x="4645163" y="3842340"/>
            <a:ext cx="3500958" cy="1511778"/>
          </a:xfrm>
          <a:prstGeom prst="rect">
            <a:avLst/>
          </a:prstGeom>
        </p:spPr>
      </p:pic>
      <p:pic>
        <p:nvPicPr>
          <p:cNvPr id="14" name="圖片 13">
            <a:extLst>
              <a:ext uri="{FF2B5EF4-FFF2-40B4-BE49-F238E27FC236}">
                <a16:creationId xmlns:a16="http://schemas.microsoft.com/office/drawing/2014/main" id="{7A47F1FB-5299-4DDC-80A9-C9714CDE32E8}"/>
              </a:ext>
            </a:extLst>
          </p:cNvPr>
          <p:cNvPicPr>
            <a:picLocks noChangeAspect="1"/>
          </p:cNvPicPr>
          <p:nvPr/>
        </p:nvPicPr>
        <p:blipFill>
          <a:blip r:embed="rId3"/>
          <a:stretch>
            <a:fillRect/>
          </a:stretch>
        </p:blipFill>
        <p:spPr>
          <a:xfrm>
            <a:off x="8578566" y="3763708"/>
            <a:ext cx="3268179" cy="1614242"/>
          </a:xfrm>
          <a:prstGeom prst="rect">
            <a:avLst/>
          </a:prstGeom>
        </p:spPr>
      </p:pic>
      <p:sp>
        <p:nvSpPr>
          <p:cNvPr id="15" name="文字方塊 14">
            <a:extLst>
              <a:ext uri="{FF2B5EF4-FFF2-40B4-BE49-F238E27FC236}">
                <a16:creationId xmlns:a16="http://schemas.microsoft.com/office/drawing/2014/main" id="{224E9F10-060C-4F9B-8C9F-1191BA4DE399}"/>
              </a:ext>
            </a:extLst>
          </p:cNvPr>
          <p:cNvSpPr txBox="1"/>
          <p:nvPr/>
        </p:nvSpPr>
        <p:spPr>
          <a:xfrm>
            <a:off x="575402" y="1524566"/>
            <a:ext cx="2428870"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16" name="文字方塊 15">
            <a:extLst>
              <a:ext uri="{FF2B5EF4-FFF2-40B4-BE49-F238E27FC236}">
                <a16:creationId xmlns:a16="http://schemas.microsoft.com/office/drawing/2014/main" id="{5BD984B7-B950-47EA-B717-8C51599310B2}"/>
              </a:ext>
            </a:extLst>
          </p:cNvPr>
          <p:cNvSpPr txBox="1"/>
          <p:nvPr/>
        </p:nvSpPr>
        <p:spPr>
          <a:xfrm>
            <a:off x="629622" y="2073804"/>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graphicFrame>
        <p:nvGraphicFramePr>
          <p:cNvPr id="18" name="表格 17">
            <a:extLst>
              <a:ext uri="{FF2B5EF4-FFF2-40B4-BE49-F238E27FC236}">
                <a16:creationId xmlns:a16="http://schemas.microsoft.com/office/drawing/2014/main" id="{EBBC09F8-4F46-4946-8ACC-665FAF5E493B}"/>
              </a:ext>
            </a:extLst>
          </p:cNvPr>
          <p:cNvGraphicFramePr>
            <a:graphicFrameLocks noGrp="1"/>
          </p:cNvGraphicFramePr>
          <p:nvPr>
            <p:extLst/>
          </p:nvPr>
        </p:nvGraphicFramePr>
        <p:xfrm>
          <a:off x="4862200" y="2267490"/>
          <a:ext cx="5969731" cy="716112"/>
        </p:xfrm>
        <a:graphic>
          <a:graphicData uri="http://schemas.openxmlformats.org/drawingml/2006/table">
            <a:tbl>
              <a:tblPr firstRow="1" bandRow="1"/>
              <a:tblGrid>
                <a:gridCol w="1373445">
                  <a:extLst>
                    <a:ext uri="{9D8B030D-6E8A-4147-A177-3AD203B41FA5}">
                      <a16:colId xmlns:a16="http://schemas.microsoft.com/office/drawing/2014/main" val="2681650546"/>
                    </a:ext>
                  </a:extLst>
                </a:gridCol>
                <a:gridCol w="657335">
                  <a:extLst>
                    <a:ext uri="{9D8B030D-6E8A-4147-A177-3AD203B41FA5}">
                      <a16:colId xmlns:a16="http://schemas.microsoft.com/office/drawing/2014/main" val="3147046157"/>
                    </a:ext>
                  </a:extLst>
                </a:gridCol>
                <a:gridCol w="928468">
                  <a:extLst>
                    <a:ext uri="{9D8B030D-6E8A-4147-A177-3AD203B41FA5}">
                      <a16:colId xmlns:a16="http://schemas.microsoft.com/office/drawing/2014/main" val="869154765"/>
                    </a:ext>
                  </a:extLst>
                </a:gridCol>
                <a:gridCol w="876762">
                  <a:extLst>
                    <a:ext uri="{9D8B030D-6E8A-4147-A177-3AD203B41FA5}">
                      <a16:colId xmlns:a16="http://schemas.microsoft.com/office/drawing/2014/main" val="3646323948"/>
                    </a:ext>
                  </a:extLst>
                </a:gridCol>
                <a:gridCol w="1091037">
                  <a:extLst>
                    <a:ext uri="{9D8B030D-6E8A-4147-A177-3AD203B41FA5}">
                      <a16:colId xmlns:a16="http://schemas.microsoft.com/office/drawing/2014/main" val="678333315"/>
                    </a:ext>
                  </a:extLst>
                </a:gridCol>
                <a:gridCol w="1042684">
                  <a:extLst>
                    <a:ext uri="{9D8B030D-6E8A-4147-A177-3AD203B41FA5}">
                      <a16:colId xmlns:a16="http://schemas.microsoft.com/office/drawing/2014/main" val="1115158724"/>
                    </a:ext>
                  </a:extLst>
                </a:gridCol>
              </a:tblGrid>
              <a:tr h="358056">
                <a:tc>
                  <a:txBody>
                    <a:bodyPr/>
                    <a:lstStyle/>
                    <a:p>
                      <a:pPr algn="l" fontAlgn="ct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模型名稱</a:t>
                      </a:r>
                      <a:endParaRPr lang="en-US"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驗證</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準確度</a:t>
                      </a:r>
                      <a:endPar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E300D450-5</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0.82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12.01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13.06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66%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bl>
          </a:graphicData>
        </a:graphic>
      </p:graphicFrame>
      <p:sp>
        <p:nvSpPr>
          <p:cNvPr id="19" name="文字方塊 18">
            <a:extLst>
              <a:ext uri="{FF2B5EF4-FFF2-40B4-BE49-F238E27FC236}">
                <a16:creationId xmlns:a16="http://schemas.microsoft.com/office/drawing/2014/main" id="{4385572F-2AFA-4221-B0A0-A04BE63A8FB7}"/>
              </a:ext>
            </a:extLst>
          </p:cNvPr>
          <p:cNvSpPr txBox="1"/>
          <p:nvPr/>
        </p:nvSpPr>
        <p:spPr>
          <a:xfrm>
            <a:off x="575402" y="2801582"/>
            <a:ext cx="2428870"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3200" b="1" kern="0" spc="300" dirty="0">
                <a:solidFill>
                  <a:schemeClr val="accent1">
                    <a:lumMod val="75000"/>
                  </a:schemeClr>
                </a:solidFill>
                <a:latin typeface="Microsoft YaHei" panose="020B0503020204020204" pitchFamily="34" charset="-122"/>
                <a:ea typeface="Microsoft YaHei" panose="020B0503020204020204" pitchFamily="34" charset="-122"/>
              </a:rPr>
              <a:t>超參數調整</a:t>
            </a:r>
            <a:endPar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endParaRPr>
          </a:p>
        </p:txBody>
      </p:sp>
      <p:sp>
        <p:nvSpPr>
          <p:cNvPr id="21" name="文字方塊 20">
            <a:extLst>
              <a:ext uri="{FF2B5EF4-FFF2-40B4-BE49-F238E27FC236}">
                <a16:creationId xmlns:a16="http://schemas.microsoft.com/office/drawing/2014/main" id="{BA908438-9D74-4574-9C07-2C40714B96B3}"/>
              </a:ext>
            </a:extLst>
          </p:cNvPr>
          <p:cNvSpPr txBox="1"/>
          <p:nvPr/>
        </p:nvSpPr>
        <p:spPr>
          <a:xfrm>
            <a:off x="629622" y="3381386"/>
            <a:ext cx="3500958" cy="646331"/>
          </a:xfrm>
          <a:prstGeom prst="rect">
            <a:avLst/>
          </a:prstGeom>
          <a:noFill/>
        </p:spPr>
        <p:txBody>
          <a:bodyPr wrap="none" rtlCol="0">
            <a:spAutoFit/>
          </a:bodyPr>
          <a:lstStyle/>
          <a:p>
            <a:pPr marL="285750" indent="-285750">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估算器數量</a:t>
            </a:r>
            <a:r>
              <a:rPr lang="en-US" altLang="zh-TW" b="1" dirty="0">
                <a:latin typeface="微軟正黑體" panose="020B0604030504040204" pitchFamily="34" charset="-120"/>
                <a:ea typeface="微軟正黑體" panose="020B0604030504040204" pitchFamily="34" charset="-120"/>
              </a:rPr>
              <a:t>(Estimator)</a:t>
            </a:r>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300</a:t>
            </a:r>
          </a:p>
          <a:p>
            <a:pPr marL="285750" indent="-285750">
              <a:buFont typeface="Arial" panose="020B0604020202020204" pitchFamily="34" charset="0"/>
              <a:buChar char="•"/>
            </a:pPr>
            <a:r>
              <a:rPr lang="zh-TW" altLang="en-US" b="1" dirty="0">
                <a:latin typeface="微軟正黑體" panose="020B0604030504040204" pitchFamily="34" charset="-120"/>
                <a:ea typeface="微軟正黑體" panose="020B0604030504040204" pitchFamily="34" charset="-120"/>
              </a:rPr>
              <a:t>最大深度：</a:t>
            </a:r>
            <a:r>
              <a:rPr lang="en-US" altLang="zh-TW" b="1" dirty="0">
                <a:latin typeface="微軟正黑體" panose="020B0604030504040204" pitchFamily="34" charset="-120"/>
                <a:ea typeface="微軟正黑體" panose="020B0604030504040204" pitchFamily="34" charset="-120"/>
              </a:rPr>
              <a:t>450</a:t>
            </a:r>
          </a:p>
        </p:txBody>
      </p:sp>
      <p:sp>
        <p:nvSpPr>
          <p:cNvPr id="27" name="文字方塊 26">
            <a:extLst>
              <a:ext uri="{FF2B5EF4-FFF2-40B4-BE49-F238E27FC236}">
                <a16:creationId xmlns:a16="http://schemas.microsoft.com/office/drawing/2014/main" id="{CDF6ED46-C725-490C-8A54-BBEF1ECEE7AE}"/>
              </a:ext>
            </a:extLst>
          </p:cNvPr>
          <p:cNvSpPr txBox="1"/>
          <p:nvPr/>
        </p:nvSpPr>
        <p:spPr>
          <a:xfrm>
            <a:off x="4645163" y="1478154"/>
            <a:ext cx="3326552"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TW" altLang="en-US" sz="3200" b="1" kern="0" spc="300" dirty="0">
                <a:solidFill>
                  <a:schemeClr val="accent1">
                    <a:lumMod val="75000"/>
                  </a:schemeClr>
                </a:solidFill>
                <a:latin typeface="Microsoft YaHei" panose="020B0503020204020204" pitchFamily="34" charset="-122"/>
                <a:ea typeface="Microsoft YaHei" panose="020B0503020204020204" pitchFamily="34" charset="-122"/>
              </a:rPr>
              <a:t>模型結果與驗證</a:t>
            </a:r>
            <a:endPar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endParaRPr>
          </a:p>
        </p:txBody>
      </p:sp>
      <p:sp>
        <p:nvSpPr>
          <p:cNvPr id="28" name="文字方塊 27">
            <a:extLst>
              <a:ext uri="{FF2B5EF4-FFF2-40B4-BE49-F238E27FC236}">
                <a16:creationId xmlns:a16="http://schemas.microsoft.com/office/drawing/2014/main" id="{2BC0B661-ED62-4244-8E3E-6A2E3DBBAAD6}"/>
              </a:ext>
            </a:extLst>
          </p:cNvPr>
          <p:cNvSpPr txBox="1"/>
          <p:nvPr/>
        </p:nvSpPr>
        <p:spPr>
          <a:xfrm>
            <a:off x="671046" y="5019410"/>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29" name="文字方塊 28">
            <a:extLst>
              <a:ext uri="{FF2B5EF4-FFF2-40B4-BE49-F238E27FC236}">
                <a16:creationId xmlns:a16="http://schemas.microsoft.com/office/drawing/2014/main" id="{55893C5C-CDFF-48C0-8D4E-B59C75FFC251}"/>
              </a:ext>
            </a:extLst>
          </p:cNvPr>
          <p:cNvSpPr txBox="1"/>
          <p:nvPr/>
        </p:nvSpPr>
        <p:spPr>
          <a:xfrm>
            <a:off x="532913" y="4386163"/>
            <a:ext cx="1980029" cy="584775"/>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32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5" name="直線接點 4">
            <a:extLst>
              <a:ext uri="{FF2B5EF4-FFF2-40B4-BE49-F238E27FC236}">
                <a16:creationId xmlns:a16="http://schemas.microsoft.com/office/drawing/2014/main" id="{0D24FBC8-33B0-4AA7-8CBC-A0007DBB48D6}"/>
              </a:ext>
            </a:extLst>
          </p:cNvPr>
          <p:cNvCxnSpPr/>
          <p:nvPr/>
        </p:nvCxnSpPr>
        <p:spPr>
          <a:xfrm>
            <a:off x="4370870" y="1658319"/>
            <a:ext cx="0" cy="3936569"/>
          </a:xfrm>
          <a:prstGeom prst="line">
            <a:avLst/>
          </a:prstGeom>
        </p:spPr>
        <p:style>
          <a:lnRef idx="1">
            <a:schemeClr val="accent3"/>
          </a:lnRef>
          <a:fillRef idx="0">
            <a:schemeClr val="accent3"/>
          </a:fillRef>
          <a:effectRef idx="0">
            <a:schemeClr val="accent3"/>
          </a:effectRef>
          <a:fontRef idx="minor">
            <a:schemeClr val="tx1"/>
          </a:fontRef>
        </p:style>
      </p:cxnSp>
      <p:sp>
        <p:nvSpPr>
          <p:cNvPr id="30" name="文字方塊 29">
            <a:extLst>
              <a:ext uri="{FF2B5EF4-FFF2-40B4-BE49-F238E27FC236}">
                <a16:creationId xmlns:a16="http://schemas.microsoft.com/office/drawing/2014/main" id="{42BC58CB-66FA-44B1-B7C5-43A51DEB81E8}"/>
              </a:ext>
            </a:extLst>
          </p:cNvPr>
          <p:cNvSpPr txBox="1"/>
          <p:nvPr/>
        </p:nvSpPr>
        <p:spPr>
          <a:xfrm>
            <a:off x="5476222" y="3381386"/>
            <a:ext cx="1338828" cy="369332"/>
          </a:xfrm>
          <a:prstGeom prst="rect">
            <a:avLst/>
          </a:prstGeom>
          <a:noFill/>
        </p:spPr>
        <p:txBody>
          <a:bodyPr wrap="none" rtlCol="0">
            <a:spAutoFit/>
          </a:bodyPr>
          <a:lstStyle/>
          <a:p>
            <a:r>
              <a:rPr lang="zh-TW" altLang="en-US" b="1" i="0" dirty="0">
                <a:solidFill>
                  <a:schemeClr val="accent1">
                    <a:lumMod val="75000"/>
                  </a:schemeClr>
                </a:solidFill>
                <a:effectLst/>
                <a:latin typeface="微軟正黑體" panose="020B0604030504040204" pitchFamily="34" charset="-120"/>
                <a:ea typeface="微軟正黑體" panose="020B0604030504040204" pitchFamily="34" charset="-120"/>
              </a:rPr>
              <a:t>特徵重要度</a:t>
            </a:r>
            <a:endParaRPr lang="en-US" altLang="zh-TW" b="1" i="0" dirty="0">
              <a:solidFill>
                <a:schemeClr val="accent1">
                  <a:lumMod val="75000"/>
                </a:schemeClr>
              </a:solidFill>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4E9293F2-0878-44D6-BFF8-AB820A053FE5}"/>
              </a:ext>
            </a:extLst>
          </p:cNvPr>
          <p:cNvSpPr txBox="1"/>
          <p:nvPr/>
        </p:nvSpPr>
        <p:spPr>
          <a:xfrm>
            <a:off x="9409625" y="3381386"/>
            <a:ext cx="1569660" cy="369332"/>
          </a:xfrm>
          <a:prstGeom prst="rect">
            <a:avLst/>
          </a:prstGeom>
          <a:noFill/>
        </p:spPr>
        <p:txBody>
          <a:bodyPr wrap="none" rtlCol="0">
            <a:spAutoFit/>
          </a:bodyPr>
          <a:lstStyle/>
          <a:p>
            <a:r>
              <a:rPr lang="zh-TW" altLang="en-US" b="1" i="0" dirty="0">
                <a:solidFill>
                  <a:schemeClr val="accent1">
                    <a:lumMod val="75000"/>
                  </a:schemeClr>
                </a:solidFill>
                <a:effectLst/>
                <a:latin typeface="微軟正黑體" panose="020B0604030504040204" pitchFamily="34" charset="-120"/>
                <a:ea typeface="微軟正黑體" panose="020B0604030504040204" pitchFamily="34" charset="-120"/>
              </a:rPr>
              <a:t>可解釋性分析</a:t>
            </a:r>
            <a:endParaRPr lang="en-US" altLang="zh-TW" b="1" i="0" dirty="0">
              <a:solidFill>
                <a:schemeClr val="accent1">
                  <a:lumMod val="75000"/>
                </a:schemeClr>
              </a:solidFill>
              <a:effectLst/>
              <a:latin typeface="微軟正黑體" panose="020B0604030504040204" pitchFamily="34" charset="-120"/>
              <a:ea typeface="微軟正黑體" panose="020B0604030504040204" pitchFamily="34" charset="-120"/>
            </a:endParaRPr>
          </a:p>
        </p:txBody>
      </p:sp>
      <p:sp>
        <p:nvSpPr>
          <p:cNvPr id="7" name="矩形 6">
            <a:extLst>
              <a:ext uri="{FF2B5EF4-FFF2-40B4-BE49-F238E27FC236}">
                <a16:creationId xmlns:a16="http://schemas.microsoft.com/office/drawing/2014/main" id="{5AD34212-4073-4288-BCEB-23351E4BF5D4}"/>
              </a:ext>
            </a:extLst>
          </p:cNvPr>
          <p:cNvSpPr/>
          <p:nvPr/>
        </p:nvSpPr>
        <p:spPr>
          <a:xfrm>
            <a:off x="6145636" y="5668840"/>
            <a:ext cx="4539262" cy="118916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latin typeface="微軟正黑體" panose="020B0604030504040204" pitchFamily="34" charset="-120"/>
                <a:ea typeface="微軟正黑體" panose="020B0604030504040204" pitchFamily="34" charset="-120"/>
              </a:rPr>
              <a:t>前五項特徵</a:t>
            </a:r>
            <a:endParaRPr lang="en-US" altLang="zh-TW" b="1" dirty="0">
              <a:latin typeface="微軟正黑體" panose="020B0604030504040204" pitchFamily="34" charset="-120"/>
              <a:ea typeface="微軟正黑體" panose="020B0604030504040204" pitchFamily="34" charset="-120"/>
            </a:endParaRPr>
          </a:p>
          <a:p>
            <a:pPr algn="ctr"/>
            <a:r>
              <a:rPr lang="zh-TW" altLang="en-US" sz="3200" b="1" dirty="0">
                <a:latin typeface="Microsoft YaHei" panose="020B0503020204020204" pitchFamily="34" charset="-122"/>
                <a:ea typeface="Microsoft YaHei" panose="020B0503020204020204" pitchFamily="34" charset="-122"/>
              </a:rPr>
              <a:t>排名相同</a:t>
            </a:r>
          </a:p>
        </p:txBody>
      </p:sp>
      <p:sp>
        <p:nvSpPr>
          <p:cNvPr id="17" name="矩形 16"/>
          <p:cNvSpPr/>
          <p:nvPr/>
        </p:nvSpPr>
        <p:spPr>
          <a:xfrm>
            <a:off x="4478894" y="3260950"/>
            <a:ext cx="7443140" cy="2333937"/>
          </a:xfrm>
          <a:prstGeom prst="rect">
            <a:avLst/>
          </a:prstGeom>
          <a:noFill/>
          <a:ln w="7620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1332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507269" y="1827270"/>
            <a:ext cx="52983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預測準確率達 </a:t>
            </a:r>
            <a:r>
              <a:rPr kumimoji="0" lang="en-US" altLang="zh-TW" sz="3200" b="1"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rPr>
              <a:t>66</a:t>
            </a:r>
            <a:r>
              <a:rPr kumimoji="0" lang="en-US" altLang="zh-TW" sz="2800" b="1"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rPr>
              <a:t>%</a:t>
            </a:r>
            <a:endParaRPr kumimoji="0" lang="en-US" altLang="zh-TW" sz="1800" b="0" i="0" u="none" strike="noStrike" kern="1200" cap="none" spc="0" normalizeH="0" baseline="0" noProof="0" dirty="0">
              <a:ln>
                <a:noFill/>
              </a:ln>
              <a:solidFill>
                <a:schemeClr val="accent6">
                  <a:lumMod val="50000"/>
                </a:schemeClr>
              </a:solidFill>
              <a:effectLst/>
              <a:uLnTx/>
              <a:uFillTx/>
              <a:latin typeface="Microsoft YaHei" panose="020B0503020204020204" pitchFamily="34" charset="-122"/>
              <a:ea typeface="Microsoft YaHei" panose="020B0503020204020204" pitchFamily="34" charset="-122"/>
            </a:endParaRPr>
          </a:p>
        </p:txBody>
      </p:sp>
      <p:grpSp>
        <p:nvGrpSpPr>
          <p:cNvPr id="12" name="群組 11">
            <a:extLst>
              <a:ext uri="{FF2B5EF4-FFF2-40B4-BE49-F238E27FC236}">
                <a16:creationId xmlns:a16="http://schemas.microsoft.com/office/drawing/2014/main" id="{E21C8424-817C-4ACC-9FD9-69888BA07508}"/>
              </a:ext>
            </a:extLst>
          </p:cNvPr>
          <p:cNvGrpSpPr/>
          <p:nvPr/>
        </p:nvGrpSpPr>
        <p:grpSpPr>
          <a:xfrm>
            <a:off x="5924367" y="1715272"/>
            <a:ext cx="5949770" cy="4398146"/>
            <a:chOff x="6016944" y="1998465"/>
            <a:chExt cx="5949770" cy="3651329"/>
          </a:xfrm>
        </p:grpSpPr>
        <p:graphicFrame>
          <p:nvGraphicFramePr>
            <p:cNvPr id="8" name="圖表 7">
              <a:extLst>
                <a:ext uri="{FF2B5EF4-FFF2-40B4-BE49-F238E27FC236}">
                  <a16:creationId xmlns:a16="http://schemas.microsoft.com/office/drawing/2014/main" id="{92448153-8951-4902-A7E9-79CF33C1954D}"/>
                </a:ext>
              </a:extLst>
            </p:cNvPr>
            <p:cNvGraphicFramePr>
              <a:graphicFrameLocks/>
            </p:cNvGraphicFramePr>
            <p:nvPr>
              <p:extLst/>
            </p:nvPr>
          </p:nvGraphicFramePr>
          <p:xfrm>
            <a:off x="6016944" y="1998465"/>
            <a:ext cx="5949770" cy="3651329"/>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群組 10">
              <a:extLst>
                <a:ext uri="{FF2B5EF4-FFF2-40B4-BE49-F238E27FC236}">
                  <a16:creationId xmlns:a16="http://schemas.microsoft.com/office/drawing/2014/main" id="{F3E5462D-F2A2-479B-AC4E-4F527B74175D}"/>
                </a:ext>
              </a:extLst>
            </p:cNvPr>
            <p:cNvGrpSpPr/>
            <p:nvPr/>
          </p:nvGrpSpPr>
          <p:grpSpPr>
            <a:xfrm>
              <a:off x="6417984" y="3684233"/>
              <a:ext cx="3150560" cy="1588968"/>
              <a:chOff x="1935953" y="5129300"/>
              <a:chExt cx="3724478" cy="1555288"/>
            </a:xfrm>
          </p:grpSpPr>
          <p:sp>
            <p:nvSpPr>
              <p:cNvPr id="9" name="矩形 8">
                <a:extLst>
                  <a:ext uri="{FF2B5EF4-FFF2-40B4-BE49-F238E27FC236}">
                    <a16:creationId xmlns:a16="http://schemas.microsoft.com/office/drawing/2014/main" id="{9A95D768-F7B0-4138-A281-85EE67DE16F8}"/>
                  </a:ext>
                </a:extLst>
              </p:cNvPr>
              <p:cNvSpPr/>
              <p:nvPr/>
            </p:nvSpPr>
            <p:spPr>
              <a:xfrm>
                <a:off x="1935953" y="5719971"/>
                <a:ext cx="3724478" cy="964617"/>
              </a:xfrm>
              <a:prstGeom prst="rect">
                <a:avLst/>
              </a:prstGeom>
              <a:noFill/>
              <a:ln w="381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A6861FD1-C9E5-4C11-B6CD-AFC91FE909C7}"/>
                  </a:ext>
                </a:extLst>
              </p:cNvPr>
              <p:cNvSpPr txBox="1"/>
              <p:nvPr/>
            </p:nvSpPr>
            <p:spPr>
              <a:xfrm>
                <a:off x="2055556" y="5129300"/>
                <a:ext cx="348527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11%</a:t>
                </a:r>
                <a:r>
                  <a:rPr kumimoji="0" lang="zh-TW" altLang="en-US"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 →</a:t>
                </a:r>
                <a:r>
                  <a:rPr kumimoji="0" lang="en-US" altLang="zh-TW"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rPr>
                  <a:t>66%</a:t>
                </a:r>
                <a:endParaRPr kumimoji="0" lang="zh-TW" altLang="en-US" sz="36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endParaRPr>
              </a:p>
            </p:txBody>
          </p:sp>
        </p:grpSp>
      </p:grpSp>
      <p:sp>
        <p:nvSpPr>
          <p:cNvPr id="13" name="文字方塊 12">
            <a:extLst>
              <a:ext uri="{FF2B5EF4-FFF2-40B4-BE49-F238E27FC236}">
                <a16:creationId xmlns:a16="http://schemas.microsoft.com/office/drawing/2014/main" id="{D26102CC-2A24-4438-8CAA-005CC4FA627B}"/>
              </a:ext>
            </a:extLst>
          </p:cNvPr>
          <p:cNvSpPr txBox="1"/>
          <p:nvPr/>
        </p:nvSpPr>
        <p:spPr>
          <a:xfrm>
            <a:off x="545165" y="1007384"/>
            <a:ext cx="3653564"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AI</a:t>
            </a:r>
            <a:r>
              <a:rPr kumimoji="0" lang="zh-TW" altLang="en-US"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 </a:t>
            </a:r>
            <a:r>
              <a:rPr kumimoji="0" lang="en-US" altLang="zh-TW" sz="4000" b="1" i="0" u="none" strike="noStrike" kern="1200" cap="none"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Model</a:t>
            </a:r>
            <a:r>
              <a:rPr kumimoji="0" lang="zh-TW" altLang="en-US" sz="4000" b="1" i="0" u="none" strike="noStrike" kern="1200" cap="none" spc="300" normalizeH="0" baseline="0" noProof="0" dirty="0">
                <a:ln>
                  <a:noFill/>
                </a:ln>
                <a:solidFill>
                  <a:srgbClr val="4472C4">
                    <a:lumMod val="75000"/>
                  </a:srgbClr>
                </a:solidFill>
                <a:effectLst/>
                <a:uLnTx/>
                <a:uFillTx/>
                <a:latin typeface="Microsoft YaHei" panose="020B0503020204020204" pitchFamily="34" charset="-122"/>
                <a:ea typeface="Microsoft YaHei" panose="020B0503020204020204" pitchFamily="34" charset="-122"/>
                <a:cs typeface="+mn-cs"/>
              </a:rPr>
              <a:t>績效</a:t>
            </a:r>
          </a:p>
        </p:txBody>
      </p:sp>
      <p:sp>
        <p:nvSpPr>
          <p:cNvPr id="15" name="文字方塊 14">
            <a:extLst>
              <a:ext uri="{FF2B5EF4-FFF2-40B4-BE49-F238E27FC236}">
                <a16:creationId xmlns:a16="http://schemas.microsoft.com/office/drawing/2014/main" id="{1AE0CE45-AA4F-4D0D-9C88-45BE03DF01F8}"/>
              </a:ext>
            </a:extLst>
          </p:cNvPr>
          <p:cNvSpPr txBox="1"/>
          <p:nvPr/>
        </p:nvSpPr>
        <p:spPr>
          <a:xfrm>
            <a:off x="507269" y="2388109"/>
            <a:ext cx="5446964" cy="92333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實際使用工程批進行模型驗證</a:t>
            </a:r>
            <a:endParaRPr lang="en-US" altLang="zh-TW" dirty="0">
              <a:solidFill>
                <a:prstClr val="black"/>
              </a:solidFill>
              <a:latin typeface="微軟正黑體" panose="020B0604030504040204" pitchFamily="34" charset="-120"/>
              <a:ea typeface="微軟正黑體" panose="020B0604030504040204" pitchFamily="34" charset="-12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MAE </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 </a:t>
            </a: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15um</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rPr>
              <a:t>之區間中準確度</a:t>
            </a:r>
            <a:r>
              <a:rPr kumimoji="0" lang="zh-TW" altLang="en-US" sz="1800" b="1" i="0" u="none" strike="noStrike" kern="1200" cap="none" spc="0" normalizeH="0" baseline="0" noProof="0" dirty="0">
                <a:ln>
                  <a:noFill/>
                </a:ln>
                <a:solidFill>
                  <a:schemeClr val="accent6">
                    <a:lumMod val="50000"/>
                  </a:schemeClr>
                </a:solidFill>
                <a:effectLst/>
                <a:uLnTx/>
                <a:uFillTx/>
                <a:latin typeface="微軟正黑體" panose="020B0604030504040204" pitchFamily="34" charset="-120"/>
                <a:ea typeface="微軟正黑體" panose="020B0604030504040204" pitchFamily="34" charset="-120"/>
              </a:rPr>
              <a:t>提升</a:t>
            </a:r>
            <a:r>
              <a:rPr kumimoji="0" lang="en-US" altLang="zh-TW" sz="1800" b="1" i="0" u="none" strike="noStrike" kern="1200" cap="none" spc="0" normalizeH="0" baseline="0" noProof="0" dirty="0">
                <a:ln>
                  <a:noFill/>
                </a:ln>
                <a:solidFill>
                  <a:schemeClr val="accent6">
                    <a:lumMod val="50000"/>
                  </a:schemeClr>
                </a:solidFill>
                <a:effectLst/>
                <a:uLnTx/>
                <a:uFillTx/>
                <a:latin typeface="微軟正黑體" panose="020B0604030504040204" pitchFamily="34" charset="-120"/>
                <a:ea typeface="微軟正黑體" panose="020B0604030504040204" pitchFamily="34" charset="-120"/>
              </a:rPr>
              <a:t>55%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graphicFrame>
        <p:nvGraphicFramePr>
          <p:cNvPr id="17" name="表格 16">
            <a:extLst>
              <a:ext uri="{FF2B5EF4-FFF2-40B4-BE49-F238E27FC236}">
                <a16:creationId xmlns:a16="http://schemas.microsoft.com/office/drawing/2014/main" id="{203EEB8F-DBA9-4E2B-8A86-21EE09941C44}"/>
              </a:ext>
            </a:extLst>
          </p:cNvPr>
          <p:cNvGraphicFramePr>
            <a:graphicFrameLocks noGrp="1"/>
          </p:cNvGraphicFramePr>
          <p:nvPr>
            <p:extLst/>
          </p:nvPr>
        </p:nvGraphicFramePr>
        <p:xfrm>
          <a:off x="579968" y="3311441"/>
          <a:ext cx="5090634" cy="2348358"/>
        </p:xfrm>
        <a:graphic>
          <a:graphicData uri="http://schemas.openxmlformats.org/drawingml/2006/table">
            <a:tbl>
              <a:tblPr firstRow="1" bandRow="1">
                <a:tableStyleId>{EB9631B5-78F2-41C9-869B-9F39066F8104}</a:tableStyleId>
              </a:tblPr>
              <a:tblGrid>
                <a:gridCol w="1510089">
                  <a:extLst>
                    <a:ext uri="{9D8B030D-6E8A-4147-A177-3AD203B41FA5}">
                      <a16:colId xmlns:a16="http://schemas.microsoft.com/office/drawing/2014/main" val="2641875074"/>
                    </a:ext>
                  </a:extLst>
                </a:gridCol>
                <a:gridCol w="1883667">
                  <a:extLst>
                    <a:ext uri="{9D8B030D-6E8A-4147-A177-3AD203B41FA5}">
                      <a16:colId xmlns:a16="http://schemas.microsoft.com/office/drawing/2014/main" val="2071565114"/>
                    </a:ext>
                  </a:extLst>
                </a:gridCol>
                <a:gridCol w="1696878">
                  <a:extLst>
                    <a:ext uri="{9D8B030D-6E8A-4147-A177-3AD203B41FA5}">
                      <a16:colId xmlns:a16="http://schemas.microsoft.com/office/drawing/2014/main" val="1980539258"/>
                    </a:ext>
                  </a:extLst>
                </a:gridCol>
              </a:tblGrid>
              <a:tr h="391393">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Item</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L>
                      <a:noFill/>
                    </a:lnL>
                    <a:lnT w="25400" cmpd="sng">
                      <a:noFill/>
                    </a:lnT>
                    <a:lnB w="25400" cmpd="sng">
                      <a:noFill/>
                    </a:lnB>
                  </a:tcPr>
                </a:tc>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Training model</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T w="25400" cmpd="sng">
                      <a:noFill/>
                    </a:lnT>
                    <a:lnB w="25400" cmpd="sng">
                      <a:noFill/>
                    </a:lnB>
                  </a:tcPr>
                </a:tc>
                <a:tc>
                  <a:txBody>
                    <a:bodyPr/>
                    <a:lstStyle/>
                    <a:p>
                      <a:pPr algn="l"/>
                      <a:r>
                        <a:rPr lang="en-US" altLang="zh-TW" sz="1800" dirty="0">
                          <a:solidFill>
                            <a:schemeClr val="tx1"/>
                          </a:solidFill>
                          <a:latin typeface="微軟正黑體" panose="020B0604030504040204" pitchFamily="34" charset="-120"/>
                          <a:ea typeface="微軟正黑體" panose="020B0604030504040204" pitchFamily="34" charset="-120"/>
                        </a:rPr>
                        <a:t>Testing result</a:t>
                      </a:r>
                      <a:endParaRPr lang="zh-TW" altLang="en-US" sz="1800" dirty="0">
                        <a:solidFill>
                          <a:schemeClr val="tx1"/>
                        </a:solidFill>
                        <a:latin typeface="微軟正黑體" panose="020B0604030504040204" pitchFamily="34" charset="-120"/>
                        <a:ea typeface="微軟正黑體" panose="020B0604030504040204" pitchFamily="34" charset="-120"/>
                      </a:endParaRPr>
                    </a:p>
                  </a:txBody>
                  <a:tcPr>
                    <a:lnR>
                      <a:noFill/>
                    </a:lnR>
                    <a:lnT w="25400" cmpd="sng">
                      <a:noFill/>
                    </a:lnT>
                    <a:lnB w="25400" cmpd="sng">
                      <a:noFill/>
                    </a:lnB>
                  </a:tcPr>
                </a:tc>
                <a:extLst>
                  <a:ext uri="{0D108BD9-81ED-4DB2-BD59-A6C34878D82A}">
                    <a16:rowId xmlns:a16="http://schemas.microsoft.com/office/drawing/2014/main" val="2490179644"/>
                  </a:ext>
                </a:extLst>
              </a:tr>
              <a:tr h="391393">
                <a:tc>
                  <a:txBody>
                    <a:bodyPr/>
                    <a:lstStyle/>
                    <a:p>
                      <a:pPr algn="l"/>
                      <a:r>
                        <a:rPr lang="en-US" altLang="zh-TW" sz="1800" b="0" dirty="0">
                          <a:latin typeface="微軟正黑體" panose="020B0604030504040204" pitchFamily="34" charset="-120"/>
                          <a:ea typeface="微軟正黑體" panose="020B0604030504040204" pitchFamily="34" charset="-120"/>
                        </a:rPr>
                        <a:t>MAE</a:t>
                      </a:r>
                      <a:endParaRPr lang="zh-TW" altLang="en-US" sz="1800" b="0" dirty="0">
                        <a:latin typeface="微軟正黑體" panose="020B0604030504040204" pitchFamily="34" charset="-120"/>
                        <a:ea typeface="微軟正黑體" panose="020B0604030504040204" pitchFamily="34" charset="-120"/>
                      </a:endParaRPr>
                    </a:p>
                  </a:txBody>
                  <a:tcPr>
                    <a:lnL>
                      <a:noFill/>
                    </a:lnL>
                    <a:lnT w="25400" cmpd="sng">
                      <a:noFill/>
                    </a:lnT>
                    <a:lnB>
                      <a:noFill/>
                    </a:lnB>
                  </a:tcPr>
                </a:tc>
                <a:tc>
                  <a:txBody>
                    <a:bodyPr/>
                    <a:lstStyle/>
                    <a:p>
                      <a:pPr algn="l"/>
                      <a:r>
                        <a:rPr lang="en-US" altLang="zh-TW" sz="1800" b="1" dirty="0">
                          <a:solidFill>
                            <a:schemeClr val="accent6">
                              <a:lumMod val="75000"/>
                            </a:schemeClr>
                          </a:solidFill>
                          <a:latin typeface="微軟正黑體" panose="020B0604030504040204" pitchFamily="34" charset="-120"/>
                          <a:ea typeface="微軟正黑體" panose="020B0604030504040204" pitchFamily="34" charset="-120"/>
                        </a:rPr>
                        <a:t>11.07</a:t>
                      </a:r>
                      <a:endParaRPr lang="zh-TW" altLang="en-US" sz="1800" b="1" dirty="0">
                        <a:solidFill>
                          <a:schemeClr val="accent6">
                            <a:lumMod val="75000"/>
                          </a:schemeClr>
                        </a:solidFill>
                        <a:latin typeface="微軟正黑體" panose="020B0604030504040204" pitchFamily="34" charset="-120"/>
                        <a:ea typeface="微軟正黑體" panose="020B0604030504040204" pitchFamily="34" charset="-120"/>
                      </a:endParaRPr>
                    </a:p>
                  </a:txBody>
                  <a:tcPr>
                    <a:lnT w="25400" cmpd="sng">
                      <a:noFill/>
                    </a:lnT>
                    <a:lnB>
                      <a:noFill/>
                    </a:lnB>
                  </a:tcPr>
                </a:tc>
                <a:tc>
                  <a:txBody>
                    <a:bodyPr/>
                    <a:lstStyle/>
                    <a:p>
                      <a:pPr algn="l"/>
                      <a:r>
                        <a:rPr lang="en-US" altLang="zh-TW" sz="1800" b="1" dirty="0">
                          <a:solidFill>
                            <a:schemeClr val="accent6">
                              <a:lumMod val="75000"/>
                            </a:schemeClr>
                          </a:solidFill>
                          <a:latin typeface="微軟正黑體" panose="020B0604030504040204" pitchFamily="34" charset="-120"/>
                          <a:ea typeface="微軟正黑體" panose="020B0604030504040204" pitchFamily="34" charset="-120"/>
                        </a:rPr>
                        <a:t>12.44</a:t>
                      </a:r>
                    </a:p>
                  </a:txBody>
                  <a:tcPr>
                    <a:lnR>
                      <a:noFill/>
                    </a:lnR>
                    <a:lnT w="25400" cmpd="sng">
                      <a:noFill/>
                    </a:lnT>
                    <a:lnB>
                      <a:noFill/>
                    </a:lnB>
                  </a:tcPr>
                </a:tc>
                <a:extLst>
                  <a:ext uri="{0D108BD9-81ED-4DB2-BD59-A6C34878D82A}">
                    <a16:rowId xmlns:a16="http://schemas.microsoft.com/office/drawing/2014/main" val="2304691184"/>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MAPE</a:t>
                      </a:r>
                      <a:endParaRPr lang="zh-TW" altLang="en-US" sz="1800" dirty="0">
                        <a:latin typeface="微軟正黑體" panose="020B0604030504040204" pitchFamily="34" charset="-120"/>
                        <a:ea typeface="微軟正黑體" panose="020B0604030504040204" pitchFamily="34" charset="-120"/>
                      </a:endParaRP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0.12</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0.15</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737013665"/>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RMSE</a:t>
                      </a:r>
                      <a:endParaRPr lang="zh-TW" altLang="en-US" sz="1800" dirty="0">
                        <a:latin typeface="微軟正黑體" panose="020B0604030504040204" pitchFamily="34" charset="-120"/>
                        <a:ea typeface="微軟正黑體" panose="020B0604030504040204" pitchFamily="34" charset="-120"/>
                      </a:endParaRP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14.26</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15.77</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1904676468"/>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R^2</a:t>
                      </a:r>
                    </a:p>
                  </a:txBody>
                  <a:tcPr>
                    <a:lnL>
                      <a:noFill/>
                    </a:lnL>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0.84</a:t>
                      </a:r>
                      <a:endParaRPr lang="zh-TW" altLang="en-US" sz="1800" dirty="0">
                        <a:latin typeface="微軟正黑體" panose="020B0604030504040204" pitchFamily="34" charset="-120"/>
                        <a:ea typeface="微軟正黑體" panose="020B0604030504040204" pitchFamily="34" charset="-120"/>
                      </a:endParaRPr>
                    </a:p>
                  </a:txBody>
                  <a:tcPr>
                    <a:lnT>
                      <a:noFill/>
                    </a:lnT>
                    <a:lnB>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a:noFill/>
                    </a:lnB>
                  </a:tcPr>
                </a:tc>
                <a:extLst>
                  <a:ext uri="{0D108BD9-81ED-4DB2-BD59-A6C34878D82A}">
                    <a16:rowId xmlns:a16="http://schemas.microsoft.com/office/drawing/2014/main" val="1905616687"/>
                  </a:ext>
                </a:extLst>
              </a:tr>
              <a:tr h="391393">
                <a:tc>
                  <a:txBody>
                    <a:bodyPr/>
                    <a:lstStyle/>
                    <a:p>
                      <a:pPr algn="l"/>
                      <a:r>
                        <a:rPr lang="en-US" altLang="zh-TW" sz="1800" dirty="0">
                          <a:latin typeface="微軟正黑體" panose="020B0604030504040204" pitchFamily="34" charset="-120"/>
                          <a:ea typeface="微軟正黑體" panose="020B0604030504040204" pitchFamily="34" charset="-120"/>
                        </a:rPr>
                        <a:t>Max.</a:t>
                      </a:r>
                      <a:r>
                        <a:rPr lang="zh-TW" altLang="en-US" sz="1800" dirty="0">
                          <a:latin typeface="微軟正黑體" panose="020B0604030504040204" pitchFamily="34" charset="-120"/>
                          <a:ea typeface="微軟正黑體" panose="020B0604030504040204" pitchFamily="34" charset="-120"/>
                        </a:rPr>
                        <a:t> </a:t>
                      </a:r>
                      <a:r>
                        <a:rPr lang="en-US" altLang="zh-TW" sz="1800" dirty="0">
                          <a:latin typeface="微軟正黑體" panose="020B0604030504040204" pitchFamily="34" charset="-120"/>
                          <a:ea typeface="微軟正黑體" panose="020B0604030504040204" pitchFamily="34" charset="-120"/>
                        </a:rPr>
                        <a:t>error</a:t>
                      </a:r>
                    </a:p>
                  </a:txBody>
                  <a:tcPr>
                    <a:lnL>
                      <a:noFill/>
                    </a:lnL>
                    <a:lnT>
                      <a:noFill/>
                    </a:lnT>
                    <a:lnB w="25400" cmpd="sng">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35.64</a:t>
                      </a:r>
                      <a:endParaRPr lang="zh-TW" altLang="en-US" sz="1800" dirty="0">
                        <a:latin typeface="微軟正黑體" panose="020B0604030504040204" pitchFamily="34" charset="-120"/>
                        <a:ea typeface="微軟正黑體" panose="020B0604030504040204" pitchFamily="34" charset="-120"/>
                      </a:endParaRPr>
                    </a:p>
                  </a:txBody>
                  <a:tcPr>
                    <a:lnT>
                      <a:noFill/>
                    </a:lnT>
                    <a:lnB w="25400" cmpd="sng">
                      <a:noFill/>
                    </a:lnB>
                  </a:tcPr>
                </a:tc>
                <a:tc>
                  <a:txBody>
                    <a:bodyPr/>
                    <a:lstStyle/>
                    <a:p>
                      <a:pPr algn="l"/>
                      <a:r>
                        <a:rPr lang="en-US" altLang="zh-TW" sz="1800" dirty="0">
                          <a:latin typeface="微軟正黑體" panose="020B0604030504040204" pitchFamily="34" charset="-120"/>
                          <a:ea typeface="微軟正黑體" panose="020B0604030504040204" pitchFamily="34" charset="-120"/>
                        </a:rPr>
                        <a:t>33.98</a:t>
                      </a:r>
                      <a:endParaRPr lang="zh-TW" altLang="en-US" sz="1800" dirty="0">
                        <a:latin typeface="微軟正黑體" panose="020B0604030504040204" pitchFamily="34" charset="-120"/>
                        <a:ea typeface="微軟正黑體" panose="020B0604030504040204" pitchFamily="34" charset="-120"/>
                      </a:endParaRPr>
                    </a:p>
                  </a:txBody>
                  <a:tcPr>
                    <a:lnR>
                      <a:noFill/>
                    </a:lnR>
                    <a:lnT>
                      <a:noFill/>
                    </a:lnT>
                    <a:lnB w="25400" cmpd="sng">
                      <a:noFill/>
                    </a:lnB>
                  </a:tcPr>
                </a:tc>
                <a:extLst>
                  <a:ext uri="{0D108BD9-81ED-4DB2-BD59-A6C34878D82A}">
                    <a16:rowId xmlns:a16="http://schemas.microsoft.com/office/drawing/2014/main" val="1465344409"/>
                  </a:ext>
                </a:extLst>
              </a:tr>
            </a:tbl>
          </a:graphicData>
        </a:graphic>
      </p:graphicFrame>
      <p:sp>
        <p:nvSpPr>
          <p:cNvPr id="18" name="文字方塊 17">
            <a:extLst>
              <a:ext uri="{FF2B5EF4-FFF2-40B4-BE49-F238E27FC236}">
                <a16:creationId xmlns:a16="http://schemas.microsoft.com/office/drawing/2014/main" id="{E90788F8-7D75-4784-BA39-02D3EC5C768C}"/>
              </a:ext>
            </a:extLst>
          </p:cNvPr>
          <p:cNvSpPr txBox="1"/>
          <p:nvPr/>
        </p:nvSpPr>
        <p:spPr>
          <a:xfrm>
            <a:off x="3738662" y="5659801"/>
            <a:ext cx="193193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驗證資料</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devices</a:t>
            </a:r>
          </a:p>
        </p:txBody>
      </p:sp>
    </p:spTree>
    <p:extLst>
      <p:ext uri="{BB962C8B-B14F-4D97-AF65-F5344CB8AC3E}">
        <p14:creationId xmlns:p14="http://schemas.microsoft.com/office/powerpoint/2010/main" val="3887008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307040" y="302511"/>
            <a:ext cx="3215945" cy="707886"/>
          </a:xfrm>
          <a:prstGeom prst="rect">
            <a:avLst/>
          </a:prstGeom>
          <a:noFill/>
        </p:spPr>
        <p:txBody>
          <a:bodyPr wrap="none" rtlCol="0">
            <a:spAutoFit/>
          </a:bodyPr>
          <a:lstStyle/>
          <a:p>
            <a:r>
              <a:rPr lang="en-US" altLang="zh-TW" sz="4000" b="1" i="0" dirty="0">
                <a:solidFill>
                  <a:schemeClr val="accent1">
                    <a:lumMod val="75000"/>
                  </a:schemeClr>
                </a:solidFill>
                <a:effectLst/>
                <a:latin typeface="Microsoft YaHei" panose="020B0503020204020204" pitchFamily="34" charset="-122"/>
                <a:ea typeface="Microsoft YaHei" panose="020B0503020204020204" pitchFamily="34" charset="-122"/>
              </a:rPr>
              <a:t>AI</a:t>
            </a:r>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 落地成果</a:t>
            </a:r>
          </a:p>
        </p:txBody>
      </p:sp>
      <p:sp>
        <p:nvSpPr>
          <p:cNvPr id="2" name="文字方塊 1"/>
          <p:cNvSpPr txBox="1"/>
          <p:nvPr/>
        </p:nvSpPr>
        <p:spPr>
          <a:xfrm>
            <a:off x="413146" y="1068985"/>
            <a:ext cx="6642100" cy="400110"/>
          </a:xfrm>
          <a:prstGeom prst="rect">
            <a:avLst/>
          </a:prstGeom>
          <a:noFill/>
        </p:spPr>
        <p:txBody>
          <a:bodyPr wrap="square" rtlCol="0">
            <a:spAutoFit/>
          </a:bodyPr>
          <a:lstStyle/>
          <a:p>
            <a:r>
              <a:rPr lang="zh-TW" altLang="en-US" sz="2000" b="1" dirty="0">
                <a:latin typeface="微軟正黑體" panose="020B0604030504040204" pitchFamily="34" charset="-120"/>
                <a:ea typeface="微軟正黑體" panose="020B0604030504040204" pitchFamily="34" charset="-120"/>
              </a:rPr>
              <a:t>以本次專案結果實際應用在未來</a:t>
            </a:r>
            <a:r>
              <a:rPr lang="en-US" altLang="zh-TW" sz="2000" b="1" dirty="0">
                <a:latin typeface="微軟正黑體" panose="020B0604030504040204" pitchFamily="34" charset="-120"/>
                <a:ea typeface="微軟正黑體" panose="020B0604030504040204" pitchFamily="34" charset="-120"/>
              </a:rPr>
              <a:t>NPI</a:t>
            </a:r>
            <a:r>
              <a:rPr lang="zh-TW" altLang="en-US" sz="2000" b="1" dirty="0">
                <a:latin typeface="微軟正黑體" panose="020B0604030504040204" pitchFamily="34" charset="-120"/>
                <a:ea typeface="微軟正黑體" panose="020B0604030504040204" pitchFamily="34" charset="-120"/>
              </a:rPr>
              <a:t>階段，進行</a:t>
            </a:r>
            <a:r>
              <a:rPr lang="en-US" altLang="zh-TW" sz="2000" b="1" dirty="0">
                <a:latin typeface="微軟正黑體" panose="020B0604030504040204" pitchFamily="34" charset="-120"/>
                <a:ea typeface="微軟正黑體" panose="020B0604030504040204" pitchFamily="34" charset="-120"/>
              </a:rPr>
              <a:t>CPL</a:t>
            </a:r>
            <a:r>
              <a:rPr lang="zh-TW" altLang="en-US" sz="2000" b="1" dirty="0">
                <a:latin typeface="微軟正黑體" panose="020B0604030504040204" pitchFamily="34" charset="-120"/>
                <a:ea typeface="微軟正黑體" panose="020B0604030504040204" pitchFamily="34" charset="-120"/>
              </a:rPr>
              <a:t>預測</a:t>
            </a:r>
          </a:p>
        </p:txBody>
      </p:sp>
      <p:sp>
        <p:nvSpPr>
          <p:cNvPr id="5" name="手繪多邊形: 圖案 4">
            <a:extLst>
              <a:ext uri="{FF2B5EF4-FFF2-40B4-BE49-F238E27FC236}">
                <a16:creationId xmlns:a16="http://schemas.microsoft.com/office/drawing/2014/main" id="{603D2CB7-A6B6-473D-87B0-114AE4A7D48D}"/>
              </a:ext>
            </a:extLst>
          </p:cNvPr>
          <p:cNvSpPr/>
          <p:nvPr/>
        </p:nvSpPr>
        <p:spPr>
          <a:xfrm>
            <a:off x="468873" y="1609219"/>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Aug</a:t>
            </a:r>
            <a:endParaRPr lang="zh-TW" altLang="en-US" sz="2500" b="1" kern="1200" dirty="0"/>
          </a:p>
        </p:txBody>
      </p:sp>
      <p:sp>
        <p:nvSpPr>
          <p:cNvPr id="6" name="手繪多邊形: 圖案 5">
            <a:extLst>
              <a:ext uri="{FF2B5EF4-FFF2-40B4-BE49-F238E27FC236}">
                <a16:creationId xmlns:a16="http://schemas.microsoft.com/office/drawing/2014/main" id="{EDC83C29-B584-41B6-978E-E02ABADC5791}"/>
              </a:ext>
            </a:extLst>
          </p:cNvPr>
          <p:cNvSpPr/>
          <p:nvPr/>
        </p:nvSpPr>
        <p:spPr>
          <a:xfrm>
            <a:off x="1952296" y="1609220"/>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大數據模型預測 </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模型訓練 </a:t>
            </a:r>
            <a:r>
              <a:rPr lang="en-US" altLang="en-US" kern="1200" dirty="0">
                <a:latin typeface="微軟正黑體" panose="020B0604030504040204" pitchFamily="34" charset="-120"/>
                <a:ea typeface="微軟正黑體" panose="020B0604030504040204" pitchFamily="34" charset="-120"/>
              </a:rPr>
              <a:t>&amp; </a:t>
            </a:r>
            <a:r>
              <a:rPr lang="zh-TW" altLang="en-US" kern="1200" dirty="0">
                <a:latin typeface="微軟正黑體" panose="020B0604030504040204" pitchFamily="34" charset="-120"/>
                <a:ea typeface="微軟正黑體" panose="020B0604030504040204" pitchFamily="34" charset="-120"/>
              </a:rPr>
              <a:t>驗證</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平台規劃 </a:t>
            </a:r>
            <a:r>
              <a:rPr lang="en-US" altLang="en-US" kern="1200" dirty="0">
                <a:latin typeface="微軟正黑體" panose="020B0604030504040204" pitchFamily="34" charset="-120"/>
                <a:ea typeface="微軟正黑體" panose="020B0604030504040204" pitchFamily="34" charset="-120"/>
              </a:rPr>
              <a:t>&amp; </a:t>
            </a:r>
            <a:r>
              <a:rPr lang="zh-TW" altLang="en-US" kern="1200" dirty="0">
                <a:latin typeface="微軟正黑體" panose="020B0604030504040204" pitchFamily="34" charset="-120"/>
                <a:ea typeface="微軟正黑體" panose="020B0604030504040204" pitchFamily="34" charset="-120"/>
              </a:rPr>
              <a:t>設計</a:t>
            </a:r>
          </a:p>
        </p:txBody>
      </p:sp>
      <p:sp>
        <p:nvSpPr>
          <p:cNvPr id="7" name="手繪多邊形: 圖案 6">
            <a:extLst>
              <a:ext uri="{FF2B5EF4-FFF2-40B4-BE49-F238E27FC236}">
                <a16:creationId xmlns:a16="http://schemas.microsoft.com/office/drawing/2014/main" id="{6BEBF0F4-BBCB-4011-8552-696C2CEEC569}"/>
              </a:ext>
            </a:extLst>
          </p:cNvPr>
          <p:cNvSpPr/>
          <p:nvPr/>
        </p:nvSpPr>
        <p:spPr>
          <a:xfrm>
            <a:off x="468873" y="3215367"/>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Sep</a:t>
            </a:r>
            <a:endParaRPr lang="zh-TW" altLang="en-US" sz="2500" kern="1200" dirty="0"/>
          </a:p>
        </p:txBody>
      </p:sp>
      <p:sp>
        <p:nvSpPr>
          <p:cNvPr id="8" name="手繪多邊形: 圖案 7">
            <a:extLst>
              <a:ext uri="{FF2B5EF4-FFF2-40B4-BE49-F238E27FC236}">
                <a16:creationId xmlns:a16="http://schemas.microsoft.com/office/drawing/2014/main" id="{0B208CD5-E3C9-4BCB-BA65-2AC2B1A1346C}"/>
              </a:ext>
            </a:extLst>
          </p:cNvPr>
          <p:cNvSpPr/>
          <p:nvPr/>
        </p:nvSpPr>
        <p:spPr>
          <a:xfrm>
            <a:off x="1952296" y="3215368"/>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材料</a:t>
            </a:r>
            <a:r>
              <a:rPr lang="en-US"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a:t>
            </a: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參數組合最佳化</a:t>
            </a:r>
          </a:p>
          <a:p>
            <a:pPr marL="914400" lvl="3" indent="-228600" defTabSz="889000">
              <a:lnSpc>
                <a:spcPct val="90000"/>
              </a:lnSpc>
              <a:spcBef>
                <a:spcPct val="0"/>
              </a:spcBef>
              <a:spcAft>
                <a:spcPct val="15000"/>
              </a:spcAft>
              <a:buChar char="•"/>
            </a:pPr>
            <a:r>
              <a:rPr lang="en-US" altLang="en-US" kern="1200" dirty="0">
                <a:latin typeface="微軟正黑體" panose="020B0604030504040204" pitchFamily="34" charset="-120"/>
                <a:ea typeface="微軟正黑體" panose="020B0604030504040204" pitchFamily="34" charset="-120"/>
              </a:rPr>
              <a:t>Programing</a:t>
            </a:r>
            <a:endParaRPr lang="zh-TW" altLang="en-US" kern="1200" dirty="0">
              <a:latin typeface="微軟正黑體" panose="020B0604030504040204" pitchFamily="34" charset="-120"/>
              <a:ea typeface="微軟正黑體" panose="020B0604030504040204" pitchFamily="34" charset="-120"/>
            </a:endParaRPr>
          </a:p>
        </p:txBody>
      </p:sp>
      <p:sp>
        <p:nvSpPr>
          <p:cNvPr id="9" name="手繪多邊形: 圖案 8">
            <a:extLst>
              <a:ext uri="{FF2B5EF4-FFF2-40B4-BE49-F238E27FC236}">
                <a16:creationId xmlns:a16="http://schemas.microsoft.com/office/drawing/2014/main" id="{EF49F080-CCC8-4AAB-9E22-05E43544235C}"/>
              </a:ext>
            </a:extLst>
          </p:cNvPr>
          <p:cNvSpPr/>
          <p:nvPr/>
        </p:nvSpPr>
        <p:spPr>
          <a:xfrm>
            <a:off x="468873" y="4821515"/>
            <a:ext cx="1483425" cy="1798397"/>
          </a:xfrm>
          <a:custGeom>
            <a:avLst/>
            <a:gdLst>
              <a:gd name="connsiteX0" fmla="*/ 0 w 1798396"/>
              <a:gd name="connsiteY0" fmla="*/ 0 h 1258877"/>
              <a:gd name="connsiteX1" fmla="*/ 1168958 w 1798396"/>
              <a:gd name="connsiteY1" fmla="*/ 0 h 1258877"/>
              <a:gd name="connsiteX2" fmla="*/ 1798396 w 1798396"/>
              <a:gd name="connsiteY2" fmla="*/ 629439 h 1258877"/>
              <a:gd name="connsiteX3" fmla="*/ 1168958 w 1798396"/>
              <a:gd name="connsiteY3" fmla="*/ 1258877 h 1258877"/>
              <a:gd name="connsiteX4" fmla="*/ 0 w 1798396"/>
              <a:gd name="connsiteY4" fmla="*/ 1258877 h 1258877"/>
              <a:gd name="connsiteX5" fmla="*/ 629439 w 1798396"/>
              <a:gd name="connsiteY5" fmla="*/ 629439 h 1258877"/>
              <a:gd name="connsiteX6" fmla="*/ 0 w 1798396"/>
              <a:gd name="connsiteY6" fmla="*/ 0 h 125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8396" h="1258877">
                <a:moveTo>
                  <a:pt x="1798395" y="0"/>
                </a:moveTo>
                <a:lnTo>
                  <a:pt x="1798395" y="818270"/>
                </a:lnTo>
                <a:lnTo>
                  <a:pt x="899197" y="1258877"/>
                </a:lnTo>
                <a:lnTo>
                  <a:pt x="1" y="818270"/>
                </a:lnTo>
                <a:lnTo>
                  <a:pt x="1" y="0"/>
                </a:lnTo>
                <a:lnTo>
                  <a:pt x="899197" y="440607"/>
                </a:lnTo>
                <a:lnTo>
                  <a:pt x="1798395" y="0"/>
                </a:lnTo>
                <a:close/>
              </a:path>
            </a:pathLst>
          </a:custGeom>
          <a:solidFill>
            <a:schemeClr val="accent1">
              <a:lumMod val="75000"/>
            </a:schemeClr>
          </a:solidFill>
          <a:ln>
            <a:solidFill>
              <a:schemeClr val="accent1">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876" tIns="645315" rIns="15875" bIns="645313" numCol="1" spcCol="1270" anchor="ctr" anchorCtr="0">
            <a:noAutofit/>
          </a:bodyPr>
          <a:lstStyle/>
          <a:p>
            <a:pPr marL="0" lvl="0" indent="0" algn="ctr" defTabSz="1111250">
              <a:lnSpc>
                <a:spcPct val="90000"/>
              </a:lnSpc>
              <a:spcBef>
                <a:spcPct val="0"/>
              </a:spcBef>
              <a:spcAft>
                <a:spcPct val="35000"/>
              </a:spcAft>
              <a:buNone/>
            </a:pPr>
            <a:r>
              <a:rPr lang="en-US" altLang="zh-TW" sz="2500" b="1" kern="1200" dirty="0">
                <a:latin typeface="Microsoft YaHei" panose="020B0503020204020204" pitchFamily="34" charset="-122"/>
                <a:ea typeface="Microsoft YaHei" panose="020B0503020204020204" pitchFamily="34" charset="-122"/>
              </a:rPr>
              <a:t>Nov</a:t>
            </a:r>
            <a:endParaRPr lang="zh-TW" altLang="en-US" sz="2500" kern="1200" dirty="0"/>
          </a:p>
        </p:txBody>
      </p:sp>
      <p:sp>
        <p:nvSpPr>
          <p:cNvPr id="10" name="手繪多邊形: 圖案 9">
            <a:extLst>
              <a:ext uri="{FF2B5EF4-FFF2-40B4-BE49-F238E27FC236}">
                <a16:creationId xmlns:a16="http://schemas.microsoft.com/office/drawing/2014/main" id="{71617BE4-D38D-4EED-AF58-84334C630D9B}"/>
              </a:ext>
            </a:extLst>
          </p:cNvPr>
          <p:cNvSpPr/>
          <p:nvPr/>
        </p:nvSpPr>
        <p:spPr>
          <a:xfrm>
            <a:off x="1952296" y="4821516"/>
            <a:ext cx="10031423" cy="1168958"/>
          </a:xfrm>
          <a:custGeom>
            <a:avLst/>
            <a:gdLst>
              <a:gd name="connsiteX0" fmla="*/ 194830 w 1168957"/>
              <a:gd name="connsiteY0" fmla="*/ 0 h 10031422"/>
              <a:gd name="connsiteX1" fmla="*/ 974127 w 1168957"/>
              <a:gd name="connsiteY1" fmla="*/ 0 h 10031422"/>
              <a:gd name="connsiteX2" fmla="*/ 1168957 w 1168957"/>
              <a:gd name="connsiteY2" fmla="*/ 194830 h 10031422"/>
              <a:gd name="connsiteX3" fmla="*/ 1168957 w 1168957"/>
              <a:gd name="connsiteY3" fmla="*/ 10031422 h 10031422"/>
              <a:gd name="connsiteX4" fmla="*/ 1168957 w 1168957"/>
              <a:gd name="connsiteY4" fmla="*/ 10031422 h 10031422"/>
              <a:gd name="connsiteX5" fmla="*/ 0 w 1168957"/>
              <a:gd name="connsiteY5" fmla="*/ 10031422 h 10031422"/>
              <a:gd name="connsiteX6" fmla="*/ 0 w 1168957"/>
              <a:gd name="connsiteY6" fmla="*/ 10031422 h 10031422"/>
              <a:gd name="connsiteX7" fmla="*/ 0 w 1168957"/>
              <a:gd name="connsiteY7" fmla="*/ 194830 h 10031422"/>
              <a:gd name="connsiteX8" fmla="*/ 194830 w 1168957"/>
              <a:gd name="connsiteY8" fmla="*/ 0 h 10031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8957" h="10031422">
                <a:moveTo>
                  <a:pt x="1168957" y="1671939"/>
                </a:moveTo>
                <a:lnTo>
                  <a:pt x="1168957" y="8359483"/>
                </a:lnTo>
                <a:cubicBezTo>
                  <a:pt x="1168957" y="9282870"/>
                  <a:pt x="1158792" y="10031418"/>
                  <a:pt x="1146253" y="10031418"/>
                </a:cubicBezTo>
                <a:lnTo>
                  <a:pt x="0" y="10031418"/>
                </a:lnTo>
                <a:lnTo>
                  <a:pt x="0" y="10031418"/>
                </a:lnTo>
                <a:lnTo>
                  <a:pt x="0" y="4"/>
                </a:lnTo>
                <a:lnTo>
                  <a:pt x="0" y="4"/>
                </a:lnTo>
                <a:lnTo>
                  <a:pt x="1146253" y="4"/>
                </a:lnTo>
                <a:cubicBezTo>
                  <a:pt x="1158792" y="4"/>
                  <a:pt x="1168957" y="748552"/>
                  <a:pt x="1168957" y="1671939"/>
                </a:cubicBezTo>
                <a:close/>
              </a:path>
            </a:pathLst>
          </a:custGeom>
          <a:ln>
            <a:solidFill>
              <a:schemeClr val="accent1">
                <a:lumMod val="75000"/>
              </a:schemeClr>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9764" rIns="69764" bIns="69765" numCol="1" spcCol="1270" anchor="ctr" anchorCtr="0">
            <a:noAutofit/>
          </a:bodyPr>
          <a:lstStyle/>
          <a:p>
            <a:pPr marL="457200" lvl="2" defTabSz="889000">
              <a:lnSpc>
                <a:spcPct val="90000"/>
              </a:lnSpc>
              <a:spcBef>
                <a:spcPct val="0"/>
              </a:spcBef>
              <a:spcAft>
                <a:spcPct val="15000"/>
              </a:spcAft>
            </a:pPr>
            <a:r>
              <a:rPr lang="zh-TW" altLang="en-US" sz="2000" b="1" kern="1200" dirty="0">
                <a:solidFill>
                  <a:schemeClr val="accent1">
                    <a:lumMod val="75000"/>
                  </a:schemeClr>
                </a:solidFill>
                <a:latin typeface="微軟正黑體" panose="020B0604030504040204" pitchFamily="34" charset="-120"/>
                <a:ea typeface="微軟正黑體" panose="020B0604030504040204" pitchFamily="34" charset="-120"/>
              </a:rPr>
              <a:t>智慧設計</a:t>
            </a:r>
          </a:p>
          <a:p>
            <a:pPr marL="914400" lvl="3" indent="-228600" defTabSz="889000">
              <a:lnSpc>
                <a:spcPct val="90000"/>
              </a:lnSpc>
              <a:spcBef>
                <a:spcPct val="0"/>
              </a:spcBef>
              <a:spcAft>
                <a:spcPct val="15000"/>
              </a:spcAft>
              <a:buChar char="•"/>
            </a:pPr>
            <a:r>
              <a:rPr lang="zh-TW" altLang="en-US" kern="1200" dirty="0">
                <a:latin typeface="微軟正黑體" panose="020B0604030504040204" pitchFamily="34" charset="-120"/>
                <a:ea typeface="微軟正黑體" panose="020B0604030504040204" pitchFamily="34" charset="-120"/>
              </a:rPr>
              <a:t>產品設計建議</a:t>
            </a:r>
          </a:p>
        </p:txBody>
      </p:sp>
      <p:sp>
        <p:nvSpPr>
          <p:cNvPr id="21" name="向右箭號 20"/>
          <p:cNvSpPr/>
          <p:nvPr/>
        </p:nvSpPr>
        <p:spPr>
          <a:xfrm>
            <a:off x="5435573" y="1940778"/>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3" name="向右箭號 22"/>
          <p:cNvSpPr/>
          <p:nvPr/>
        </p:nvSpPr>
        <p:spPr>
          <a:xfrm>
            <a:off x="5435573" y="3546926"/>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4" name="向右箭號 23"/>
          <p:cNvSpPr/>
          <p:nvPr/>
        </p:nvSpPr>
        <p:spPr>
          <a:xfrm>
            <a:off x="5435573" y="5153074"/>
            <a:ext cx="879578" cy="505842"/>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微軟正黑體" panose="020B0604030504040204" pitchFamily="34" charset="-120"/>
              <a:ea typeface="微軟正黑體" panose="020B0604030504040204" pitchFamily="34" charset="-120"/>
            </a:endParaRPr>
          </a:p>
        </p:txBody>
      </p:sp>
      <p:sp>
        <p:nvSpPr>
          <p:cNvPr id="22" name="矩形 21"/>
          <p:cNvSpPr/>
          <p:nvPr/>
        </p:nvSpPr>
        <p:spPr>
          <a:xfrm>
            <a:off x="7055246" y="1962867"/>
            <a:ext cx="195598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NPI</a:t>
            </a:r>
            <a:r>
              <a:rPr lang="zh-TW" altLang="en-US" sz="2400" b="1" dirty="0">
                <a:latin typeface="微軟正黑體" panose="020B0604030504040204" pitchFamily="34" charset="-120"/>
                <a:ea typeface="微軟正黑體" panose="020B0604030504040204" pitchFamily="34" charset="-120"/>
              </a:rPr>
              <a:t>階段</a:t>
            </a:r>
          </a:p>
        </p:txBody>
      </p:sp>
      <p:sp>
        <p:nvSpPr>
          <p:cNvPr id="27" name="矩形 26"/>
          <p:cNvSpPr/>
          <p:nvPr/>
        </p:nvSpPr>
        <p:spPr>
          <a:xfrm>
            <a:off x="7000744" y="5175163"/>
            <a:ext cx="2098651"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NPD</a:t>
            </a:r>
            <a:r>
              <a:rPr lang="zh-TW" altLang="en-US" sz="2400" b="1" dirty="0">
                <a:latin typeface="微軟正黑體" panose="020B0604030504040204" pitchFamily="34" charset="-120"/>
                <a:ea typeface="微軟正黑體" panose="020B0604030504040204" pitchFamily="34" charset="-120"/>
              </a:rPr>
              <a:t>階段</a:t>
            </a:r>
          </a:p>
        </p:txBody>
      </p:sp>
      <p:sp>
        <p:nvSpPr>
          <p:cNvPr id="28" name="矩形 27"/>
          <p:cNvSpPr/>
          <p:nvPr/>
        </p:nvSpPr>
        <p:spPr>
          <a:xfrm>
            <a:off x="7055246" y="3569015"/>
            <a:ext cx="1955985" cy="461665"/>
          </a:xfrm>
          <a:prstGeom prst="rect">
            <a:avLst/>
          </a:prstGeom>
        </p:spPr>
        <p:txBody>
          <a:bodyPr wrap="none">
            <a:spAutoFit/>
          </a:bodyPr>
          <a:lstStyle/>
          <a:p>
            <a:r>
              <a:rPr lang="zh-TW" altLang="en-US" sz="2400" b="1" dirty="0">
                <a:latin typeface="微軟正黑體" panose="020B0604030504040204" pitchFamily="34" charset="-120"/>
                <a:ea typeface="微軟正黑體" panose="020B0604030504040204" pitchFamily="34" charset="-120"/>
              </a:rPr>
              <a:t>未來</a:t>
            </a:r>
            <a:r>
              <a:rPr lang="en-US" altLang="zh-TW" sz="2400" b="1" dirty="0">
                <a:latin typeface="微軟正黑體" panose="020B0604030504040204" pitchFamily="34" charset="-120"/>
                <a:ea typeface="微軟正黑體" panose="020B0604030504040204" pitchFamily="34" charset="-120"/>
              </a:rPr>
              <a:t>NPI</a:t>
            </a:r>
            <a:r>
              <a:rPr lang="zh-TW" altLang="en-US" sz="2400" b="1" dirty="0">
                <a:latin typeface="微軟正黑體" panose="020B0604030504040204" pitchFamily="34" charset="-120"/>
                <a:ea typeface="微軟正黑體" panose="020B0604030504040204" pitchFamily="34" charset="-120"/>
              </a:rPr>
              <a:t>階段</a:t>
            </a:r>
          </a:p>
        </p:txBody>
      </p:sp>
      <p:sp>
        <p:nvSpPr>
          <p:cNvPr id="25" name="矩形 24"/>
          <p:cNvSpPr/>
          <p:nvPr/>
        </p:nvSpPr>
        <p:spPr>
          <a:xfrm>
            <a:off x="9669554" y="1932089"/>
            <a:ext cx="1620957"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尋找真因</a:t>
            </a:r>
          </a:p>
        </p:txBody>
      </p:sp>
      <p:sp>
        <p:nvSpPr>
          <p:cNvPr id="29" name="矩形 28"/>
          <p:cNvSpPr/>
          <p:nvPr/>
        </p:nvSpPr>
        <p:spPr>
          <a:xfrm>
            <a:off x="9624988" y="5144385"/>
            <a:ext cx="1980029"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設計最佳化</a:t>
            </a:r>
          </a:p>
        </p:txBody>
      </p:sp>
      <p:sp>
        <p:nvSpPr>
          <p:cNvPr id="32" name="矩形 31"/>
          <p:cNvSpPr/>
          <p:nvPr/>
        </p:nvSpPr>
        <p:spPr>
          <a:xfrm>
            <a:off x="9502840" y="3538237"/>
            <a:ext cx="2339102" cy="523220"/>
          </a:xfrm>
          <a:prstGeom prst="rect">
            <a:avLst/>
          </a:prstGeom>
        </p:spPr>
        <p:txBody>
          <a:bodyPr wrap="none">
            <a:spAutoFit/>
          </a:bodyPr>
          <a:lstStyle/>
          <a:p>
            <a:r>
              <a:rPr lang="zh-TW" altLang="en-US" sz="2800" b="1" dirty="0">
                <a:solidFill>
                  <a:schemeClr val="accent1">
                    <a:lumMod val="75000"/>
                  </a:schemeClr>
                </a:solidFill>
                <a:latin typeface="Microsoft YaHei" panose="020B0503020204020204" pitchFamily="34" charset="-122"/>
                <a:ea typeface="Microsoft YaHei" panose="020B0503020204020204" pitchFamily="34" charset="-122"/>
              </a:rPr>
              <a:t>短期策略建議</a:t>
            </a:r>
          </a:p>
        </p:txBody>
      </p:sp>
    </p:spTree>
    <p:extLst>
      <p:ext uri="{BB962C8B-B14F-4D97-AF65-F5344CB8AC3E}">
        <p14:creationId xmlns:p14="http://schemas.microsoft.com/office/powerpoint/2010/main" val="28493960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字方塊 25">
            <a:extLst>
              <a:ext uri="{FF2B5EF4-FFF2-40B4-BE49-F238E27FC236}">
                <a16:creationId xmlns:a16="http://schemas.microsoft.com/office/drawing/2014/main" id="{5821F729-09DF-4DB3-88AA-25EE0DEF4745}"/>
              </a:ext>
            </a:extLst>
          </p:cNvPr>
          <p:cNvSpPr txBox="1"/>
          <p:nvPr/>
        </p:nvSpPr>
        <p:spPr>
          <a:xfrm>
            <a:off x="420061" y="473982"/>
            <a:ext cx="2941831" cy="707886"/>
          </a:xfrm>
          <a:prstGeom prst="rect">
            <a:avLst/>
          </a:prstGeom>
          <a:noFill/>
        </p:spPr>
        <p:txBody>
          <a:bodyPr wrap="none" rtlCol="0">
            <a:spAutoFit/>
          </a:bodyPr>
          <a:lstStyle/>
          <a:p>
            <a:r>
              <a:rPr lang="zh-TW" altLang="en-US" sz="4000" b="1" i="0" spc="300" dirty="0">
                <a:solidFill>
                  <a:schemeClr val="accent1">
                    <a:lumMod val="75000"/>
                  </a:schemeClr>
                </a:solidFill>
                <a:effectLst/>
                <a:latin typeface="Microsoft YaHei" panose="020B0503020204020204" pitchFamily="34" charset="-122"/>
                <a:ea typeface="Microsoft YaHei" panose="020B0503020204020204" pitchFamily="34" charset="-122"/>
              </a:rPr>
              <a:t>結論與建議</a:t>
            </a:r>
          </a:p>
        </p:txBody>
      </p:sp>
      <p:sp>
        <p:nvSpPr>
          <p:cNvPr id="4" name="向右箭號 3"/>
          <p:cNvSpPr/>
          <p:nvPr/>
        </p:nvSpPr>
        <p:spPr>
          <a:xfrm>
            <a:off x="3085327" y="2473659"/>
            <a:ext cx="538136" cy="419850"/>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587817" y="4577329"/>
            <a:ext cx="5329575" cy="400110"/>
          </a:xfrm>
          <a:prstGeom prst="rect">
            <a:avLst/>
          </a:prstGeom>
          <a:noFill/>
        </p:spPr>
        <p:txBody>
          <a:bodyPr wrap="square" rtlCol="0">
            <a:spAutoFit/>
          </a:bodyPr>
          <a:lstStyle/>
          <a:p>
            <a:pPr algn="ctr"/>
            <a:r>
              <a:rPr lang="zh-TW" altLang="en-US" sz="2000" dirty="0">
                <a:latin typeface="Microsoft YaHei" pitchFamily="34" charset="-122"/>
                <a:ea typeface="Microsoft YaHei" pitchFamily="34" charset="-122"/>
              </a:rPr>
              <a:t>減少評估人力成本</a:t>
            </a:r>
            <a:r>
              <a:rPr lang="en-US" altLang="zh-TW" sz="2000" dirty="0">
                <a:latin typeface="Microsoft YaHei" pitchFamily="34" charset="-122"/>
                <a:ea typeface="Microsoft YaHei" pitchFamily="34" charset="-122"/>
              </a:rPr>
              <a:t>/</a:t>
            </a:r>
            <a:r>
              <a:rPr lang="zh-TW" altLang="en-US" sz="2000" dirty="0">
                <a:latin typeface="Microsoft YaHei" pitchFamily="34" charset="-122"/>
                <a:ea typeface="Microsoft YaHei" pitchFamily="34" charset="-122"/>
              </a:rPr>
              <a:t>材料</a:t>
            </a:r>
            <a:r>
              <a:rPr lang="en-US" altLang="zh-TW" sz="2000" dirty="0">
                <a:latin typeface="Microsoft YaHei" pitchFamily="34" charset="-122"/>
                <a:ea typeface="Microsoft YaHei" pitchFamily="34" charset="-122"/>
              </a:rPr>
              <a:t>(Trial &amp; Error)</a:t>
            </a:r>
          </a:p>
        </p:txBody>
      </p:sp>
      <p:sp>
        <p:nvSpPr>
          <p:cNvPr id="25" name="文字方塊 24"/>
          <p:cNvSpPr txBox="1"/>
          <p:nvPr/>
        </p:nvSpPr>
        <p:spPr>
          <a:xfrm>
            <a:off x="7360684" y="3304747"/>
            <a:ext cx="4401321" cy="769441"/>
          </a:xfrm>
          <a:prstGeom prst="rect">
            <a:avLst/>
          </a:prstGeom>
          <a:noFill/>
        </p:spPr>
        <p:txBody>
          <a:bodyPr wrap="square" rtlCol="0">
            <a:spAutoFit/>
          </a:bodyPr>
          <a:lstStyle/>
          <a:p>
            <a:pPr algn="ctr"/>
            <a:r>
              <a:rPr lang="zh-TW" altLang="en-US" sz="4400" b="1" dirty="0">
                <a:solidFill>
                  <a:schemeClr val="accent1">
                    <a:lumMod val="75000"/>
                  </a:schemeClr>
                </a:solidFill>
                <a:latin typeface="Microsoft YaHei" pitchFamily="34" charset="-122"/>
                <a:ea typeface="Microsoft YaHei" pitchFamily="34" charset="-122"/>
              </a:rPr>
              <a:t>參數最佳化</a:t>
            </a:r>
            <a:endParaRPr lang="en-US" altLang="zh-TW" sz="3600" b="1" dirty="0">
              <a:solidFill>
                <a:schemeClr val="accent1">
                  <a:lumMod val="75000"/>
                </a:schemeClr>
              </a:solidFill>
              <a:latin typeface="Microsoft YaHei" pitchFamily="34" charset="-122"/>
              <a:ea typeface="Microsoft YaHei" pitchFamily="34" charset="-122"/>
            </a:endParaRPr>
          </a:p>
        </p:txBody>
      </p:sp>
      <p:sp>
        <p:nvSpPr>
          <p:cNvPr id="2" name="矩形: 圓角 1">
            <a:extLst>
              <a:ext uri="{FF2B5EF4-FFF2-40B4-BE49-F238E27FC236}">
                <a16:creationId xmlns:a16="http://schemas.microsoft.com/office/drawing/2014/main" id="{E89BA6C4-B1FF-4DD2-90A7-0D2C60C0BD94}"/>
              </a:ext>
            </a:extLst>
          </p:cNvPr>
          <p:cNvSpPr/>
          <p:nvPr/>
        </p:nvSpPr>
        <p:spPr>
          <a:xfrm>
            <a:off x="711007" y="1592759"/>
            <a:ext cx="5083194" cy="41985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latin typeface="Microsoft YaHei" panose="020B0503020204020204" pitchFamily="34" charset="-122"/>
                <a:ea typeface="Microsoft YaHei" panose="020B0503020204020204" pitchFamily="34" charset="-122"/>
              </a:rPr>
              <a:t>準確率</a:t>
            </a:r>
          </a:p>
        </p:txBody>
      </p:sp>
      <p:sp>
        <p:nvSpPr>
          <p:cNvPr id="17" name="文字方塊 16">
            <a:extLst>
              <a:ext uri="{FF2B5EF4-FFF2-40B4-BE49-F238E27FC236}">
                <a16:creationId xmlns:a16="http://schemas.microsoft.com/office/drawing/2014/main" id="{5A7600EF-F23B-4C56-8F07-5BA6F7F36F5B}"/>
              </a:ext>
            </a:extLst>
          </p:cNvPr>
          <p:cNvSpPr txBox="1"/>
          <p:nvPr/>
        </p:nvSpPr>
        <p:spPr>
          <a:xfrm>
            <a:off x="711007" y="2095107"/>
            <a:ext cx="2170739" cy="646331"/>
          </a:xfrm>
          <a:prstGeom prst="rect">
            <a:avLst/>
          </a:prstGeom>
          <a:noFill/>
        </p:spPr>
        <p:txBody>
          <a:bodyPr wrap="square" rtlCol="0">
            <a:spAutoFit/>
          </a:bodyPr>
          <a:lstStyle/>
          <a:p>
            <a:pPr algn="ctr"/>
            <a:r>
              <a:rPr lang="zh-TW" altLang="en-US" sz="3600" b="1" spc="300" dirty="0">
                <a:solidFill>
                  <a:schemeClr val="tx1">
                    <a:lumMod val="75000"/>
                    <a:lumOff val="25000"/>
                  </a:schemeClr>
                </a:solidFill>
                <a:latin typeface="Microsoft YaHei" pitchFamily="34" charset="-122"/>
                <a:ea typeface="Microsoft YaHei" pitchFamily="34" charset="-122"/>
              </a:rPr>
              <a:t>工程預測</a:t>
            </a:r>
            <a:endParaRPr lang="en-US" altLang="zh-TW" sz="3600" b="1" dirty="0">
              <a:solidFill>
                <a:schemeClr val="tx1">
                  <a:lumMod val="75000"/>
                  <a:lumOff val="25000"/>
                </a:schemeClr>
              </a:solidFill>
              <a:latin typeface="Microsoft YaHei" pitchFamily="34" charset="-122"/>
              <a:ea typeface="Microsoft YaHei" pitchFamily="34" charset="-122"/>
            </a:endParaRPr>
          </a:p>
        </p:txBody>
      </p:sp>
      <p:sp>
        <p:nvSpPr>
          <p:cNvPr id="20" name="文字方塊 19">
            <a:extLst>
              <a:ext uri="{FF2B5EF4-FFF2-40B4-BE49-F238E27FC236}">
                <a16:creationId xmlns:a16="http://schemas.microsoft.com/office/drawing/2014/main" id="{BEEB8E00-0F22-4A13-A2DB-1D1469F6CFB0}"/>
              </a:ext>
            </a:extLst>
          </p:cNvPr>
          <p:cNvSpPr txBox="1"/>
          <p:nvPr/>
        </p:nvSpPr>
        <p:spPr>
          <a:xfrm>
            <a:off x="1028531" y="2953317"/>
            <a:ext cx="1535690" cy="830997"/>
          </a:xfrm>
          <a:prstGeom prst="rect">
            <a:avLst/>
          </a:prstGeom>
          <a:noFill/>
        </p:spPr>
        <p:txBody>
          <a:bodyPr wrap="square" rtlCol="0">
            <a:spAutoFit/>
          </a:bodyPr>
          <a:lstStyle/>
          <a:p>
            <a:pPr algn="ctr"/>
            <a:r>
              <a:rPr lang="en-US" altLang="zh-TW" sz="4800" b="1" dirty="0">
                <a:solidFill>
                  <a:schemeClr val="tx1">
                    <a:lumMod val="75000"/>
                    <a:lumOff val="25000"/>
                  </a:schemeClr>
                </a:solidFill>
                <a:latin typeface="Microsoft YaHei" pitchFamily="34" charset="-122"/>
                <a:ea typeface="Microsoft YaHei" pitchFamily="34" charset="-122"/>
              </a:rPr>
              <a:t>11</a:t>
            </a:r>
            <a:r>
              <a:rPr lang="en-US" altLang="zh-TW" sz="4000" b="1" dirty="0">
                <a:solidFill>
                  <a:schemeClr val="tx1">
                    <a:lumMod val="75000"/>
                    <a:lumOff val="25000"/>
                  </a:schemeClr>
                </a:solidFill>
                <a:latin typeface="Microsoft YaHei" pitchFamily="34" charset="-122"/>
                <a:ea typeface="Microsoft YaHei" pitchFamily="34" charset="-122"/>
              </a:rPr>
              <a:t>%</a:t>
            </a:r>
            <a:endParaRPr lang="en-US" altLang="zh-TW" sz="4800" b="1" dirty="0">
              <a:solidFill>
                <a:schemeClr val="tx1">
                  <a:lumMod val="75000"/>
                  <a:lumOff val="25000"/>
                </a:schemeClr>
              </a:solidFill>
              <a:latin typeface="Microsoft YaHei" pitchFamily="34" charset="-122"/>
              <a:ea typeface="Microsoft YaHei" pitchFamily="34" charset="-122"/>
            </a:endParaRPr>
          </a:p>
        </p:txBody>
      </p:sp>
      <p:sp>
        <p:nvSpPr>
          <p:cNvPr id="22" name="文字方塊 21">
            <a:extLst>
              <a:ext uri="{FF2B5EF4-FFF2-40B4-BE49-F238E27FC236}">
                <a16:creationId xmlns:a16="http://schemas.microsoft.com/office/drawing/2014/main" id="{EA001353-B239-43A5-B10C-75D9060FAD95}"/>
              </a:ext>
            </a:extLst>
          </p:cNvPr>
          <p:cNvSpPr txBox="1"/>
          <p:nvPr/>
        </p:nvSpPr>
        <p:spPr>
          <a:xfrm>
            <a:off x="869781" y="2633681"/>
            <a:ext cx="1853190" cy="400110"/>
          </a:xfrm>
          <a:prstGeom prst="rect">
            <a:avLst/>
          </a:prstGeom>
          <a:noFill/>
        </p:spPr>
        <p:txBody>
          <a:bodyPr wrap="square" rtlCol="0">
            <a:spAutoFit/>
          </a:bodyPr>
          <a:lstStyle/>
          <a:p>
            <a:pPr algn="ct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(Experience)</a:t>
            </a:r>
          </a:p>
        </p:txBody>
      </p:sp>
      <p:sp>
        <p:nvSpPr>
          <p:cNvPr id="23" name="文字方塊 22">
            <a:extLst>
              <a:ext uri="{FF2B5EF4-FFF2-40B4-BE49-F238E27FC236}">
                <a16:creationId xmlns:a16="http://schemas.microsoft.com/office/drawing/2014/main" id="{336DCC05-F2B1-4A25-870C-C7EF259BA4FC}"/>
              </a:ext>
            </a:extLst>
          </p:cNvPr>
          <p:cNvSpPr txBox="1"/>
          <p:nvPr/>
        </p:nvSpPr>
        <p:spPr>
          <a:xfrm>
            <a:off x="3782237" y="2095107"/>
            <a:ext cx="2170739" cy="646331"/>
          </a:xfrm>
          <a:prstGeom prst="rect">
            <a:avLst/>
          </a:prstGeom>
          <a:noFill/>
        </p:spPr>
        <p:txBody>
          <a:bodyPr wrap="square" rtlCol="0">
            <a:spAutoFit/>
          </a:bodyPr>
          <a:lstStyle/>
          <a:p>
            <a:pPr algn="ctr"/>
            <a:r>
              <a:rPr lang="en-US" altLang="zh-TW" sz="3600" b="1" dirty="0">
                <a:solidFill>
                  <a:schemeClr val="accent1">
                    <a:lumMod val="75000"/>
                  </a:schemeClr>
                </a:solidFill>
                <a:latin typeface="Microsoft YaHei" pitchFamily="34" charset="-122"/>
                <a:ea typeface="Microsoft YaHei" pitchFamily="34" charset="-122"/>
              </a:rPr>
              <a:t>IAI </a:t>
            </a:r>
            <a:r>
              <a:rPr lang="zh-TW" altLang="en-US" sz="3600" b="1" spc="300" dirty="0">
                <a:solidFill>
                  <a:schemeClr val="accent1">
                    <a:lumMod val="75000"/>
                  </a:schemeClr>
                </a:solidFill>
                <a:latin typeface="Microsoft YaHei" pitchFamily="34" charset="-122"/>
                <a:ea typeface="Microsoft YaHei" pitchFamily="34" charset="-122"/>
              </a:rPr>
              <a:t>預測</a:t>
            </a:r>
            <a:endParaRPr lang="en-US" altLang="zh-TW" sz="3600" b="1" dirty="0">
              <a:solidFill>
                <a:schemeClr val="accent1">
                  <a:lumMod val="75000"/>
                </a:schemeClr>
              </a:solidFill>
              <a:latin typeface="Microsoft YaHei" pitchFamily="34" charset="-122"/>
              <a:ea typeface="Microsoft YaHei" pitchFamily="34" charset="-122"/>
            </a:endParaRPr>
          </a:p>
        </p:txBody>
      </p:sp>
      <p:sp>
        <p:nvSpPr>
          <p:cNvPr id="27" name="文字方塊 26">
            <a:extLst>
              <a:ext uri="{FF2B5EF4-FFF2-40B4-BE49-F238E27FC236}">
                <a16:creationId xmlns:a16="http://schemas.microsoft.com/office/drawing/2014/main" id="{D402DCAD-BD3A-4CE2-B369-43EF61E640EC}"/>
              </a:ext>
            </a:extLst>
          </p:cNvPr>
          <p:cNvSpPr txBox="1"/>
          <p:nvPr/>
        </p:nvSpPr>
        <p:spPr>
          <a:xfrm>
            <a:off x="4099761" y="2953317"/>
            <a:ext cx="1535690" cy="830997"/>
          </a:xfrm>
          <a:prstGeom prst="rect">
            <a:avLst/>
          </a:prstGeom>
          <a:noFill/>
        </p:spPr>
        <p:txBody>
          <a:bodyPr wrap="square" rtlCol="0">
            <a:spAutoFit/>
          </a:bodyPr>
          <a:lstStyle/>
          <a:p>
            <a:pPr algn="ctr"/>
            <a:r>
              <a:rPr lang="en-US" altLang="zh-TW" sz="4800" b="1" dirty="0">
                <a:solidFill>
                  <a:schemeClr val="accent1">
                    <a:lumMod val="75000"/>
                  </a:schemeClr>
                </a:solidFill>
                <a:latin typeface="Microsoft YaHei" pitchFamily="34" charset="-122"/>
                <a:ea typeface="Microsoft YaHei" pitchFamily="34" charset="-122"/>
              </a:rPr>
              <a:t>66</a:t>
            </a:r>
            <a:r>
              <a:rPr lang="en-US" altLang="zh-TW" sz="4000" b="1" dirty="0">
                <a:solidFill>
                  <a:schemeClr val="accent1">
                    <a:lumMod val="75000"/>
                  </a:schemeClr>
                </a:solidFill>
                <a:latin typeface="Microsoft YaHei" pitchFamily="34" charset="-122"/>
                <a:ea typeface="Microsoft YaHei" pitchFamily="34" charset="-122"/>
              </a:rPr>
              <a:t>%</a:t>
            </a:r>
            <a:endParaRPr lang="en-US" altLang="zh-TW" sz="4800" b="1" dirty="0">
              <a:solidFill>
                <a:schemeClr val="accent1">
                  <a:lumMod val="75000"/>
                </a:schemeClr>
              </a:solidFill>
              <a:latin typeface="Microsoft YaHei" pitchFamily="34" charset="-122"/>
              <a:ea typeface="Microsoft YaHei" pitchFamily="34" charset="-122"/>
            </a:endParaRPr>
          </a:p>
        </p:txBody>
      </p:sp>
      <p:sp>
        <p:nvSpPr>
          <p:cNvPr id="28" name="文字方塊 27">
            <a:extLst>
              <a:ext uri="{FF2B5EF4-FFF2-40B4-BE49-F238E27FC236}">
                <a16:creationId xmlns:a16="http://schemas.microsoft.com/office/drawing/2014/main" id="{ACAF0563-8BAD-4853-8F42-9F173352D468}"/>
              </a:ext>
            </a:extLst>
          </p:cNvPr>
          <p:cNvSpPr txBox="1"/>
          <p:nvPr/>
        </p:nvSpPr>
        <p:spPr>
          <a:xfrm>
            <a:off x="3941011" y="2633681"/>
            <a:ext cx="1853190" cy="400110"/>
          </a:xfrm>
          <a:prstGeom prst="rect">
            <a:avLst/>
          </a:prstGeom>
          <a:noFill/>
        </p:spPr>
        <p:txBody>
          <a:bodyPr wrap="square" rtlCol="0">
            <a:spAutoFit/>
          </a:bodyPr>
          <a:lstStyle/>
          <a:p>
            <a:pPr algn="ctr"/>
            <a:r>
              <a:rPr lang="en-US" altLang="zh-TW" sz="2000" dirty="0">
                <a:solidFill>
                  <a:schemeClr val="tx1">
                    <a:lumMod val="75000"/>
                    <a:lumOff val="25000"/>
                  </a:schemeClr>
                </a:solidFill>
                <a:latin typeface="微軟正黑體" panose="020B0604030504040204" pitchFamily="34" charset="-120"/>
                <a:ea typeface="微軟正黑體" panose="020B0604030504040204" pitchFamily="34" charset="-120"/>
              </a:rPr>
              <a:t>(System)</a:t>
            </a:r>
          </a:p>
        </p:txBody>
      </p:sp>
      <p:sp>
        <p:nvSpPr>
          <p:cNvPr id="29" name="矩形: 圓角 28">
            <a:extLst>
              <a:ext uri="{FF2B5EF4-FFF2-40B4-BE49-F238E27FC236}">
                <a16:creationId xmlns:a16="http://schemas.microsoft.com/office/drawing/2014/main" id="{6D0823AA-D061-4F97-8335-DE8FF84B961C}"/>
              </a:ext>
            </a:extLst>
          </p:cNvPr>
          <p:cNvSpPr/>
          <p:nvPr/>
        </p:nvSpPr>
        <p:spPr>
          <a:xfrm>
            <a:off x="711007" y="4075051"/>
            <a:ext cx="5083194" cy="419850"/>
          </a:xfrm>
          <a:prstGeom prst="roundRect">
            <a:avLst>
              <a:gd name="adj" fmla="val 5000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spc="300" dirty="0">
                <a:latin typeface="Microsoft YaHei" panose="020B0503020204020204" pitchFamily="34" charset="-122"/>
                <a:ea typeface="Microsoft YaHei" panose="020B0503020204020204" pitchFamily="34" charset="-122"/>
              </a:rPr>
              <a:t>成本評估</a:t>
            </a:r>
          </a:p>
        </p:txBody>
      </p:sp>
      <p:sp>
        <p:nvSpPr>
          <p:cNvPr id="30" name="文字方塊 29">
            <a:extLst>
              <a:ext uri="{FF2B5EF4-FFF2-40B4-BE49-F238E27FC236}">
                <a16:creationId xmlns:a16="http://schemas.microsoft.com/office/drawing/2014/main" id="{5E08C335-6358-4211-A7D2-F0049AD8F378}"/>
              </a:ext>
            </a:extLst>
          </p:cNvPr>
          <p:cNvSpPr txBox="1"/>
          <p:nvPr/>
        </p:nvSpPr>
        <p:spPr>
          <a:xfrm>
            <a:off x="941629" y="5069737"/>
            <a:ext cx="2790428" cy="707886"/>
          </a:xfrm>
          <a:prstGeom prst="rect">
            <a:avLst/>
          </a:prstGeom>
          <a:noFill/>
        </p:spPr>
        <p:txBody>
          <a:bodyPr wrap="square" rtlCol="0">
            <a:spAutoFit/>
          </a:bodyPr>
          <a:lstStyle/>
          <a:p>
            <a:pPr algn="ctr"/>
            <a:r>
              <a:rPr lang="zh-TW" altLang="en-US" sz="4000" b="1" dirty="0">
                <a:solidFill>
                  <a:schemeClr val="accent1">
                    <a:lumMod val="75000"/>
                  </a:schemeClr>
                </a:solidFill>
                <a:latin typeface="Microsoft YaHei" pitchFamily="34" charset="-122"/>
                <a:ea typeface="Microsoft YaHei" pitchFamily="34" charset="-122"/>
              </a:rPr>
              <a:t>評估成本</a:t>
            </a:r>
            <a:endParaRPr lang="en-US" altLang="zh-TW" sz="4000" b="1" dirty="0">
              <a:solidFill>
                <a:schemeClr val="accent1">
                  <a:lumMod val="75000"/>
                </a:schemeClr>
              </a:solidFill>
              <a:latin typeface="Microsoft YaHei" pitchFamily="34" charset="-122"/>
              <a:ea typeface="Microsoft YaHei" pitchFamily="34" charset="-122"/>
            </a:endParaRPr>
          </a:p>
        </p:txBody>
      </p:sp>
      <p:sp>
        <p:nvSpPr>
          <p:cNvPr id="5" name="箭號: 向下 4">
            <a:extLst>
              <a:ext uri="{FF2B5EF4-FFF2-40B4-BE49-F238E27FC236}">
                <a16:creationId xmlns:a16="http://schemas.microsoft.com/office/drawing/2014/main" id="{47AD7D7E-D262-4810-8B50-49E36BD3F133}"/>
              </a:ext>
            </a:extLst>
          </p:cNvPr>
          <p:cNvSpPr/>
          <p:nvPr/>
        </p:nvSpPr>
        <p:spPr>
          <a:xfrm>
            <a:off x="4788726" y="5177341"/>
            <a:ext cx="379884" cy="554231"/>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文字方塊 30">
            <a:extLst>
              <a:ext uri="{FF2B5EF4-FFF2-40B4-BE49-F238E27FC236}">
                <a16:creationId xmlns:a16="http://schemas.microsoft.com/office/drawing/2014/main" id="{7382B36C-EDED-418E-B77B-080E054653EE}"/>
              </a:ext>
            </a:extLst>
          </p:cNvPr>
          <p:cNvSpPr txBox="1"/>
          <p:nvPr/>
        </p:nvSpPr>
        <p:spPr>
          <a:xfrm>
            <a:off x="3252383" y="5069737"/>
            <a:ext cx="1726285" cy="769441"/>
          </a:xfrm>
          <a:prstGeom prst="rect">
            <a:avLst/>
          </a:prstGeom>
          <a:noFill/>
        </p:spPr>
        <p:txBody>
          <a:bodyPr wrap="square" rtlCol="0">
            <a:spAutoFit/>
          </a:bodyPr>
          <a:lstStyle/>
          <a:p>
            <a:pPr algn="ctr"/>
            <a:r>
              <a:rPr lang="en-US" altLang="zh-TW" sz="4400" b="1" dirty="0">
                <a:solidFill>
                  <a:schemeClr val="accent1">
                    <a:lumMod val="75000"/>
                  </a:schemeClr>
                </a:solidFill>
                <a:latin typeface="Microsoft YaHei" pitchFamily="34" charset="-122"/>
                <a:ea typeface="Microsoft YaHei" pitchFamily="34" charset="-122"/>
              </a:rPr>
              <a:t>50</a:t>
            </a:r>
            <a:r>
              <a:rPr lang="en-US" altLang="zh-TW" sz="4000" b="1" dirty="0">
                <a:solidFill>
                  <a:schemeClr val="accent1">
                    <a:lumMod val="75000"/>
                  </a:schemeClr>
                </a:solidFill>
                <a:latin typeface="Microsoft YaHei" pitchFamily="34" charset="-122"/>
                <a:ea typeface="Microsoft YaHei" pitchFamily="34" charset="-122"/>
              </a:rPr>
              <a:t>%</a:t>
            </a:r>
          </a:p>
        </p:txBody>
      </p:sp>
      <p:sp>
        <p:nvSpPr>
          <p:cNvPr id="6" name="箭號: 向右 5">
            <a:extLst>
              <a:ext uri="{FF2B5EF4-FFF2-40B4-BE49-F238E27FC236}">
                <a16:creationId xmlns:a16="http://schemas.microsoft.com/office/drawing/2014/main" id="{009CDE80-018E-4D16-8B55-2B321E5355CD}"/>
              </a:ext>
            </a:extLst>
          </p:cNvPr>
          <p:cNvSpPr/>
          <p:nvPr/>
        </p:nvSpPr>
        <p:spPr>
          <a:xfrm>
            <a:off x="6490115" y="1592759"/>
            <a:ext cx="574257" cy="4193419"/>
          </a:xfrm>
          <a:prstGeom prst="rightArrow">
            <a:avLst>
              <a:gd name="adj1" fmla="val 50000"/>
              <a:gd name="adj2" fmla="val 1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01EE7C4D-16CF-45A8-9578-9B8425645858}"/>
              </a:ext>
            </a:extLst>
          </p:cNvPr>
          <p:cNvSpPr txBox="1"/>
          <p:nvPr/>
        </p:nvSpPr>
        <p:spPr>
          <a:xfrm>
            <a:off x="6520031" y="3297052"/>
            <a:ext cx="461665" cy="784830"/>
          </a:xfrm>
          <a:prstGeom prst="rect">
            <a:avLst/>
          </a:prstGeom>
          <a:noFill/>
        </p:spPr>
        <p:txBody>
          <a:bodyPr vert="eaVert" wrap="none" rtlCol="0">
            <a:spAutoFit/>
          </a:bodyPr>
          <a:lstStyle/>
          <a:p>
            <a:r>
              <a:rPr lang="zh-TW" altLang="en-US" b="1" dirty="0">
                <a:solidFill>
                  <a:schemeClr val="accent1">
                    <a:lumMod val="50000"/>
                  </a:schemeClr>
                </a:solidFill>
                <a:latin typeface="Microsoft YaHei" panose="020B0503020204020204" pitchFamily="34" charset="-122"/>
                <a:ea typeface="Microsoft YaHei" panose="020B0503020204020204" pitchFamily="34" charset="-122"/>
              </a:rPr>
              <a:t>下一步</a:t>
            </a:r>
          </a:p>
        </p:txBody>
      </p:sp>
    </p:spTree>
    <p:extLst>
      <p:ext uri="{BB962C8B-B14F-4D97-AF65-F5344CB8AC3E}">
        <p14:creationId xmlns:p14="http://schemas.microsoft.com/office/powerpoint/2010/main" val="536556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0291034-E23D-449E-A93E-6B938BF61750}"/>
              </a:ext>
            </a:extLst>
          </p:cNvPr>
          <p:cNvSpPr/>
          <p:nvPr/>
        </p:nvSpPr>
        <p:spPr>
          <a:xfrm>
            <a:off x="976784" y="4905376"/>
            <a:ext cx="752841" cy="30569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AS</a:t>
            </a:r>
            <a:r>
              <a:rPr kumimoji="0" lang="zh-TW" altLang="en-US" sz="14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IS</a:t>
            </a:r>
            <a:endPar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9" name="矩形 8">
            <a:extLst>
              <a:ext uri="{FF2B5EF4-FFF2-40B4-BE49-F238E27FC236}">
                <a16:creationId xmlns:a16="http://schemas.microsoft.com/office/drawing/2014/main" id="{48A5193B-D528-4764-A525-F7C6C0D6FB9C}"/>
              </a:ext>
            </a:extLst>
          </p:cNvPr>
          <p:cNvSpPr/>
          <p:nvPr/>
        </p:nvSpPr>
        <p:spPr>
          <a:xfrm>
            <a:off x="976783" y="6002530"/>
            <a:ext cx="752842" cy="28098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TO</a:t>
            </a:r>
            <a:r>
              <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0" lang="en-US" altLang="zh-TW"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BE</a:t>
            </a:r>
            <a:endParaRPr kumimoji="0" lang="zh-TW" altLang="en-US" sz="14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cxnSp>
        <p:nvCxnSpPr>
          <p:cNvPr id="10" name="直線接點 9">
            <a:extLst>
              <a:ext uri="{FF2B5EF4-FFF2-40B4-BE49-F238E27FC236}">
                <a16:creationId xmlns:a16="http://schemas.microsoft.com/office/drawing/2014/main" id="{0955B33E-970F-43E5-9B04-8E393CB8630B}"/>
              </a:ext>
            </a:extLst>
          </p:cNvPr>
          <p:cNvCxnSpPr/>
          <p:nvPr/>
        </p:nvCxnSpPr>
        <p:spPr>
          <a:xfrm>
            <a:off x="1729625" y="5058223"/>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0384F9-9D01-4BBC-9CE2-3CEF215A38B1}"/>
              </a:ext>
            </a:extLst>
          </p:cNvPr>
          <p:cNvCxnSpPr/>
          <p:nvPr/>
        </p:nvCxnSpPr>
        <p:spPr>
          <a:xfrm>
            <a:off x="1729625" y="6143021"/>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B4334424-F338-47EA-B963-751174A7C012}"/>
              </a:ext>
            </a:extLst>
          </p:cNvPr>
          <p:cNvSpPr txBox="1"/>
          <p:nvPr/>
        </p:nvSpPr>
        <p:spPr>
          <a:xfrm>
            <a:off x="2207421" y="4688891"/>
            <a:ext cx="2918491" cy="738664"/>
          </a:xfrm>
          <a:prstGeom prst="rect">
            <a:avLst/>
          </a:prstGeom>
          <a:noFill/>
          <a:ln w="28575">
            <a:noFill/>
          </a:ln>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Structure Factor  </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結構</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Material Factor</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材料</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Process Parame</a:t>
            </a:r>
            <a:r>
              <a:rPr kumimoji="0" lang="en-US" altLang="zh-TW"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ters</a:t>
            </a:r>
            <a:r>
              <a:rPr kumimoji="0" lang="zh-TW" altLang="en-US" sz="1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製程</a:t>
            </a: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參數</a:t>
            </a:r>
            <a:endPar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13" name="直線接點 12">
            <a:extLst>
              <a:ext uri="{FF2B5EF4-FFF2-40B4-BE49-F238E27FC236}">
                <a16:creationId xmlns:a16="http://schemas.microsoft.com/office/drawing/2014/main" id="{7DF3C67C-D2FA-4141-AE35-25D37C726496}"/>
              </a:ext>
            </a:extLst>
          </p:cNvPr>
          <p:cNvCxnSpPr/>
          <p:nvPr/>
        </p:nvCxnSpPr>
        <p:spPr>
          <a:xfrm>
            <a:off x="5206965" y="5059265"/>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E0342AFE-6C42-4A65-B904-317AB8897741}"/>
              </a:ext>
            </a:extLst>
          </p:cNvPr>
          <p:cNvSpPr txBox="1"/>
          <p:nvPr/>
        </p:nvSpPr>
        <p:spPr>
          <a:xfrm>
            <a:off x="5684761" y="4905376"/>
            <a:ext cx="1261884" cy="307777"/>
          </a:xfrm>
          <a:prstGeom prst="rect">
            <a:avLst/>
          </a:prstGeom>
          <a:noFill/>
          <a:ln w="28575">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人工經驗預測</a:t>
            </a:r>
          </a:p>
        </p:txBody>
      </p:sp>
      <p:cxnSp>
        <p:nvCxnSpPr>
          <p:cNvPr id="18" name="直線接點 17">
            <a:extLst>
              <a:ext uri="{FF2B5EF4-FFF2-40B4-BE49-F238E27FC236}">
                <a16:creationId xmlns:a16="http://schemas.microsoft.com/office/drawing/2014/main" id="{0736093E-CFD3-40C9-A0CE-100CE82DE145}"/>
              </a:ext>
            </a:extLst>
          </p:cNvPr>
          <p:cNvCxnSpPr/>
          <p:nvPr/>
        </p:nvCxnSpPr>
        <p:spPr>
          <a:xfrm>
            <a:off x="6935145" y="5043238"/>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73305E2-E882-4B83-9436-00C493470403}"/>
              </a:ext>
            </a:extLst>
          </p:cNvPr>
          <p:cNvSpPr txBox="1"/>
          <p:nvPr/>
        </p:nvSpPr>
        <p:spPr>
          <a:xfrm>
            <a:off x="7470790" y="4893769"/>
            <a:ext cx="1624163"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400" b="1" i="0" u="none" strike="noStrike" kern="1200" cap="none" spc="0" normalizeH="0" baseline="3000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st</a:t>
            </a: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build CPL Fail</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預測結果有過大誤差 </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22" name="直線接點 21">
            <a:extLst>
              <a:ext uri="{FF2B5EF4-FFF2-40B4-BE49-F238E27FC236}">
                <a16:creationId xmlns:a16="http://schemas.microsoft.com/office/drawing/2014/main" id="{4C7F9FA7-2DDA-4184-A627-5AD594DD8A14}"/>
              </a:ext>
            </a:extLst>
          </p:cNvPr>
          <p:cNvCxnSpPr/>
          <p:nvPr/>
        </p:nvCxnSpPr>
        <p:spPr>
          <a:xfrm>
            <a:off x="9076932" y="5043238"/>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CA398205-B3D0-4FBA-94BE-961FCC5D0E2C}"/>
              </a:ext>
            </a:extLst>
          </p:cNvPr>
          <p:cNvSpPr txBox="1"/>
          <p:nvPr/>
        </p:nvSpPr>
        <p:spPr>
          <a:xfrm>
            <a:off x="9266906" y="4885995"/>
            <a:ext cx="1880643"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DoE</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持續實驗使得</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CPL</a:t>
            </a:r>
            <a:r>
              <a:rPr kumimoji="0" lang="zh-TW" altLang="en-US"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達預期 </a:t>
            </a:r>
            <a:r>
              <a:rPr kumimoji="0" lang="en-US" altLang="zh-TW" sz="1100" b="1" i="0" u="none" strike="noStrike" kern="1200" cap="none" spc="0" normalizeH="0" baseline="0" noProof="0" dirty="0">
                <a:ln>
                  <a:noFill/>
                </a:ln>
                <a:solidFill>
                  <a:srgbClr val="4472C4">
                    <a:lumMod val="50000"/>
                  </a:srgbClr>
                </a:solidFill>
                <a:effectLst/>
                <a:uLnTx/>
                <a:uFillTx/>
                <a:latin typeface="微軟正黑體" panose="020B0604030504040204" pitchFamily="34" charset="-120"/>
                <a:ea typeface="微軟正黑體" panose="020B0604030504040204" pitchFamily="34" charset="-120"/>
                <a:cs typeface="+mn-cs"/>
              </a:rPr>
              <a:t>)</a:t>
            </a:r>
          </a:p>
        </p:txBody>
      </p:sp>
      <p:sp>
        <p:nvSpPr>
          <p:cNvPr id="45" name="文字方塊 44">
            <a:extLst>
              <a:ext uri="{FF2B5EF4-FFF2-40B4-BE49-F238E27FC236}">
                <a16:creationId xmlns:a16="http://schemas.microsoft.com/office/drawing/2014/main" id="{6BB0BD04-279D-4266-9573-593AEF09EE33}"/>
              </a:ext>
            </a:extLst>
          </p:cNvPr>
          <p:cNvSpPr txBox="1"/>
          <p:nvPr/>
        </p:nvSpPr>
        <p:spPr>
          <a:xfrm>
            <a:off x="204029" y="4166663"/>
            <a:ext cx="7696057"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
                <a:prstClr val="black"/>
              </a:buClr>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平面度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的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模型將以過去的經驗作為訓練基礎，來進行預測。</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47" name="文字方塊 46">
            <a:extLst>
              <a:ext uri="{FF2B5EF4-FFF2-40B4-BE49-F238E27FC236}">
                <a16:creationId xmlns:a16="http://schemas.microsoft.com/office/drawing/2014/main" id="{9377C9B8-495D-4D09-8519-09974E0535CD}"/>
              </a:ext>
            </a:extLst>
          </p:cNvPr>
          <p:cNvSpPr txBox="1"/>
          <p:nvPr/>
        </p:nvSpPr>
        <p:spPr>
          <a:xfrm>
            <a:off x="2191868" y="5783681"/>
            <a:ext cx="2918491" cy="738664"/>
          </a:xfrm>
          <a:prstGeom prst="rect">
            <a:avLst/>
          </a:prstGeom>
          <a:noFill/>
          <a:ln w="28575">
            <a:noFill/>
          </a:ln>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Structure Factor  </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結構</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Material Factor</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材料</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Process Parameters</a:t>
            </a:r>
            <a:r>
              <a:rPr kumimoji="0" lang="zh-TW" altLang="en-US" sz="1400" b="1" i="0" u="none" strike="noStrike" kern="1200" cap="none" spc="0" normalizeH="0" baseline="0" noProof="0" dirty="0">
                <a:ln>
                  <a:noFill/>
                </a:ln>
                <a:solidFill>
                  <a:srgbClr val="002060"/>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製程參數</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p:txBody>
      </p:sp>
      <p:cxnSp>
        <p:nvCxnSpPr>
          <p:cNvPr id="48" name="直線接點 47">
            <a:extLst>
              <a:ext uri="{FF2B5EF4-FFF2-40B4-BE49-F238E27FC236}">
                <a16:creationId xmlns:a16="http://schemas.microsoft.com/office/drawing/2014/main" id="{2591A065-25DA-4026-84EB-03BF87AB5929}"/>
              </a:ext>
            </a:extLst>
          </p:cNvPr>
          <p:cNvCxnSpPr/>
          <p:nvPr/>
        </p:nvCxnSpPr>
        <p:spPr>
          <a:xfrm>
            <a:off x="5191412" y="6154055"/>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0A3DBFA7-76C6-4BA9-8893-39ABE320DAFA}"/>
              </a:ext>
            </a:extLst>
          </p:cNvPr>
          <p:cNvCxnSpPr/>
          <p:nvPr/>
        </p:nvCxnSpPr>
        <p:spPr>
          <a:xfrm>
            <a:off x="6919592" y="6138028"/>
            <a:ext cx="477796" cy="0"/>
          </a:xfrm>
          <a:prstGeom prst="line">
            <a:avLst/>
          </a:prstGeom>
          <a:ln w="28575">
            <a:solidFill>
              <a:schemeClr val="accent6">
                <a:lumMod val="50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36A4F1DD-0F0D-48BC-B5B1-97B7D668F56E}"/>
              </a:ext>
            </a:extLst>
          </p:cNvPr>
          <p:cNvSpPr txBox="1"/>
          <p:nvPr/>
        </p:nvSpPr>
        <p:spPr>
          <a:xfrm>
            <a:off x="7492994" y="6003203"/>
            <a:ext cx="1675651" cy="52835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1</a:t>
            </a:r>
            <a:r>
              <a:rPr kumimoji="0" lang="en-US" altLang="zh-TW" sz="1400" b="1" i="0" u="none" strike="noStrike" kern="1200" cap="none" spc="0" normalizeH="0" baseline="3000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st</a:t>
            </a: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build CPL Pass</a:t>
            </a:r>
          </a:p>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altLang="zh-TW"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a:t>
            </a:r>
            <a:r>
              <a:rPr kumimoji="0" lang="zh-TW" altLang="en-US"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預測結果誤差小 </a:t>
            </a:r>
            <a:r>
              <a:rPr kumimoji="0" lang="en-US" altLang="zh-TW"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a:t>
            </a:r>
            <a:endParaRPr kumimoji="0" lang="zh-TW" altLang="en-US" sz="11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p:txBody>
      </p:sp>
      <p:sp>
        <p:nvSpPr>
          <p:cNvPr id="52" name="文字方塊 51">
            <a:extLst>
              <a:ext uri="{FF2B5EF4-FFF2-40B4-BE49-F238E27FC236}">
                <a16:creationId xmlns:a16="http://schemas.microsoft.com/office/drawing/2014/main" id="{CD15EC2C-D128-41FE-9DBA-D8501687174E}"/>
              </a:ext>
            </a:extLst>
          </p:cNvPr>
          <p:cNvSpPr txBox="1"/>
          <p:nvPr/>
        </p:nvSpPr>
        <p:spPr>
          <a:xfrm>
            <a:off x="5789802" y="5890362"/>
            <a:ext cx="1132041" cy="523220"/>
          </a:xfrm>
          <a:prstGeom prst="rect">
            <a:avLst/>
          </a:prstGeom>
          <a:noFill/>
          <a:ln w="28575">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AI</a:t>
            </a: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 模型預測</a:t>
            </a:r>
            <a:endParaRPr kumimoji="0" lang="en-US" altLang="zh-TW"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1200" cap="none" spc="0" normalizeH="0" baseline="0" noProof="0" dirty="0">
                <a:ln>
                  <a:noFill/>
                </a:ln>
                <a:solidFill>
                  <a:srgbClr val="70AD47">
                    <a:lumMod val="50000"/>
                  </a:srgbClr>
                </a:solidFill>
                <a:effectLst/>
                <a:uLnTx/>
                <a:uFillTx/>
                <a:latin typeface="微軟正黑體" panose="020B0604030504040204" pitchFamily="34" charset="-120"/>
                <a:ea typeface="微軟正黑體" panose="020B0604030504040204" pitchFamily="34" charset="-120"/>
                <a:cs typeface="+mn-cs"/>
              </a:rPr>
              <a:t>參數最佳化</a:t>
            </a:r>
          </a:p>
        </p:txBody>
      </p:sp>
      <p:sp>
        <p:nvSpPr>
          <p:cNvPr id="29" name="文字方塊 28"/>
          <p:cNvSpPr txBox="1"/>
          <p:nvPr/>
        </p:nvSpPr>
        <p:spPr>
          <a:xfrm>
            <a:off x="211454" y="1040573"/>
            <a:ext cx="6670416" cy="456920"/>
          </a:xfrm>
          <a:prstGeom prst="rect">
            <a:avLst/>
          </a:prstGeom>
          <a:noFill/>
        </p:spPr>
        <p:txBody>
          <a:bodyPr wrap="none" rtlCol="0">
            <a:spAutoFit/>
          </a:bodyPr>
          <a:lstStyle/>
          <a:p>
            <a:pPr marL="2857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因</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平面度不良</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導致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MP</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Delay</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製程延遲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平均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5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件</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年</a:t>
            </a:r>
          </a:p>
        </p:txBody>
      </p:sp>
      <p:sp>
        <p:nvSpPr>
          <p:cNvPr id="24" name="文字方塊 23">
            <a:extLst>
              <a:ext uri="{FF2B5EF4-FFF2-40B4-BE49-F238E27FC236}">
                <a16:creationId xmlns:a16="http://schemas.microsoft.com/office/drawing/2014/main" id="{4E536093-BC7C-4AA0-ADEE-541205E07EE2}"/>
              </a:ext>
            </a:extLst>
          </p:cNvPr>
          <p:cNvSpPr txBox="1"/>
          <p:nvPr/>
        </p:nvSpPr>
        <p:spPr>
          <a:xfrm>
            <a:off x="169339" y="-7148"/>
            <a:ext cx="10572801"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問題情境描述</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30" name="圖片 29">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aphicFrame>
        <p:nvGraphicFramePr>
          <p:cNvPr id="27" name="圖表 26">
            <a:extLst>
              <a:ext uri="{FF2B5EF4-FFF2-40B4-BE49-F238E27FC236}">
                <a16:creationId xmlns:a16="http://schemas.microsoft.com/office/drawing/2014/main" id="{1ACFB80E-A87E-4AD0-9E16-F53E7BA81F1C}"/>
              </a:ext>
            </a:extLst>
          </p:cNvPr>
          <p:cNvGraphicFramePr>
            <a:graphicFrameLocks/>
          </p:cNvGraphicFramePr>
          <p:nvPr>
            <p:extLst/>
          </p:nvPr>
        </p:nvGraphicFramePr>
        <p:xfrm>
          <a:off x="648344" y="1430445"/>
          <a:ext cx="6407979" cy="27144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30405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C7127F9-9384-4D84-9299-3AEB148A34EE}"/>
              </a:ext>
            </a:extLst>
          </p:cNvPr>
          <p:cNvSpPr/>
          <p:nvPr/>
        </p:nvSpPr>
        <p:spPr>
          <a:xfrm>
            <a:off x="6510130" y="1590422"/>
            <a:ext cx="5052303" cy="75521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5821F729-09DF-4DB3-88AA-25EE0DEF4745}"/>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6/30</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 name="表格 1">
            <a:extLst>
              <a:ext uri="{FF2B5EF4-FFF2-40B4-BE49-F238E27FC236}">
                <a16:creationId xmlns:a16="http://schemas.microsoft.com/office/drawing/2014/main" id="{80A84DC3-74C1-4B24-A029-7EC9F9D0CDDB}"/>
              </a:ext>
            </a:extLst>
          </p:cNvPr>
          <p:cNvGraphicFramePr>
            <a:graphicFrameLocks noGrp="1"/>
          </p:cNvGraphicFramePr>
          <p:nvPr>
            <p:extLst/>
          </p:nvPr>
        </p:nvGraphicFramePr>
        <p:xfrm>
          <a:off x="2199415" y="828682"/>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Volume ratio (Die/SBS)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32748422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37996677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Adhesive type</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084927514"/>
                  </a:ext>
                </a:extLst>
              </a:tr>
              <a:tr h="208680">
                <a:tc>
                  <a:txBody>
                    <a:bodyPr/>
                    <a:lstStyle/>
                    <a:p>
                      <a:pPr algn="l" fontAlgn="ctr"/>
                      <a:r>
                        <a:rPr lang="es-ES" sz="1000" b="1" u="none" strike="noStrike">
                          <a:solidFill>
                            <a:srgbClr val="C00000"/>
                          </a:solidFill>
                          <a:effectLst/>
                          <a:latin typeface="微軟正黑體" panose="020B0604030504040204" pitchFamily="34" charset="-120"/>
                          <a:ea typeface="微軟正黑體" panose="020B0604030504040204" pitchFamily="34" charset="-120"/>
                        </a:rPr>
                        <a:t>HS snap cure (Y/N)</a:t>
                      </a:r>
                      <a:endParaRPr lang="es-E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350637473"/>
                  </a:ext>
                </a:extLst>
              </a:tr>
              <a:tr h="208680">
                <a:tc>
                  <a:txBody>
                    <a:bodyPr/>
                    <a:lstStyle/>
                    <a:p>
                      <a:pPr algn="l" fontAlgn="ctr"/>
                      <a:r>
                        <a:rPr lang="en-US" sz="1000" b="1" u="none" strike="noStrike">
                          <a:solidFill>
                            <a:srgbClr val="C00000"/>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91808186"/>
                  </a:ext>
                </a:extLst>
              </a:tr>
              <a:tr h="208680">
                <a:tc>
                  <a:txBody>
                    <a:bodyPr/>
                    <a:lstStyle/>
                    <a:p>
                      <a:pPr algn="l" fontAlgn="ctr"/>
                      <a:r>
                        <a:rPr lang="en-US" sz="1000" b="1" u="none" strike="noStrike">
                          <a:solidFill>
                            <a:srgbClr val="C00000"/>
                          </a:solidFill>
                          <a:effectLst/>
                          <a:latin typeface="微軟正黑體" panose="020B0604030504040204" pitchFamily="34" charset="-120"/>
                          <a:ea typeface="微軟正黑體" panose="020B0604030504040204" pitchFamily="34" charset="-120"/>
                        </a:rPr>
                        <a:t>HS snap cure Force</a:t>
                      </a:r>
                      <a:endParaRPr lang="en-US" sz="1000" b="1" i="0" u="none" strike="noStrike">
                        <a:solidFill>
                          <a:srgbClr val="C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009974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2478052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BM reflow</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bl>
          </a:graphicData>
        </a:graphic>
      </p:graphicFrame>
      <p:graphicFrame>
        <p:nvGraphicFramePr>
          <p:cNvPr id="12" name="表格 11">
            <a:extLst>
              <a:ext uri="{FF2B5EF4-FFF2-40B4-BE49-F238E27FC236}">
                <a16:creationId xmlns:a16="http://schemas.microsoft.com/office/drawing/2014/main" id="{37032529-49BC-4A66-89C5-CAEA962C7B9B}"/>
              </a:ext>
            </a:extLst>
          </p:cNvPr>
          <p:cNvGraphicFramePr>
            <a:graphicFrameLocks noGrp="1"/>
          </p:cNvGraphicFramePr>
          <p:nvPr>
            <p:extLst/>
          </p:nvPr>
        </p:nvGraphicFramePr>
        <p:xfrm>
          <a:off x="2199416" y="6029318"/>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3" name="文字方塊 2">
            <a:extLst>
              <a:ext uri="{FF2B5EF4-FFF2-40B4-BE49-F238E27FC236}">
                <a16:creationId xmlns:a16="http://schemas.microsoft.com/office/drawing/2014/main" id="{3376F92C-4C08-461E-A865-39BE7288AB5D}"/>
              </a:ext>
            </a:extLst>
          </p:cNvPr>
          <p:cNvSpPr txBox="1"/>
          <p:nvPr/>
        </p:nvSpPr>
        <p:spPr>
          <a:xfrm>
            <a:off x="5402191" y="4675517"/>
            <a:ext cx="1780296" cy="307777"/>
          </a:xfrm>
          <a:prstGeom prst="rect">
            <a:avLst/>
          </a:prstGeom>
          <a:noFill/>
        </p:spPr>
        <p:txBody>
          <a:bodyPr wrap="none" rtlCol="0">
            <a:spAutoFit/>
          </a:bodyPr>
          <a:lstStyle/>
          <a:p>
            <a:r>
              <a:rPr lang="zh-TW" altLang="en-US" sz="1400" b="1" dirty="0">
                <a:latin typeface="微軟正黑體" panose="020B0604030504040204" pitchFamily="34" charset="-120"/>
                <a:ea typeface="微軟正黑體" panose="020B0604030504040204" pitchFamily="34" charset="-120"/>
              </a:rPr>
              <a:t>是否經過 </a:t>
            </a:r>
            <a:r>
              <a:rPr lang="en-US" altLang="zh-TW" sz="1400" b="1" dirty="0">
                <a:latin typeface="微軟正黑體" panose="020B0604030504040204" pitchFamily="34" charset="-120"/>
                <a:ea typeface="微軟正黑體" panose="020B0604030504040204" pitchFamily="34" charset="-120"/>
              </a:rPr>
              <a:t>snap</a:t>
            </a:r>
            <a:r>
              <a:rPr lang="zh-TW" altLang="en-US" sz="1400" b="1" dirty="0">
                <a:latin typeface="微軟正黑體" panose="020B0604030504040204" pitchFamily="34" charset="-120"/>
                <a:ea typeface="微軟正黑體" panose="020B0604030504040204" pitchFamily="34" charset="-120"/>
              </a:rPr>
              <a:t> </a:t>
            </a:r>
            <a:r>
              <a:rPr lang="en-US" altLang="zh-TW" sz="1400" b="1" dirty="0">
                <a:latin typeface="微軟正黑體" panose="020B0604030504040204" pitchFamily="34" charset="-120"/>
                <a:ea typeface="微軟正黑體" panose="020B0604030504040204" pitchFamily="34" charset="-120"/>
              </a:rPr>
              <a:t>cure</a:t>
            </a:r>
            <a:endParaRPr lang="zh-TW" altLang="en-US" sz="1400" b="1" dirty="0">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69E4FD49-BD22-42AC-A2BB-DFE41C11730D}"/>
              </a:ext>
            </a:extLst>
          </p:cNvPr>
          <p:cNvSpPr txBox="1"/>
          <p:nvPr/>
        </p:nvSpPr>
        <p:spPr>
          <a:xfrm>
            <a:off x="5641573" y="5046097"/>
            <a:ext cx="1547540" cy="338554"/>
          </a:xfrm>
          <a:prstGeom prst="rect">
            <a:avLst/>
          </a:prstGeom>
          <a:noFill/>
        </p:spPr>
        <p:txBody>
          <a:bodyPr wrap="none" rtlCol="0">
            <a:spAutoFit/>
          </a:bodyPr>
          <a:lstStyle/>
          <a:p>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參數</a:t>
            </a:r>
          </a:p>
        </p:txBody>
      </p:sp>
      <p:sp>
        <p:nvSpPr>
          <p:cNvPr id="4" name="右大括弧 3">
            <a:extLst>
              <a:ext uri="{FF2B5EF4-FFF2-40B4-BE49-F238E27FC236}">
                <a16:creationId xmlns:a16="http://schemas.microsoft.com/office/drawing/2014/main" id="{88F3EFD8-EE6A-43A5-8AAC-DC76E00C30F2}"/>
              </a:ext>
            </a:extLst>
          </p:cNvPr>
          <p:cNvSpPr/>
          <p:nvPr/>
        </p:nvSpPr>
        <p:spPr>
          <a:xfrm>
            <a:off x="5517435" y="5003982"/>
            <a:ext cx="58417" cy="422784"/>
          </a:xfrm>
          <a:prstGeom prst="rightBrace">
            <a:avLst>
              <a:gd name="adj1" fmla="val 38945"/>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4B7DBFA1-4B81-4163-970D-5669128CAF0D}"/>
              </a:ext>
            </a:extLst>
          </p:cNvPr>
          <p:cNvSpPr txBox="1"/>
          <p:nvPr/>
        </p:nvSpPr>
        <p:spPr>
          <a:xfrm>
            <a:off x="6581262" y="1653225"/>
            <a:ext cx="4981172" cy="1985159"/>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Problem</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沒有經過 </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製程的</a:t>
            </a:r>
            <a:r>
              <a:rPr lang="en-US" altLang="zh-TW" sz="1600" b="1" dirty="0">
                <a:latin typeface="微軟正黑體" panose="020B0604030504040204" pitchFamily="34" charset="-120"/>
                <a:ea typeface="微軟正黑體" panose="020B0604030504040204" pitchFamily="34" charset="-120"/>
              </a:rPr>
              <a:t>Device</a:t>
            </a:r>
            <a:r>
              <a:rPr lang="zh-TW" altLang="en-US" sz="1600" b="1" dirty="0">
                <a:latin typeface="微軟正黑體" panose="020B0604030504040204" pitchFamily="34" charset="-120"/>
                <a:ea typeface="微軟正黑體" panose="020B0604030504040204" pitchFamily="34" charset="-120"/>
              </a:rPr>
              <a:t> 缺少製程相關參數</a:t>
            </a:r>
            <a:endParaRPr lang="en-US" altLang="zh-TW" sz="1600" b="1" dirty="0">
              <a:latin typeface="微軟正黑體" panose="020B0604030504040204" pitchFamily="34" charset="-120"/>
              <a:ea typeface="微軟正黑體" panose="020B0604030504040204" pitchFamily="34" charset="-120"/>
            </a:endParaRPr>
          </a:p>
          <a:p>
            <a:endParaRPr lang="en-US" altLang="zh-TW" sz="1600" b="1" dirty="0">
              <a:latin typeface="微軟正黑體" panose="020B0604030504040204" pitchFamily="34" charset="-120"/>
              <a:ea typeface="微軟正黑體" panose="020B0604030504040204" pitchFamily="34" charset="-120"/>
            </a:endParaRPr>
          </a:p>
          <a:p>
            <a:r>
              <a:rPr lang="en-US" altLang="zh-TW" b="1" dirty="0">
                <a:latin typeface="微軟正黑體" panose="020B0604030504040204" pitchFamily="34" charset="-120"/>
                <a:ea typeface="微軟正黑體" panose="020B0604030504040204" pitchFamily="34" charset="-120"/>
              </a:rPr>
              <a:t>Attempt1</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“N”</a:t>
            </a:r>
          </a:p>
          <a:p>
            <a:pPr>
              <a:spcBef>
                <a:spcPts val="600"/>
              </a:spcBef>
            </a:pPr>
            <a:r>
              <a:rPr lang="en-US" altLang="zh-TW" b="1" dirty="0">
                <a:latin typeface="微軟正黑體" panose="020B0604030504040204" pitchFamily="34" charset="-120"/>
                <a:ea typeface="微軟正黑體" panose="020B0604030504040204" pitchFamily="34" charset="-120"/>
              </a:rPr>
              <a:t>Attempt2</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0</a:t>
            </a:r>
            <a:endParaRPr lang="zh-TW" altLang="en-US"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22998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961897"/>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01D0438C-29E1-4703-99A4-111352C2EF84}"/>
              </a:ext>
            </a:extLst>
          </p:cNvPr>
          <p:cNvSpPr txBox="1"/>
          <p:nvPr/>
        </p:nvSpPr>
        <p:spPr>
          <a:xfrm>
            <a:off x="2208514" y="1783496"/>
            <a:ext cx="3246402" cy="369332"/>
          </a:xfrm>
          <a:prstGeom prst="rect">
            <a:avLst/>
          </a:prstGeom>
          <a:noFill/>
        </p:spPr>
        <p:txBody>
          <a:bodyPr wrap="none" rtlCol="0">
            <a:spAutoFit/>
          </a:bodyPr>
          <a:lstStyle/>
          <a:p>
            <a:r>
              <a:rPr lang="zh-TW" altLang="en-US" b="1" i="0" dirty="0">
                <a:effectLst/>
                <a:latin typeface="微軟正黑體" panose="020B0604030504040204" pitchFamily="34" charset="-120"/>
                <a:ea typeface="微軟正黑體" panose="020B0604030504040204" pitchFamily="34" charset="-120"/>
              </a:rPr>
              <a:t>以</a:t>
            </a:r>
            <a:r>
              <a:rPr lang="en-US" altLang="zh-TW" b="1" i="0" dirty="0">
                <a:effectLst/>
                <a:latin typeface="微軟正黑體" panose="020B0604030504040204" pitchFamily="34" charset="-120"/>
                <a:ea typeface="微軟正黑體" panose="020B0604030504040204" pitchFamily="34" charset="-120"/>
              </a:rPr>
              <a:t>IAI</a:t>
            </a:r>
            <a:r>
              <a:rPr lang="zh-TW" altLang="en-US" b="1" i="0" dirty="0">
                <a:effectLst/>
                <a:latin typeface="微軟正黑體" panose="020B0604030504040204" pitchFamily="34" charset="-120"/>
                <a:ea typeface="微軟正黑體" panose="020B0604030504040204" pitchFamily="34" charset="-120"/>
              </a:rPr>
              <a:t>平台所有演算法進行訓練</a:t>
            </a:r>
            <a:endParaRPr lang="en-US" altLang="zh-TW" b="1"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122736"/>
            <a:ext cx="2504212"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Xgboost</a:t>
            </a:r>
            <a:endParaRPr lang="en-US" altLang="zh-TW" b="1"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Lightgbm</a:t>
            </a:r>
            <a:endParaRPr lang="zh-TW" altLang="en-US" b="1" dirty="0">
              <a:latin typeface="微軟正黑體" panose="020B0604030504040204" pitchFamily="34" charset="-120"/>
              <a:ea typeface="微軟正黑體" panose="020B0604030504040204" pitchFamily="34" charset="-120"/>
            </a:endParaRP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1669783"/>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1"/>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2B72E43C-36C1-4F7E-A0C7-4D9BC34CE84E}"/>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6/30</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120928" y="869539"/>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22.71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33.84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28.03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46.48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35.83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31.90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25.04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graphicFrame>
        <p:nvGraphicFramePr>
          <p:cNvPr id="29" name="表格 28">
            <a:extLst>
              <a:ext uri="{FF2B5EF4-FFF2-40B4-BE49-F238E27FC236}">
                <a16:creationId xmlns:a16="http://schemas.microsoft.com/office/drawing/2014/main" id="{69915004-B8D5-4B1A-9C32-703B363BCA5C}"/>
              </a:ext>
            </a:extLst>
          </p:cNvPr>
          <p:cNvGraphicFramePr>
            <a:graphicFrameLocks noGrp="1"/>
          </p:cNvGraphicFramePr>
          <p:nvPr>
            <p:extLst/>
          </p:nvPr>
        </p:nvGraphicFramePr>
        <p:xfrm>
          <a:off x="6120928" y="40210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41.21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31.93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56.19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44.99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30" name="文字方塊 29">
            <a:extLst>
              <a:ext uri="{FF2B5EF4-FFF2-40B4-BE49-F238E27FC236}">
                <a16:creationId xmlns:a16="http://schemas.microsoft.com/office/drawing/2014/main" id="{38027F07-9113-4231-879E-6550D460286C}"/>
              </a:ext>
            </a:extLst>
          </p:cNvPr>
          <p:cNvSpPr txBox="1"/>
          <p:nvPr/>
        </p:nvSpPr>
        <p:spPr>
          <a:xfrm>
            <a:off x="5953353" y="254697"/>
            <a:ext cx="2404826"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Attempt1</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“N”</a:t>
            </a:r>
          </a:p>
        </p:txBody>
      </p:sp>
      <p:sp>
        <p:nvSpPr>
          <p:cNvPr id="31" name="文字方塊 30">
            <a:extLst>
              <a:ext uri="{FF2B5EF4-FFF2-40B4-BE49-F238E27FC236}">
                <a16:creationId xmlns:a16="http://schemas.microsoft.com/office/drawing/2014/main" id="{FE78BAAE-A5CE-40D3-BA54-75539E69B0F2}"/>
              </a:ext>
            </a:extLst>
          </p:cNvPr>
          <p:cNvSpPr txBox="1"/>
          <p:nvPr/>
        </p:nvSpPr>
        <p:spPr>
          <a:xfrm>
            <a:off x="5953353" y="3428998"/>
            <a:ext cx="1947969" cy="615553"/>
          </a:xfrm>
          <a:prstGeom prst="rect">
            <a:avLst/>
          </a:prstGeom>
          <a:noFill/>
        </p:spPr>
        <p:txBody>
          <a:bodyPr wrap="none" rtlCol="0">
            <a:spAutoFit/>
          </a:bodyPr>
          <a:lstStyle/>
          <a:p>
            <a:pPr>
              <a:spcBef>
                <a:spcPts val="600"/>
              </a:spcBef>
            </a:pPr>
            <a:r>
              <a:rPr lang="en-US" altLang="zh-TW" b="1" dirty="0">
                <a:latin typeface="微軟正黑體" panose="020B0604030504040204" pitchFamily="34" charset="-120"/>
                <a:ea typeface="微軟正黑體" panose="020B0604030504040204" pitchFamily="34" charset="-120"/>
              </a:rPr>
              <a:t>Attempt2</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將缺少資料替補為</a:t>
            </a:r>
            <a:r>
              <a:rPr lang="en-US" altLang="zh-TW" sz="1600" b="1" dirty="0">
                <a:latin typeface="微軟正黑體" panose="020B0604030504040204" pitchFamily="34" charset="-120"/>
                <a:ea typeface="微軟正黑體" panose="020B0604030504040204" pitchFamily="34" charset="-120"/>
              </a:rPr>
              <a:t>0</a:t>
            </a:r>
            <a:endParaRPr lang="zh-TW" altLang="en-US" sz="1600" b="1" dirty="0">
              <a:latin typeface="微軟正黑體" panose="020B0604030504040204" pitchFamily="34" charset="-120"/>
              <a:ea typeface="微軟正黑體" panose="020B0604030504040204" pitchFamily="34"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1189009544"/>
              </p:ext>
            </p:extLst>
          </p:nvPr>
        </p:nvGraphicFramePr>
        <p:xfrm>
          <a:off x="225632" y="3621476"/>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21.15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0.39</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46.68</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25.34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36.81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22.71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35.62</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27.45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33.84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1576336763"/>
              </p:ext>
            </p:extLst>
          </p:nvPr>
        </p:nvGraphicFramePr>
        <p:xfrm>
          <a:off x="225632" y="5266684"/>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26.17</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0.33</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35.24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accent5">
                              <a:lumMod val="75000"/>
                            </a:schemeClr>
                          </a:solidFill>
                          <a:latin typeface="微軟正黑體" panose="020B0604030504040204" pitchFamily="34" charset="-120"/>
                          <a:ea typeface="微軟正黑體" panose="020B0604030504040204" pitchFamily="34" charset="-120"/>
                        </a:rPr>
                        <a:t>22.38</a:t>
                      </a:r>
                      <a:endParaRPr lang="zh-TW" altLang="en-US" sz="1200" b="1"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31.39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dirty="0" smtClean="0">
                          <a:solidFill>
                            <a:schemeClr val="accent5">
                              <a:lumMod val="75000"/>
                            </a:schemeClr>
                          </a:solidFill>
                          <a:latin typeface="微軟正黑體" panose="020B0604030504040204" pitchFamily="34" charset="-120"/>
                          <a:ea typeface="微軟正黑體" panose="020B0604030504040204" pitchFamily="34" charset="-120"/>
                        </a:rPr>
                        <a:t>21.07</a:t>
                      </a:r>
                      <a:endParaRPr lang="zh-TW" altLang="en-US" sz="1200" b="1"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31.03</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33.44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0.08</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41.21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spTree>
    <p:extLst>
      <p:ext uri="{BB962C8B-B14F-4D97-AF65-F5344CB8AC3E}">
        <p14:creationId xmlns:p14="http://schemas.microsoft.com/office/powerpoint/2010/main" val="1116667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6096000" y="828682"/>
            <a:ext cx="5052303" cy="755212"/>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7/7</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28682"/>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Volume ratio (Die/SBS)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Adhesive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0868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0868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091808186"/>
                  </a:ext>
                </a:extLst>
              </a:tr>
              <a:tr h="20868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HS snap cure Force</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80099744"/>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08680">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BM reflow</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2199416" y="6029318"/>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5" name="矩形 14">
            <a:extLst>
              <a:ext uri="{FF2B5EF4-FFF2-40B4-BE49-F238E27FC236}">
                <a16:creationId xmlns:a16="http://schemas.microsoft.com/office/drawing/2014/main" id="{86CED4CA-F07F-429F-832F-E6D412641DBB}"/>
              </a:ext>
            </a:extLst>
          </p:cNvPr>
          <p:cNvSpPr/>
          <p:nvPr/>
        </p:nvSpPr>
        <p:spPr>
          <a:xfrm>
            <a:off x="6096000" y="1982539"/>
            <a:ext cx="5052303" cy="75521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2D6A1850-C528-4F08-8E7C-CF7FFA7680D3}"/>
              </a:ext>
            </a:extLst>
          </p:cNvPr>
          <p:cNvSpPr txBox="1"/>
          <p:nvPr/>
        </p:nvSpPr>
        <p:spPr>
          <a:xfrm>
            <a:off x="6167132" y="2052369"/>
            <a:ext cx="4981172"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Problem</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沒有經過 </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製程的</a:t>
            </a:r>
            <a:r>
              <a:rPr lang="en-US" altLang="zh-TW" sz="1600" b="1" dirty="0">
                <a:latin typeface="微軟正黑體" panose="020B0604030504040204" pitchFamily="34" charset="-120"/>
                <a:ea typeface="微軟正黑體" panose="020B0604030504040204" pitchFamily="34" charset="-120"/>
              </a:rPr>
              <a:t>Device</a:t>
            </a:r>
            <a:r>
              <a:rPr lang="zh-TW" altLang="en-US" sz="1600" b="1" dirty="0">
                <a:latin typeface="微軟正黑體" panose="020B0604030504040204" pitchFamily="34" charset="-120"/>
                <a:ea typeface="微軟正黑體" panose="020B0604030504040204" pitchFamily="34" charset="-120"/>
              </a:rPr>
              <a:t> 缺少製程相關參數</a:t>
            </a:r>
            <a:endParaRPr lang="en-US" altLang="zh-TW" sz="1600" b="1" dirty="0">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166460B4-C309-4E12-97B0-00E76F170996}"/>
              </a:ext>
            </a:extLst>
          </p:cNvPr>
          <p:cNvSpPr txBox="1"/>
          <p:nvPr/>
        </p:nvSpPr>
        <p:spPr>
          <a:xfrm>
            <a:off x="6167132" y="2898449"/>
            <a:ext cx="3599383"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Attempt</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將是否有經過</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資料分開訓練</a:t>
            </a:r>
            <a:endParaRPr lang="en-US" altLang="zh-TW" sz="1600" b="1"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6167132" y="898512"/>
            <a:ext cx="2441694" cy="615553"/>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zh-TW" altLang="en-US" sz="1600" b="1" dirty="0">
                <a:latin typeface="微軟正黑體" panose="020B0604030504040204" pitchFamily="34" charset="-120"/>
                <a:ea typeface="微軟正黑體" panose="020B0604030504040204" pitchFamily="34" charset="-120"/>
              </a:rPr>
              <a:t>將部分類別資料改為數值</a:t>
            </a:r>
            <a:endParaRPr lang="en-US" altLang="zh-TW" sz="1600" b="1" dirty="0">
              <a:latin typeface="微軟正黑體" panose="020B0604030504040204" pitchFamily="34" charset="-120"/>
              <a:ea typeface="微軟正黑體" panose="020B0604030504040204" pitchFamily="34" charset="-120"/>
            </a:endParaRPr>
          </a:p>
        </p:txBody>
      </p:sp>
      <p:pic>
        <p:nvPicPr>
          <p:cNvPr id="2" name="圖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77553"/>
            <a:ext cx="6511891" cy="510170"/>
          </a:xfrm>
          <a:prstGeom prst="rect">
            <a:avLst/>
          </a:prstGeom>
        </p:spPr>
      </p:pic>
    </p:spTree>
    <p:extLst>
      <p:ext uri="{BB962C8B-B14F-4D97-AF65-F5344CB8AC3E}">
        <p14:creationId xmlns:p14="http://schemas.microsoft.com/office/powerpoint/2010/main" val="832157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961897"/>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01D0438C-29E1-4703-99A4-111352C2EF84}"/>
              </a:ext>
            </a:extLst>
          </p:cNvPr>
          <p:cNvSpPr txBox="1"/>
          <p:nvPr/>
        </p:nvSpPr>
        <p:spPr>
          <a:xfrm>
            <a:off x="2208514" y="1783496"/>
            <a:ext cx="3246402" cy="369332"/>
          </a:xfrm>
          <a:prstGeom prst="rect">
            <a:avLst/>
          </a:prstGeom>
          <a:noFill/>
        </p:spPr>
        <p:txBody>
          <a:bodyPr wrap="none" rtlCol="0">
            <a:spAutoFit/>
          </a:bodyPr>
          <a:lstStyle/>
          <a:p>
            <a:r>
              <a:rPr lang="zh-TW" altLang="en-US" b="1" i="0" dirty="0">
                <a:effectLst/>
                <a:latin typeface="微軟正黑體" panose="020B0604030504040204" pitchFamily="34" charset="-120"/>
                <a:ea typeface="微軟正黑體" panose="020B0604030504040204" pitchFamily="34" charset="-120"/>
              </a:rPr>
              <a:t>以</a:t>
            </a:r>
            <a:r>
              <a:rPr lang="en-US" altLang="zh-TW" b="1" i="0" dirty="0">
                <a:effectLst/>
                <a:latin typeface="微軟正黑體" panose="020B0604030504040204" pitchFamily="34" charset="-120"/>
                <a:ea typeface="微軟正黑體" panose="020B0604030504040204" pitchFamily="34" charset="-120"/>
              </a:rPr>
              <a:t>IAI</a:t>
            </a:r>
            <a:r>
              <a:rPr lang="zh-TW" altLang="en-US" b="1" i="0" dirty="0">
                <a:effectLst/>
                <a:latin typeface="微軟正黑體" panose="020B0604030504040204" pitchFamily="34" charset="-120"/>
                <a:ea typeface="微軟正黑體" panose="020B0604030504040204" pitchFamily="34" charset="-120"/>
              </a:rPr>
              <a:t>平台所有演算法進行訓練</a:t>
            </a:r>
            <a:endParaRPr lang="en-US" altLang="zh-TW" b="1"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122736"/>
            <a:ext cx="2504212"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Xgboost</a:t>
            </a:r>
            <a:endParaRPr lang="en-US" altLang="zh-TW" b="1"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err="1">
                <a:effectLst/>
                <a:latin typeface="微軟正黑體" panose="020B0604030504040204" pitchFamily="34" charset="-120"/>
                <a:ea typeface="微軟正黑體" panose="020B0604030504040204" pitchFamily="34" charset="-120"/>
              </a:rPr>
              <a:t>Lightgbm</a:t>
            </a:r>
            <a:endParaRPr lang="zh-TW" altLang="en-US"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5199650"/>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4378051"/>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1669783"/>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5085937"/>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120928" y="869539"/>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24.79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19.13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33.59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25.25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30.73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21.98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25.55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22.04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39.22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25.19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30.53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24.59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graphicFrame>
        <p:nvGraphicFramePr>
          <p:cNvPr id="29" name="表格 28">
            <a:extLst>
              <a:ext uri="{FF2B5EF4-FFF2-40B4-BE49-F238E27FC236}">
                <a16:creationId xmlns:a16="http://schemas.microsoft.com/office/drawing/2014/main" id="{69915004-B8D5-4B1A-9C32-703B363BCA5C}"/>
              </a:ext>
            </a:extLst>
          </p:cNvPr>
          <p:cNvGraphicFramePr>
            <a:graphicFrameLocks noGrp="1"/>
          </p:cNvGraphicFramePr>
          <p:nvPr>
            <p:extLst/>
          </p:nvPr>
        </p:nvGraphicFramePr>
        <p:xfrm>
          <a:off x="6120928" y="40210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22.39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16.77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29.14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25.09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25.55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17.28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27.45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49.20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28.44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30" name="文字方塊 29">
            <a:extLst>
              <a:ext uri="{FF2B5EF4-FFF2-40B4-BE49-F238E27FC236}">
                <a16:creationId xmlns:a16="http://schemas.microsoft.com/office/drawing/2014/main" id="{38027F07-9113-4231-879E-6550D460286C}"/>
              </a:ext>
            </a:extLst>
          </p:cNvPr>
          <p:cNvSpPr txBox="1"/>
          <p:nvPr/>
        </p:nvSpPr>
        <p:spPr>
          <a:xfrm>
            <a:off x="5953353" y="579023"/>
            <a:ext cx="1828065" cy="338554"/>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rPr>
              <a:t>未經過 </a:t>
            </a:r>
            <a:r>
              <a:rPr lang="en-US" altLang="zh-TW" sz="1600" b="1" dirty="0">
                <a:latin typeface="微軟正黑體" panose="020B0604030504040204" pitchFamily="34" charset="-120"/>
                <a:ea typeface="微軟正黑體" panose="020B0604030504040204" pitchFamily="34" charset="-120"/>
              </a:rPr>
              <a:t>Snap cure</a:t>
            </a:r>
          </a:p>
        </p:txBody>
      </p:sp>
      <p:sp>
        <p:nvSpPr>
          <p:cNvPr id="31" name="文字方塊 30">
            <a:extLst>
              <a:ext uri="{FF2B5EF4-FFF2-40B4-BE49-F238E27FC236}">
                <a16:creationId xmlns:a16="http://schemas.microsoft.com/office/drawing/2014/main" id="{FE78BAAE-A5CE-40D3-BA54-75539E69B0F2}"/>
              </a:ext>
            </a:extLst>
          </p:cNvPr>
          <p:cNvSpPr txBox="1"/>
          <p:nvPr/>
        </p:nvSpPr>
        <p:spPr>
          <a:xfrm>
            <a:off x="5953353" y="3575357"/>
            <a:ext cx="1622880" cy="338554"/>
          </a:xfrm>
          <a:prstGeom prst="rect">
            <a:avLst/>
          </a:prstGeom>
          <a:noFill/>
        </p:spPr>
        <p:txBody>
          <a:bodyPr wrap="none" rtlCol="0">
            <a:spAutoFit/>
          </a:bodyPr>
          <a:lstStyle/>
          <a:p>
            <a:pPr>
              <a:spcBef>
                <a:spcPts val="600"/>
              </a:spcBef>
            </a:pPr>
            <a:r>
              <a:rPr lang="zh-TW" altLang="en-US" sz="1600" b="1" dirty="0">
                <a:latin typeface="微軟正黑體" panose="020B0604030504040204" pitchFamily="34" charset="-120"/>
                <a:ea typeface="微軟正黑體" panose="020B0604030504040204" pitchFamily="34" charset="-120"/>
              </a:rPr>
              <a:t>經過 </a:t>
            </a:r>
            <a:r>
              <a:rPr lang="en-US" altLang="zh-TW" sz="1600" b="1" dirty="0">
                <a:latin typeface="微軟正黑體" panose="020B0604030504040204" pitchFamily="34" charset="-120"/>
                <a:ea typeface="微軟正黑體" panose="020B0604030504040204" pitchFamily="34" charset="-120"/>
              </a:rPr>
              <a:t>Snap cure</a:t>
            </a:r>
            <a:endParaRPr lang="zh-TW" altLang="en-US" sz="1600" b="1" dirty="0">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50625E94-8173-4543-A2EC-4DC206450960}"/>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7/7</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892618648"/>
              </p:ext>
            </p:extLst>
          </p:nvPr>
        </p:nvGraphicFramePr>
        <p:xfrm>
          <a:off x="887422" y="5375228"/>
          <a:ext cx="6120000" cy="137160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模型指標</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Gradient Boosting</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22.04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0.44</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25.55</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Lasso Linear</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19.07</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0.27</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25.55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16.77</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Support Vector</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25.09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0.06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29.14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613271927"/>
              </p:ext>
            </p:extLst>
          </p:nvPr>
        </p:nvGraphicFramePr>
        <p:xfrm>
          <a:off x="314188" y="64783"/>
          <a:ext cx="6120000" cy="548640"/>
        </p:xfrm>
        <a:graphic>
          <a:graphicData uri="http://schemas.openxmlformats.org/drawingml/2006/table">
            <a:tbl>
              <a:tblPr firstRow="1" bandRow="1"/>
              <a:tblGrid>
                <a:gridCol w="1620000">
                  <a:extLst>
                    <a:ext uri="{9D8B030D-6E8A-4147-A177-3AD203B41FA5}">
                      <a16:colId xmlns:a16="http://schemas.microsoft.com/office/drawing/2014/main" val="196419361"/>
                    </a:ext>
                  </a:extLst>
                </a:gridCol>
                <a:gridCol w="1080000">
                  <a:extLst>
                    <a:ext uri="{9D8B030D-6E8A-4147-A177-3AD203B41FA5}">
                      <a16:colId xmlns:a16="http://schemas.microsoft.com/office/drawing/2014/main" val="3546471754"/>
                    </a:ext>
                  </a:extLst>
                </a:gridCol>
                <a:gridCol w="1080000">
                  <a:extLst>
                    <a:ext uri="{9D8B030D-6E8A-4147-A177-3AD203B41FA5}">
                      <a16:colId xmlns:a16="http://schemas.microsoft.com/office/drawing/2014/main" val="3436248122"/>
                    </a:ext>
                  </a:extLst>
                </a:gridCol>
                <a:gridCol w="1080000">
                  <a:extLst>
                    <a:ext uri="{9D8B030D-6E8A-4147-A177-3AD203B41FA5}">
                      <a16:colId xmlns:a16="http://schemas.microsoft.com/office/drawing/2014/main" val="2596695375"/>
                    </a:ext>
                  </a:extLst>
                </a:gridCol>
                <a:gridCol w="1260000">
                  <a:extLst>
                    <a:ext uri="{9D8B030D-6E8A-4147-A177-3AD203B41FA5}">
                      <a16:colId xmlns:a16="http://schemas.microsoft.com/office/drawing/2014/main" val="3876172191"/>
                    </a:ext>
                  </a:extLst>
                </a:gridCol>
              </a:tblGrid>
              <a:tr h="252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Model</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effectLst/>
                          <a:latin typeface="+mn-lt"/>
                          <a:ea typeface="+mn-ea"/>
                          <a:cs typeface="+mn-cs"/>
                        </a:rPr>
                        <a:t>R</a:t>
                      </a:r>
                      <a:r>
                        <a:rPr lang="zh-TW" altLang="zh-TW" sz="1200" b="1" kern="1200" dirty="0" smtClean="0">
                          <a:solidFill>
                            <a:schemeClr val="bg1"/>
                          </a:solidFill>
                          <a:effectLst/>
                          <a:latin typeface="+mn-lt"/>
                          <a:ea typeface="+mn-ea"/>
                          <a:cs typeface="+mn-cs"/>
                        </a:rPr>
                        <a:t>²</a:t>
                      </a:r>
                      <a:endParaRPr lang="zh-TW" altLang="en-US" sz="10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RMSE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模型驗證</a:t>
                      </a: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52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l"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Random Forest</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16.77</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0.44</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22.39</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MAE &lt;15(um)</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bl>
          </a:graphicData>
        </a:graphic>
      </p:graphicFrame>
    </p:spTree>
    <p:extLst>
      <p:ext uri="{BB962C8B-B14F-4D97-AF65-F5344CB8AC3E}">
        <p14:creationId xmlns:p14="http://schemas.microsoft.com/office/powerpoint/2010/main" val="2303634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9"/>
            <a:ext cx="6194516" cy="931604"/>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09E2490A-7302-4237-9842-3A71EC9A561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7/14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28682"/>
          <a:ext cx="3252299" cy="5661565"/>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46155">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Volume ratio (Die/SBS)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layers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core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ratio  (X/Y)</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PKG total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Die thickness</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Substrate Cu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Adhesive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thickness</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ring foot width</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Numeric</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type</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Character</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UF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46155">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snap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091808186"/>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HS snap cure Force</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0099744"/>
                  </a:ext>
                </a:extLst>
              </a:tr>
              <a:tr h="246155">
                <a:tc>
                  <a:txBody>
                    <a:bodyPr/>
                    <a:lstStyle/>
                    <a:p>
                      <a:pPr algn="l" fontAlgn="ctr"/>
                      <a:r>
                        <a:rPr lang="en-US" sz="1000" b="1" u="none" strike="noStrike">
                          <a:effectLst/>
                          <a:latin typeface="微軟正黑體" panose="020B0604030504040204" pitchFamily="34" charset="-120"/>
                          <a:ea typeface="微軟正黑體" panose="020B0604030504040204" pitchFamily="34" charset="-120"/>
                        </a:rPr>
                        <a:t>HS cure Temp.</a:t>
                      </a:r>
                      <a:endParaRPr lang="en-US" sz="1000" b="1" i="0" u="none" strike="noStrike">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46155">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BM reflow</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rgbClr val="C00000"/>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828682"/>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6194516"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b="1" dirty="0">
                <a:latin typeface="微軟正黑體" panose="020B0604030504040204" pitchFamily="34" charset="-120"/>
                <a:ea typeface="微軟正黑體" panose="020B0604030504040204" pitchFamily="34" charset="-120"/>
              </a:rPr>
              <a:t>與當站工程師討論過後，加入</a:t>
            </a:r>
            <a:r>
              <a:rPr lang="en-US" altLang="zh-TW" sz="1600" b="1" dirty="0">
                <a:latin typeface="微軟正黑體" panose="020B0604030504040204" pitchFamily="34" charset="-120"/>
                <a:ea typeface="微軟正黑體" panose="020B0604030504040204" pitchFamily="34" charset="-120"/>
              </a:rPr>
              <a:t>Hypotenuse</a:t>
            </a:r>
            <a:r>
              <a:rPr lang="zh-TW" altLang="en-US" sz="1600" b="1" dirty="0">
                <a:latin typeface="微軟正黑體" panose="020B0604030504040204" pitchFamily="34" charset="-120"/>
                <a:ea typeface="微軟正黑體" panose="020B0604030504040204" pitchFamily="34" charset="-120"/>
              </a:rPr>
              <a:t>與</a:t>
            </a:r>
            <a:r>
              <a:rPr lang="en-US" altLang="zh-TW" sz="1600" b="1" dirty="0">
                <a:latin typeface="微軟正黑體" panose="020B0604030504040204" pitchFamily="34" charset="-120"/>
                <a:ea typeface="微軟正黑體" panose="020B0604030504040204" pitchFamily="34" charset="-120"/>
              </a:rPr>
              <a:t>Area</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ratio</a:t>
            </a:r>
            <a:r>
              <a:rPr lang="zh-TW" altLang="en-US" sz="1600" b="1" dirty="0">
                <a:latin typeface="微軟正黑體" panose="020B0604030504040204" pitchFamily="34" charset="-120"/>
                <a:ea typeface="微軟正黑體" panose="020B0604030504040204" pitchFamily="34" charset="-120"/>
              </a:rPr>
              <a:t>兩特徵</a:t>
            </a:r>
            <a:endParaRPr lang="en-US" altLang="zh-TW" sz="1600" b="1" dirty="0">
              <a:latin typeface="微軟正黑體" panose="020B0604030504040204" pitchFamily="34" charset="-120"/>
              <a:ea typeface="微軟正黑體" panose="020B0604030504040204" pitchFamily="34" charset="-120"/>
            </a:endParaRPr>
          </a:p>
          <a:p>
            <a:pPr marL="342900" indent="-342900">
              <a:buFont typeface="+mj-lt"/>
              <a:buAutoNum type="arabicPeriod"/>
            </a:pPr>
            <a:r>
              <a:rPr lang="zh-TW" altLang="en-US" sz="1600" b="1" dirty="0">
                <a:latin typeface="微軟正黑體" panose="020B0604030504040204" pitchFamily="34" charset="-120"/>
                <a:ea typeface="微軟正黑體" panose="020B0604030504040204" pitchFamily="34" charset="-120"/>
              </a:rPr>
              <a:t>僅考慮是否經過</a:t>
            </a:r>
            <a:r>
              <a:rPr lang="en-US" altLang="zh-TW" sz="1600" b="1" dirty="0">
                <a:latin typeface="微軟正黑體" panose="020B0604030504040204" pitchFamily="34" charset="-120"/>
                <a:ea typeface="微軟正黑體" panose="020B0604030504040204" pitchFamily="34" charset="-120"/>
              </a:rPr>
              <a:t>snap</a:t>
            </a:r>
            <a:r>
              <a:rPr lang="zh-TW" altLang="en-US" sz="1600" b="1" dirty="0">
                <a:latin typeface="微軟正黑體" panose="020B0604030504040204" pitchFamily="34" charset="-120"/>
                <a:ea typeface="微軟正黑體" panose="020B0604030504040204" pitchFamily="34" charset="-120"/>
              </a:rPr>
              <a:t> </a:t>
            </a:r>
            <a:r>
              <a:rPr lang="en-US" altLang="zh-TW" sz="1600" b="1" dirty="0">
                <a:latin typeface="微軟正黑體" panose="020B0604030504040204" pitchFamily="34" charset="-120"/>
                <a:ea typeface="微軟正黑體" panose="020B0604030504040204" pitchFamily="34" charset="-120"/>
              </a:rPr>
              <a:t>cure</a:t>
            </a:r>
            <a:r>
              <a:rPr lang="zh-TW" altLang="en-US" sz="1600" b="1" dirty="0">
                <a:latin typeface="微軟正黑體" panose="020B0604030504040204" pitchFamily="34" charset="-120"/>
                <a:ea typeface="微軟正黑體" panose="020B0604030504040204" pitchFamily="34" charset="-120"/>
              </a:rPr>
              <a:t>製程，不考慮製程因子</a:t>
            </a:r>
            <a:endParaRPr lang="en-US" altLang="zh-TW" sz="16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847696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5" name="表格 24">
            <a:extLst>
              <a:ext uri="{FF2B5EF4-FFF2-40B4-BE49-F238E27FC236}">
                <a16:creationId xmlns:a16="http://schemas.microsoft.com/office/drawing/2014/main" id="{4C1D9BCA-8A7B-4D77-96CD-6E0101EA11B7}"/>
              </a:ext>
            </a:extLst>
          </p:cNvPr>
          <p:cNvGraphicFramePr>
            <a:graphicFrameLocks noGrp="1"/>
          </p:cNvGraphicFramePr>
          <p:nvPr>
            <p:extLst/>
          </p:nvPr>
        </p:nvGraphicFramePr>
        <p:xfrm>
          <a:off x="6096000" y="2424216"/>
          <a:ext cx="5779955" cy="1799525"/>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9905">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9905">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0.77</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20.14</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14.79</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41.90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36.86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27.31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9905">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0.58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26.97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bl>
          </a:graphicData>
        </a:graphic>
      </p:graphicFrame>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7/14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82383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3252299" cy="89668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743075"/>
          <a:ext cx="3252299" cy="590772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46155">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46155">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46155">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46155">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46155">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46155">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46155">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150052314"/>
                  </a:ext>
                </a:extLst>
              </a:tr>
              <a:tr h="246155">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974257062"/>
                  </a:ext>
                </a:extLst>
              </a:tr>
              <a:tr h="246155">
                <a:tc>
                  <a:txBody>
                    <a:bodyPr/>
                    <a:lstStyle/>
                    <a:p>
                      <a:pPr algn="l" fontAlgn="ctr"/>
                      <a:r>
                        <a:rPr lang="en-US" sz="1000" b="1" i="0" u="none" strike="noStrike">
                          <a:solidFill>
                            <a:srgbClr val="C00000"/>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956443207"/>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74307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15830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2052165"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r>
              <a:rPr lang="en-US" altLang="zh-TW" sz="1600" b="1" dirty="0">
                <a:latin typeface="微軟正黑體" panose="020B0604030504040204" pitchFamily="34" charset="-120"/>
                <a:ea typeface="微軟正黑體" panose="020B0604030504040204" pitchFamily="34" charset="-120"/>
              </a:rPr>
              <a:t>1.</a:t>
            </a:r>
            <a:r>
              <a:rPr lang="zh-TW" altLang="en-US" sz="1600" b="1" dirty="0">
                <a:latin typeface="微軟正黑體" panose="020B0604030504040204" pitchFamily="34" charset="-120"/>
                <a:ea typeface="微軟正黑體" panose="020B0604030504040204" pitchFamily="34" charset="-120"/>
              </a:rPr>
              <a:t> 加入不同厚度比例</a:t>
            </a:r>
            <a:endParaRPr lang="en-US" altLang="zh-TW" sz="1600" b="1" dirty="0">
              <a:latin typeface="微軟正黑體" panose="020B0604030504040204" pitchFamily="34" charset="-120"/>
              <a:ea typeface="微軟正黑體" panose="020B0604030504040204" pitchFamily="34" charset="-120"/>
            </a:endParaRPr>
          </a:p>
          <a:p>
            <a:r>
              <a:rPr lang="en-US" altLang="zh-TW" sz="1600" b="1" dirty="0">
                <a:latin typeface="微軟正黑體" panose="020B0604030504040204" pitchFamily="34" charset="-120"/>
                <a:ea typeface="微軟正黑體" panose="020B0604030504040204" pitchFamily="34" charset="-120"/>
              </a:rPr>
              <a:t>2.</a:t>
            </a:r>
            <a:r>
              <a:rPr lang="zh-TW" altLang="en-US" sz="1600" b="1" dirty="0">
                <a:latin typeface="微軟正黑體" panose="020B0604030504040204" pitchFamily="34" charset="-120"/>
                <a:ea typeface="微軟正黑體" panose="020B0604030504040204" pitchFamily="34" charset="-120"/>
              </a:rPr>
              <a:t> 進行模型驗證</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2" name="文字方塊 1">
            <a:extLst>
              <a:ext uri="{FF2B5EF4-FFF2-40B4-BE49-F238E27FC236}">
                <a16:creationId xmlns:a16="http://schemas.microsoft.com/office/drawing/2014/main" id="{3069707D-3DDC-445B-8348-ADE525AED801}"/>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114</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319127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38440" y="1458853"/>
          <a:ext cx="5779955" cy="2506392"/>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0.62</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16.05</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11.83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0.13</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35.73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30.97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22.94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18.32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22.29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XGBoost</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-0.99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50.95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41.58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0.35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7454102"/>
                  </a:ext>
                </a:extLst>
              </a:tr>
              <a:tr h="358056">
                <a:tc>
                  <a:txBody>
                    <a:bodyPr/>
                    <a:lstStyle/>
                    <a:p>
                      <a:pPr lvl="0" algn="l" fontAlgn="ctr"/>
                      <a:r>
                        <a:rPr lang="en-US" altLang="zh-TW" sz="1400" b="0" i="0" u="none" strike="noStrike" dirty="0" err="1">
                          <a:solidFill>
                            <a:schemeClr val="tx1"/>
                          </a:solidFill>
                          <a:effectLst/>
                          <a:latin typeface="微軟正黑體" panose="020B0604030504040204" pitchFamily="34" charset="-120"/>
                          <a:ea typeface="微軟正黑體" panose="020B0604030504040204" pitchFamily="34" charset="-120"/>
                        </a:rPr>
                        <a:t>LightGBM</a:t>
                      </a:r>
                      <a:endPar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0.57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95604"/>
                  </a:ext>
                </a:extLst>
              </a:tr>
            </a:tbl>
          </a:graphicData>
        </a:graphic>
      </p:graphicFrame>
      <p:sp>
        <p:nvSpPr>
          <p:cNvPr id="15" name="文字方塊 14">
            <a:extLst>
              <a:ext uri="{FF2B5EF4-FFF2-40B4-BE49-F238E27FC236}">
                <a16:creationId xmlns:a16="http://schemas.microsoft.com/office/drawing/2014/main" id="{E5B1E0FE-5FE2-489B-9A90-28330F415129}"/>
              </a:ext>
            </a:extLst>
          </p:cNvPr>
          <p:cNvSpPr txBox="1"/>
          <p:nvPr/>
        </p:nvSpPr>
        <p:spPr>
          <a:xfrm>
            <a:off x="5888585" y="1089521"/>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訓練結果</a:t>
            </a:r>
            <a:endParaRPr lang="en-US" altLang="zh-TW" b="1" i="0" dirty="0">
              <a:effectLst/>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E9CE4826-FA3B-4C95-8817-F91DAAAAE447}"/>
              </a:ext>
            </a:extLst>
          </p:cNvPr>
          <p:cNvSpPr txBox="1"/>
          <p:nvPr/>
        </p:nvSpPr>
        <p:spPr>
          <a:xfrm>
            <a:off x="5888585" y="4202790"/>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驗證結果</a:t>
            </a:r>
            <a:endParaRPr lang="en-US" altLang="zh-TW" b="1" i="0" dirty="0">
              <a:effectLst/>
              <a:latin typeface="微軟正黑體" panose="020B0604030504040204" pitchFamily="34" charset="-120"/>
              <a:ea typeface="微軟正黑體" panose="020B0604030504040204" pitchFamily="34" charset="-120"/>
            </a:endParaRPr>
          </a:p>
        </p:txBody>
      </p:sp>
      <p:graphicFrame>
        <p:nvGraphicFramePr>
          <p:cNvPr id="19" name="表格 18">
            <a:extLst>
              <a:ext uri="{FF2B5EF4-FFF2-40B4-BE49-F238E27FC236}">
                <a16:creationId xmlns:a16="http://schemas.microsoft.com/office/drawing/2014/main" id="{AAC91472-2C91-4C30-9AC3-4871C7A346E8}"/>
              </a:ext>
            </a:extLst>
          </p:cNvPr>
          <p:cNvGraphicFramePr>
            <a:graphicFrameLocks noGrp="1"/>
          </p:cNvGraphicFramePr>
          <p:nvPr>
            <p:extLst/>
          </p:nvPr>
        </p:nvGraphicFramePr>
        <p:xfrm>
          <a:off x="5938440" y="4654026"/>
          <a:ext cx="4378377" cy="716112"/>
        </p:xfrm>
        <a:graphic>
          <a:graphicData uri="http://schemas.openxmlformats.org/drawingml/2006/table">
            <a:tbl>
              <a:tblPr firstRow="1" bandRow="1"/>
              <a:tblGrid>
                <a:gridCol w="1459459">
                  <a:extLst>
                    <a:ext uri="{9D8B030D-6E8A-4147-A177-3AD203B41FA5}">
                      <a16:colId xmlns:a16="http://schemas.microsoft.com/office/drawing/2014/main" val="1097023609"/>
                    </a:ext>
                  </a:extLst>
                </a:gridCol>
                <a:gridCol w="1459459">
                  <a:extLst>
                    <a:ext uri="{9D8B030D-6E8A-4147-A177-3AD203B41FA5}">
                      <a16:colId xmlns:a16="http://schemas.microsoft.com/office/drawing/2014/main" val="3147046157"/>
                    </a:ext>
                  </a:extLst>
                </a:gridCol>
                <a:gridCol w="1459459">
                  <a:extLst>
                    <a:ext uri="{9D8B030D-6E8A-4147-A177-3AD203B41FA5}">
                      <a16:colId xmlns:a16="http://schemas.microsoft.com/office/drawing/2014/main" val="3861153987"/>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RMSE</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MAPE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rgbClr val="C00000"/>
                          </a:solidFill>
                          <a:effectLst/>
                          <a:latin typeface="微軟正黑體" panose="020B0604030504040204" pitchFamily="34" charset="-120"/>
                          <a:ea typeface="微軟正黑體" panose="020B0604030504040204" pitchFamily="34" charset="-120"/>
                        </a:rPr>
                        <a:t>28.89</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23.32</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0.29</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Tree>
    <p:extLst>
      <p:ext uri="{BB962C8B-B14F-4D97-AF65-F5344CB8AC3E}">
        <p14:creationId xmlns:p14="http://schemas.microsoft.com/office/powerpoint/2010/main" val="3585931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4170929" cy="896689"/>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633745"/>
          <a:ext cx="3252299" cy="609600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150052314"/>
                  </a:ext>
                </a:extLst>
              </a:tr>
              <a:tr h="232670">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974257062"/>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956443207"/>
                  </a:ext>
                </a:extLst>
              </a:tr>
              <a:tr h="232670">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Thickness ratio (SBS Cu/PKG)</a:t>
                      </a:r>
                    </a:p>
                  </a:txBody>
                  <a:tcPr anchor="ctr"/>
                </a:tc>
                <a:tc>
                  <a:txBody>
                    <a:bodyPr/>
                    <a:lstStyle/>
                    <a:p>
                      <a:pPr algn="l" fontAlgn="ctr"/>
                      <a:r>
                        <a:rPr lang="en-US" sz="1000" b="1" i="0" u="none" strike="noStrike" dirty="0">
                          <a:solidFill>
                            <a:srgbClr val="C00000"/>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4025102891"/>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63374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取平均值</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4897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807814"/>
            <a:ext cx="4224233"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加入不同厚度比例</a:t>
            </a:r>
            <a:endParaRPr lang="en-US" altLang="zh-TW" sz="1600"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驗證資料移除未在訓練資料範圍內之資料</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7/28</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174140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45885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269019"/>
            <a:ext cx="2504212" cy="1200329"/>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Support Vector</a:t>
            </a:r>
            <a:endParaRPr lang="en-US" altLang="zh-TW" b="1"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Gradient Boosting</a:t>
            </a:r>
            <a:endParaRPr lang="en-US" altLang="zh-TW" b="1"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747555"/>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925956"/>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166739"/>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63384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50625E94-8173-4543-A2EC-4DC206450960}"/>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7/28</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38440" y="2023439"/>
          <a:ext cx="5779955" cy="1790280"/>
        </p:xfrm>
        <a:graphic>
          <a:graphicData uri="http://schemas.openxmlformats.org/drawingml/2006/table">
            <a:tbl>
              <a:tblPr firstRow="1" bandRow="1"/>
              <a:tblGrid>
                <a:gridCol w="1909212">
                  <a:extLst>
                    <a:ext uri="{9D8B030D-6E8A-4147-A177-3AD203B41FA5}">
                      <a16:colId xmlns:a16="http://schemas.microsoft.com/office/drawing/2014/main" val="1097023609"/>
                    </a:ext>
                  </a:extLst>
                </a:gridCol>
                <a:gridCol w="908969">
                  <a:extLst>
                    <a:ext uri="{9D8B030D-6E8A-4147-A177-3AD203B41FA5}">
                      <a16:colId xmlns:a16="http://schemas.microsoft.com/office/drawing/2014/main" val="3147046157"/>
                    </a:ext>
                  </a:extLst>
                </a:gridCol>
                <a:gridCol w="922004">
                  <a:extLst>
                    <a:ext uri="{9D8B030D-6E8A-4147-A177-3AD203B41FA5}">
                      <a16:colId xmlns:a16="http://schemas.microsoft.com/office/drawing/2014/main" val="3861153987"/>
                    </a:ext>
                  </a:extLst>
                </a:gridCol>
                <a:gridCol w="1019885">
                  <a:extLst>
                    <a:ext uri="{9D8B030D-6E8A-4147-A177-3AD203B41FA5}">
                      <a16:colId xmlns:a16="http://schemas.microsoft.com/office/drawing/2014/main" val="869154765"/>
                    </a:ext>
                  </a:extLst>
                </a:gridCol>
                <a:gridCol w="1019885">
                  <a:extLst>
                    <a:ext uri="{9D8B030D-6E8A-4147-A177-3AD203B41FA5}">
                      <a16:colId xmlns:a16="http://schemas.microsoft.com/office/drawing/2014/main" val="3646323948"/>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1"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0.81</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23.36</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17.12</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C00000"/>
                          </a:solidFill>
                          <a:latin typeface="微軟正黑體" panose="020B0604030504040204" pitchFamily="34" charset="-120"/>
                          <a:ea typeface="微軟正黑體" panose="020B0604030504040204" pitchFamily="34" charset="-120"/>
                        </a:rPr>
                        <a:t>0.17</a:t>
                      </a:r>
                      <a:endParaRPr lang="zh-TW" altLang="en-US" sz="1400" b="1"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Support Vector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-0.01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54.42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38.71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Lasso Linear</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29.77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23.62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r h="358056">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Gradient Boosting</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26.07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19.88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0.24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10438957"/>
                  </a:ext>
                </a:extLst>
              </a:tr>
            </a:tbl>
          </a:graphicData>
        </a:graphic>
      </p:graphicFrame>
      <p:sp>
        <p:nvSpPr>
          <p:cNvPr id="15" name="文字方塊 14">
            <a:extLst>
              <a:ext uri="{FF2B5EF4-FFF2-40B4-BE49-F238E27FC236}">
                <a16:creationId xmlns:a16="http://schemas.microsoft.com/office/drawing/2014/main" id="{E5B1E0FE-5FE2-489B-9A90-28330F415129}"/>
              </a:ext>
            </a:extLst>
          </p:cNvPr>
          <p:cNvSpPr txBox="1"/>
          <p:nvPr/>
        </p:nvSpPr>
        <p:spPr>
          <a:xfrm>
            <a:off x="5888585" y="1654107"/>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訓練結果</a:t>
            </a:r>
            <a:endParaRPr lang="en-US" altLang="zh-TW" b="1" i="0" dirty="0">
              <a:effectLst/>
              <a:latin typeface="微軟正黑體" panose="020B0604030504040204" pitchFamily="34" charset="-120"/>
              <a:ea typeface="微軟正黑體" panose="020B0604030504040204" pitchFamily="34" charset="-120"/>
            </a:endParaRPr>
          </a:p>
        </p:txBody>
      </p:sp>
      <p:sp>
        <p:nvSpPr>
          <p:cNvPr id="17" name="文字方塊 16">
            <a:extLst>
              <a:ext uri="{FF2B5EF4-FFF2-40B4-BE49-F238E27FC236}">
                <a16:creationId xmlns:a16="http://schemas.microsoft.com/office/drawing/2014/main" id="{E9CE4826-FA3B-4C95-8817-F91DAAAAE447}"/>
              </a:ext>
            </a:extLst>
          </p:cNvPr>
          <p:cNvSpPr txBox="1"/>
          <p:nvPr/>
        </p:nvSpPr>
        <p:spPr>
          <a:xfrm>
            <a:off x="5888585" y="4202790"/>
            <a:ext cx="1107996" cy="369332"/>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驗證結果</a:t>
            </a:r>
            <a:endParaRPr lang="en-US" altLang="zh-TW" b="1" i="0" dirty="0">
              <a:effectLst/>
              <a:latin typeface="微軟正黑體" panose="020B0604030504040204" pitchFamily="34" charset="-120"/>
              <a:ea typeface="微軟正黑體" panose="020B0604030504040204" pitchFamily="34" charset="-120"/>
            </a:endParaRPr>
          </a:p>
        </p:txBody>
      </p:sp>
      <p:graphicFrame>
        <p:nvGraphicFramePr>
          <p:cNvPr id="19" name="表格 18">
            <a:extLst>
              <a:ext uri="{FF2B5EF4-FFF2-40B4-BE49-F238E27FC236}">
                <a16:creationId xmlns:a16="http://schemas.microsoft.com/office/drawing/2014/main" id="{AAC91472-2C91-4C30-9AC3-4871C7A346E8}"/>
              </a:ext>
            </a:extLst>
          </p:cNvPr>
          <p:cNvGraphicFramePr>
            <a:graphicFrameLocks noGrp="1"/>
          </p:cNvGraphicFramePr>
          <p:nvPr>
            <p:extLst/>
          </p:nvPr>
        </p:nvGraphicFramePr>
        <p:xfrm>
          <a:off x="5938440" y="4654026"/>
          <a:ext cx="4378377" cy="716112"/>
        </p:xfrm>
        <a:graphic>
          <a:graphicData uri="http://schemas.openxmlformats.org/drawingml/2006/table">
            <a:tbl>
              <a:tblPr firstRow="1" bandRow="1"/>
              <a:tblGrid>
                <a:gridCol w="1459459">
                  <a:extLst>
                    <a:ext uri="{9D8B030D-6E8A-4147-A177-3AD203B41FA5}">
                      <a16:colId xmlns:a16="http://schemas.microsoft.com/office/drawing/2014/main" val="1097023609"/>
                    </a:ext>
                  </a:extLst>
                </a:gridCol>
                <a:gridCol w="1459459">
                  <a:extLst>
                    <a:ext uri="{9D8B030D-6E8A-4147-A177-3AD203B41FA5}">
                      <a16:colId xmlns:a16="http://schemas.microsoft.com/office/drawing/2014/main" val="3147046157"/>
                    </a:ext>
                  </a:extLst>
                </a:gridCol>
                <a:gridCol w="1459459">
                  <a:extLst>
                    <a:ext uri="{9D8B030D-6E8A-4147-A177-3AD203B41FA5}">
                      <a16:colId xmlns:a16="http://schemas.microsoft.com/office/drawing/2014/main" val="3861153987"/>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0" dirty="0">
                          <a:solidFill>
                            <a:schemeClr val="tx1">
                              <a:lumMod val="95000"/>
                              <a:lumOff val="5000"/>
                            </a:schemeClr>
                          </a:solidFill>
                          <a:latin typeface="微軟正黑體" panose="020B0604030504040204" pitchFamily="34" charset="-120"/>
                          <a:ea typeface="微軟正黑體" panose="020B0604030504040204" pitchFamily="34" charset="-120"/>
                        </a:rPr>
                        <a:t>RMSE</a:t>
                      </a:r>
                      <a:endParaRPr lang="zh-TW" altLang="en-US" sz="14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altLang="zh-TW"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MAPE</a:t>
                      </a:r>
                      <a:endParaRPr lang="en-US" sz="14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rgbClr val="C00000"/>
                          </a:solidFill>
                          <a:effectLst/>
                          <a:latin typeface="微軟正黑體" panose="020B0604030504040204" pitchFamily="34" charset="-120"/>
                          <a:ea typeface="微軟正黑體" panose="020B0604030504040204" pitchFamily="34" charset="-120"/>
                        </a:rPr>
                        <a:t>25.02</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19.97</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rgbClr val="C00000"/>
                          </a:solidFill>
                          <a:latin typeface="微軟正黑體" panose="020B0604030504040204" pitchFamily="34" charset="-120"/>
                          <a:ea typeface="微軟正黑體" panose="020B0604030504040204" pitchFamily="34" charset="-120"/>
                        </a:rPr>
                        <a:t>0.27</a:t>
                      </a:r>
                      <a:endParaRPr lang="zh-TW" altLang="en-US" sz="14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Tree>
    <p:extLst>
      <p:ext uri="{BB962C8B-B14F-4D97-AF65-F5344CB8AC3E}">
        <p14:creationId xmlns:p14="http://schemas.microsoft.com/office/powerpoint/2010/main" val="333959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字方塊 21">
            <a:extLst>
              <a:ext uri="{FF2B5EF4-FFF2-40B4-BE49-F238E27FC236}">
                <a16:creationId xmlns:a16="http://schemas.microsoft.com/office/drawing/2014/main" id="{3582F2AE-4B1E-4553-888F-8CC8D881BF5A}"/>
              </a:ext>
            </a:extLst>
          </p:cNvPr>
          <p:cNvSpPr txBox="1"/>
          <p:nvPr/>
        </p:nvSpPr>
        <p:spPr>
          <a:xfrm>
            <a:off x="169339" y="-7148"/>
            <a:ext cx="10729319"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預計達成目標</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pic>
        <p:nvPicPr>
          <p:cNvPr id="23" name="圖片 22">
            <a:extLst>
              <a:ext uri="{FF2B5EF4-FFF2-40B4-BE49-F238E27FC236}">
                <a16:creationId xmlns:a16="http://schemas.microsoft.com/office/drawing/2014/main" id="{D633B2F3-F548-4734-B89D-9FB7AA73E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3533" y="5988908"/>
            <a:ext cx="928467" cy="928467"/>
          </a:xfrm>
          <a:prstGeom prst="rect">
            <a:avLst/>
          </a:prstGeom>
        </p:spPr>
      </p:pic>
      <p:grpSp>
        <p:nvGrpSpPr>
          <p:cNvPr id="2" name="群組 1">
            <a:extLst>
              <a:ext uri="{FF2B5EF4-FFF2-40B4-BE49-F238E27FC236}">
                <a16:creationId xmlns:a16="http://schemas.microsoft.com/office/drawing/2014/main" id="{3C0BA0A7-0B96-4688-8C9D-541895CD5DED}"/>
              </a:ext>
            </a:extLst>
          </p:cNvPr>
          <p:cNvGrpSpPr/>
          <p:nvPr/>
        </p:nvGrpSpPr>
        <p:grpSpPr>
          <a:xfrm>
            <a:off x="359091" y="1036273"/>
            <a:ext cx="9980353" cy="4785454"/>
            <a:chOff x="380125" y="1391803"/>
            <a:chExt cx="9980353" cy="4785454"/>
          </a:xfrm>
        </p:grpSpPr>
        <p:grpSp>
          <p:nvGrpSpPr>
            <p:cNvPr id="15" name="群組 14"/>
            <p:cNvGrpSpPr/>
            <p:nvPr/>
          </p:nvGrpSpPr>
          <p:grpSpPr>
            <a:xfrm>
              <a:off x="3643841" y="1664213"/>
              <a:ext cx="6716637" cy="4362457"/>
              <a:chOff x="1982941" y="1456553"/>
              <a:chExt cx="6716637" cy="4362457"/>
            </a:xfrm>
          </p:grpSpPr>
          <p:sp>
            <p:nvSpPr>
              <p:cNvPr id="21" name="文字方塊 20">
                <a:extLst>
                  <a:ext uri="{FF2B5EF4-FFF2-40B4-BE49-F238E27FC236}">
                    <a16:creationId xmlns:a16="http://schemas.microsoft.com/office/drawing/2014/main" id="{760FC2AD-BB54-4C77-A9B3-6C1D36BCC4B1}"/>
                  </a:ext>
                </a:extLst>
              </p:cNvPr>
              <p:cNvSpPr txBox="1"/>
              <p:nvPr/>
            </p:nvSpPr>
            <p:spPr>
              <a:xfrm>
                <a:off x="1982942" y="1456553"/>
                <a:ext cx="6716636" cy="129413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建立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HFC BGA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Heat-sink Flip-Chip Ball Grid Array )</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產品模型</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綜合</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產品結構</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材料差異</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smtClean="0">
                    <a:ln>
                      <a:noFill/>
                    </a:ln>
                    <a:solidFill>
                      <a:srgbClr val="0000FF"/>
                    </a:solidFill>
                    <a:effectLst/>
                    <a:uLnTx/>
                    <a:uFillTx/>
                    <a:latin typeface="微軟正黑體" panose="020B0604030504040204" pitchFamily="34" charset="-120"/>
                    <a:ea typeface="微軟正黑體" panose="020B0604030504040204" pitchFamily="34" charset="-120"/>
                    <a:cs typeface="+mn-cs"/>
                  </a:rPr>
                  <a:t>製程參數</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的條件因子</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訓練模型</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期望初期精準預測，</a:t>
                </a:r>
                <a:r>
                  <a:rPr kumimoji="0" lang="zh-TW" altLang="en-US" sz="1800" b="1" i="0" u="none" strike="noStrike" kern="1200" cap="none" spc="0" normalizeH="0" baseline="0" noProof="0" dirty="0" smtClean="0">
                    <a:ln>
                      <a:noFill/>
                    </a:ln>
                    <a:solidFill>
                      <a:prstClr val="black"/>
                    </a:solidFill>
                    <a:effectLst/>
                    <a:uLnTx/>
                    <a:uFillTx/>
                    <a:latin typeface="微軟正黑體" panose="020B0604030504040204" pitchFamily="34" charset="-120"/>
                    <a:ea typeface="微軟正黑體" panose="020B0604030504040204" pitchFamily="34" charset="-120"/>
                    <a:cs typeface="+mn-cs"/>
                  </a:rPr>
                  <a:t>加速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NPI </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進程，降低生產成本</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37041514-8487-4735-9173-51B7D7B5B8D8}"/>
                      </a:ext>
                    </a:extLst>
                  </p:cNvPr>
                  <p:cNvSpPr txBox="1"/>
                  <p:nvPr/>
                </p:nvSpPr>
                <p:spPr>
                  <a:xfrm>
                    <a:off x="1982942" y="3291620"/>
                    <a:ext cx="6249325" cy="46314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 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誤差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Error</a:t>
                    </a:r>
                    <a:r>
                      <a:rPr kumimoji="0" lang="zh-TW" altLang="en-US"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a:t>
                    </a:r>
                    <a14:m>
                      <m:oMath xmlns:m="http://schemas.openxmlformats.org/officeDocument/2006/math">
                        <m:r>
                          <a:rPr kumimoji="0" lang="zh-TW" altLang="en-US" sz="1800" b="1" i="0" u="none" strike="noStrike" kern="1200" cap="none" spc="0" normalizeH="0" baseline="0" noProof="0">
                            <a:ln>
                              <a:noFill/>
                            </a:ln>
                            <a:solidFill>
                              <a:srgbClr val="0000FF"/>
                            </a:solidFill>
                            <a:effectLst/>
                            <a:uLnTx/>
                            <a:uFillTx/>
                            <a:latin typeface="Cambria Math" panose="02040503050406030204" pitchFamily="18" charset="0"/>
                            <a:ea typeface="微軟正黑體" panose="020B0604030504040204" pitchFamily="34" charset="-120"/>
                            <a:cs typeface="+mn-cs"/>
                          </a:rPr>
                          <m:t>≤</m:t>
                        </m:r>
                      </m:oMath>
                    </a14:m>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 15 </a:t>
                    </a: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µm</a:t>
                    </a:r>
                    <a:endPar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29" name="文字方塊 28">
                    <a:extLst>
                      <a:ext uri="{FF2B5EF4-FFF2-40B4-BE49-F238E27FC236}">
                        <a16:creationId xmlns:a16="http://schemas.microsoft.com/office/drawing/2014/main" id="{37041514-8487-4735-9173-51B7D7B5B8D8}"/>
                      </a:ext>
                    </a:extLst>
                  </p:cNvPr>
                  <p:cNvSpPr txBox="1">
                    <a:spLocks noRot="1" noChangeAspect="1" noMove="1" noResize="1" noEditPoints="1" noAdjustHandles="1" noChangeArrowheads="1" noChangeShapeType="1" noTextEdit="1"/>
                  </p:cNvSpPr>
                  <p:nvPr/>
                </p:nvSpPr>
                <p:spPr>
                  <a:xfrm>
                    <a:off x="1982942" y="3291620"/>
                    <a:ext cx="6249325" cy="463140"/>
                  </a:xfrm>
                  <a:prstGeom prst="rect">
                    <a:avLst/>
                  </a:prstGeom>
                  <a:blipFill>
                    <a:blip r:embed="rId3"/>
                    <a:stretch>
                      <a:fillRect l="-780" b="-21053"/>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9A73983B-DE9B-4504-AEC6-14EC4E0183E5}"/>
                  </a:ext>
                </a:extLst>
              </p:cNvPr>
              <p:cNvSpPr txBox="1"/>
              <p:nvPr/>
            </p:nvSpPr>
            <p:spPr>
              <a:xfrm>
                <a:off x="1982941" y="4572515"/>
                <a:ext cx="4297843" cy="12464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成功預測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產品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Coplanarity</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提高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69%</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預測準確率</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人工預測準確率 </a:t>
                </a: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a:t>
                </a:r>
                <a:r>
                  <a:rPr kumimoji="0" lang="zh-TW" altLang="en-US"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rPr>
                  <a:t>11%)</a:t>
                </a:r>
                <a:endParaRPr kumimoji="0" lang="en-US" altLang="zh-TW" sz="1800" b="1" i="0" u="none" strike="noStrike" kern="1200" cap="none" spc="0" normalizeH="0" baseline="0" noProof="0" dirty="0">
                  <a:ln>
                    <a:noFill/>
                  </a:ln>
                  <a:solidFill>
                    <a:prstClr val="white">
                      <a:lumMod val="50000"/>
                    </a:prstClr>
                  </a:solidFill>
                  <a:effectLst/>
                  <a:uLnTx/>
                  <a:uFillTx/>
                  <a:latin typeface="微軟正黑體" panose="020B0604030504040204" pitchFamily="34" charset="-120"/>
                  <a:ea typeface="微軟正黑體" panose="020B0604030504040204" pitchFamily="34" charset="-120"/>
                  <a:cs typeface="+mn-cs"/>
                </a:endParaRPr>
              </a:p>
            </p:txBody>
          </p:sp>
        </p:grpSp>
        <p:grpSp>
          <p:nvGrpSpPr>
            <p:cNvPr id="18" name="群組 17"/>
            <p:cNvGrpSpPr/>
            <p:nvPr/>
          </p:nvGrpSpPr>
          <p:grpSpPr>
            <a:xfrm>
              <a:off x="380125" y="1391803"/>
              <a:ext cx="3069152" cy="4785454"/>
              <a:chOff x="-608413" y="1174157"/>
              <a:chExt cx="3069152" cy="4785454"/>
            </a:xfrm>
          </p:grpSpPr>
          <p:sp>
            <p:nvSpPr>
              <p:cNvPr id="4" name="六邊形 3"/>
              <p:cNvSpPr/>
              <p:nvPr/>
            </p:nvSpPr>
            <p:spPr>
              <a:xfrm rot="5400000">
                <a:off x="187601" y="1241929"/>
                <a:ext cx="1863111" cy="1727568"/>
              </a:xfrm>
              <a:prstGeom prst="hexagon">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rPr>
                  <a:t>目的</a:t>
                </a:r>
              </a:p>
            </p:txBody>
          </p:sp>
          <p:cxnSp>
            <p:nvCxnSpPr>
              <p:cNvPr id="31" name="直線接點 30">
                <a:extLst>
                  <a:ext uri="{FF2B5EF4-FFF2-40B4-BE49-F238E27FC236}">
                    <a16:creationId xmlns:a16="http://schemas.microsoft.com/office/drawing/2014/main" id="{7DF3C67C-D2FA-4141-AE35-25D37C726496}"/>
                  </a:ext>
                </a:extLst>
              </p:cNvPr>
              <p:cNvCxnSpPr/>
              <p:nvPr/>
            </p:nvCxnSpPr>
            <p:spPr>
              <a:xfrm>
                <a:off x="1982943" y="2093636"/>
                <a:ext cx="477796" cy="0"/>
              </a:xfrm>
              <a:prstGeom prst="line">
                <a:avLst/>
              </a:prstGeom>
              <a:ln w="28575">
                <a:solidFill>
                  <a:srgbClr val="00206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接點 31">
                <a:extLst>
                  <a:ext uri="{FF2B5EF4-FFF2-40B4-BE49-F238E27FC236}">
                    <a16:creationId xmlns:a16="http://schemas.microsoft.com/office/drawing/2014/main" id="{7DF3C67C-D2FA-4141-AE35-25D37C726496}"/>
                  </a:ext>
                </a:extLst>
              </p:cNvPr>
              <p:cNvCxnSpPr/>
              <p:nvPr/>
            </p:nvCxnSpPr>
            <p:spPr>
              <a:xfrm>
                <a:off x="1119153" y="3527028"/>
                <a:ext cx="1341586" cy="0"/>
              </a:xfrm>
              <a:prstGeom prst="line">
                <a:avLst/>
              </a:prstGeom>
              <a:ln w="28575">
                <a:solidFill>
                  <a:schemeClr val="accent5">
                    <a:lumMod val="7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7DF3C67C-D2FA-4141-AE35-25D37C726496}"/>
                  </a:ext>
                </a:extLst>
              </p:cNvPr>
              <p:cNvCxnSpPr/>
              <p:nvPr/>
            </p:nvCxnSpPr>
            <p:spPr>
              <a:xfrm>
                <a:off x="1982943" y="5034548"/>
                <a:ext cx="477796" cy="0"/>
              </a:xfrm>
              <a:prstGeom prst="line">
                <a:avLst/>
              </a:prstGeom>
              <a:ln w="28575">
                <a:solidFill>
                  <a:schemeClr val="accent5"/>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六邊形 15"/>
              <p:cNvSpPr/>
              <p:nvPr/>
            </p:nvSpPr>
            <p:spPr>
              <a:xfrm rot="5400000">
                <a:off x="-676185" y="2703100"/>
                <a:ext cx="1863111" cy="1727568"/>
              </a:xfrm>
              <a:prstGeom prst="hexagon">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目標</a:t>
                </a:r>
                <a:endParaRPr kumimoji="0" lang="en-US" altLang="zh-TW"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模型 </a:t>
                </a:r>
                <a:r>
                  <a:rPr kumimoji="0" lang="en-US" altLang="zh-TW"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KPI</a:t>
                </a:r>
                <a:endPar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7" name="六邊形 16"/>
              <p:cNvSpPr/>
              <p:nvPr/>
            </p:nvSpPr>
            <p:spPr>
              <a:xfrm rot="5400000">
                <a:off x="187598" y="4164272"/>
                <a:ext cx="1863111" cy="1727568"/>
              </a:xfrm>
              <a:prstGeom prst="hexagon">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效益</a:t>
                </a:r>
                <a:endParaRPr kumimoji="0" lang="en-US" altLang="zh-TW" sz="28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專案 </a:t>
                </a:r>
                <a:r>
                  <a:rPr kumimoji="0" lang="en-US" altLang="zh-TW"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KPI</a:t>
                </a:r>
                <a:endParaRPr kumimoji="0" lang="zh-TW" altLang="en-US" sz="12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grpSp>
      </p:grpSp>
    </p:spTree>
    <p:extLst>
      <p:ext uri="{BB962C8B-B14F-4D97-AF65-F5344CB8AC3E}">
        <p14:creationId xmlns:p14="http://schemas.microsoft.com/office/powerpoint/2010/main" val="35471200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1655ECC3-BE66-4609-AC8A-45EC51EEA5C2}"/>
              </a:ext>
            </a:extLst>
          </p:cNvPr>
          <p:cNvSpPr/>
          <p:nvPr/>
        </p:nvSpPr>
        <p:spPr>
          <a:xfrm>
            <a:off x="5821656" y="1772898"/>
            <a:ext cx="4634602" cy="896690"/>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633745"/>
          <a:ext cx="3252299" cy="609600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(Die/PKG)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50052314"/>
                  </a:ext>
                </a:extLst>
              </a:tr>
              <a:tr h="232670">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Thickness ratio (SBS/PKG)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974257062"/>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(HS/PKG)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956443207"/>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Thickness ratio (SBS Cu/PKG)</a:t>
                      </a:r>
                    </a:p>
                  </a:txBody>
                  <a:tcPr anchor="ctr"/>
                </a:tc>
                <a:tc>
                  <a:txBody>
                    <a:bodyPr/>
                    <a:lstStyle/>
                    <a:p>
                      <a:pPr algn="l" fontAlgn="ctr"/>
                      <a:r>
                        <a:rPr lang="zh-TW" altLang="en-US" sz="1000" b="1" i="0" u="none" strike="noStrike" dirty="0">
                          <a:solidFill>
                            <a:srgbClr val="C00000"/>
                          </a:solidFill>
                          <a:effectLst/>
                          <a:latin typeface="微軟正黑體" panose="020B0604030504040204" pitchFamily="34" charset="-120"/>
                          <a:ea typeface="微軟正黑體" panose="020B0604030504040204" pitchFamily="34" charset="-120"/>
                        </a:rPr>
                        <a:t>僅供參考</a:t>
                      </a:r>
                      <a:endParaRPr lang="en-US" altLang="zh-TW" sz="1000" b="1" i="0" u="none" strike="noStrike" dirty="0">
                        <a:solidFill>
                          <a:srgbClr val="C00000"/>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25102891"/>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5786090" y="63374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zh-TW" altLang="en-US" sz="1000" b="1" u="none" strike="noStrike" dirty="0">
                          <a:effectLst/>
                          <a:latin typeface="微軟正黑體" panose="020B0604030504040204" pitchFamily="34" charset="-120"/>
                          <a:ea typeface="微軟正黑體" panose="020B0604030504040204" pitchFamily="34" charset="-120"/>
                        </a:rPr>
                        <a:t> </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a:t>
                      </a:r>
                      <a:r>
                        <a:rPr lang="zh-TW" altLang="en-US" sz="1000" b="1" u="none" strike="noStrike" dirty="0">
                          <a:solidFill>
                            <a:srgbClr val="C00000"/>
                          </a:solidFill>
                          <a:effectLst/>
                          <a:latin typeface="微軟正黑體" panose="020B0604030504040204" pitchFamily="34" charset="-120"/>
                          <a:ea typeface="微軟正黑體" panose="020B0604030504040204" pitchFamily="34" charset="-120"/>
                        </a:rPr>
                        <a:t>中位數</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48970"/>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8" name="文字方塊 17">
            <a:extLst>
              <a:ext uri="{FF2B5EF4-FFF2-40B4-BE49-F238E27FC236}">
                <a16:creationId xmlns:a16="http://schemas.microsoft.com/office/drawing/2014/main" id="{7178D396-6BB4-4CEA-A8E7-563D4229A3B1}"/>
              </a:ext>
            </a:extLst>
          </p:cNvPr>
          <p:cNvSpPr txBox="1"/>
          <p:nvPr/>
        </p:nvSpPr>
        <p:spPr>
          <a:xfrm>
            <a:off x="5821656" y="1790356"/>
            <a:ext cx="4634602" cy="861774"/>
          </a:xfrm>
          <a:prstGeom prst="rect">
            <a:avLst/>
          </a:prstGeom>
          <a:noFill/>
        </p:spPr>
        <p:txBody>
          <a:bodyPr wrap="none" rtlCol="0">
            <a:spAutoFit/>
          </a:bodyPr>
          <a:lstStyle/>
          <a:p>
            <a:r>
              <a:rPr lang="en-US" altLang="zh-TW" b="1" dirty="0">
                <a:latin typeface="微軟正黑體" panose="020B0604030504040204" pitchFamily="34" charset="-120"/>
                <a:ea typeface="微軟正黑體" panose="020B0604030504040204" pitchFamily="34" charset="-120"/>
              </a:rPr>
              <a:t>Update</a:t>
            </a:r>
            <a:r>
              <a:rPr lang="zh-TW" altLang="en-US" b="1" dirty="0">
                <a:latin typeface="微軟正黑體" panose="020B0604030504040204" pitchFamily="34" charset="-120"/>
                <a:ea typeface="微軟正黑體" panose="020B0604030504040204" pitchFamily="34" charset="-120"/>
              </a:rPr>
              <a:t>：</a:t>
            </a:r>
            <a:endParaRPr lang="en-US" altLang="zh-TW" b="1" dirty="0">
              <a:latin typeface="微軟正黑體" panose="020B0604030504040204" pitchFamily="34" charset="-120"/>
              <a:ea typeface="微軟正黑體" panose="020B0604030504040204" pitchFamily="34" charset="-120"/>
            </a:endParaRPr>
          </a:p>
          <a:p>
            <a:pPr marL="342900" indent="-342900">
              <a:buAutoNum type="arabicPeriod"/>
            </a:pPr>
            <a:r>
              <a:rPr lang="zh-TW" altLang="en-US" sz="1600" b="1" dirty="0">
                <a:latin typeface="微軟正黑體" panose="020B0604030504040204" pitchFamily="34" charset="-120"/>
                <a:ea typeface="微軟正黑體" panose="020B0604030504040204" pitchFamily="34" charset="-120"/>
              </a:rPr>
              <a:t>因厚度比例在模型重要度中站筆很小，故移除</a:t>
            </a:r>
            <a:endParaRPr lang="en-US" altLang="zh-TW" sz="1600" b="1" dirty="0">
              <a:latin typeface="微軟正黑體" panose="020B0604030504040204" pitchFamily="34" charset="-120"/>
              <a:ea typeface="微軟正黑體" panose="020B0604030504040204" pitchFamily="34" charset="-120"/>
            </a:endParaRPr>
          </a:p>
          <a:p>
            <a:pPr marL="342900" indent="-342900">
              <a:buAutoNum type="arabicPeriod"/>
            </a:pPr>
            <a:r>
              <a:rPr lang="en-US" altLang="zh-TW" sz="1600" b="1" dirty="0">
                <a:latin typeface="微軟正黑體" panose="020B0604030504040204" pitchFamily="34" charset="-120"/>
                <a:ea typeface="微軟正黑體" panose="020B0604030504040204" pitchFamily="34" charset="-120"/>
              </a:rPr>
              <a:t>CPL</a:t>
            </a:r>
            <a:r>
              <a:rPr lang="zh-TW" altLang="en-US" sz="1600" b="1" dirty="0">
                <a:latin typeface="微軟正黑體" panose="020B0604030504040204" pitchFamily="34" charset="-120"/>
                <a:ea typeface="微軟正黑體" panose="020B0604030504040204" pitchFamily="34" charset="-120"/>
              </a:rPr>
              <a:t>改取中位數</a:t>
            </a:r>
            <a:endParaRPr lang="en-US" altLang="zh-TW" sz="1600" b="1" dirty="0">
              <a:latin typeface="微軟正黑體" panose="020B0604030504040204" pitchFamily="34" charset="-120"/>
              <a:ea typeface="微軟正黑體" panose="020B0604030504040204" pitchFamily="34" charset="-120"/>
            </a:endParaRP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5821656" y="3096515"/>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19267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987796"/>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859612"/>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340051"/>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518452"/>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69568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226338"/>
            <a:ext cx="32737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表格 12">
            <a:extLst>
              <a:ext uri="{FF2B5EF4-FFF2-40B4-BE49-F238E27FC236}">
                <a16:creationId xmlns:a16="http://schemas.microsoft.com/office/drawing/2014/main" id="{6A4BC308-F55D-4CCE-91B9-42FF9AC9145C}"/>
              </a:ext>
            </a:extLst>
          </p:cNvPr>
          <p:cNvGraphicFramePr>
            <a:graphicFrameLocks noGrp="1"/>
          </p:cNvGraphicFramePr>
          <p:nvPr>
            <p:extLst/>
          </p:nvPr>
        </p:nvGraphicFramePr>
        <p:xfrm>
          <a:off x="5927294" y="3315151"/>
          <a:ext cx="6019800" cy="1432224"/>
        </p:xfrm>
        <a:graphic>
          <a:graphicData uri="http://schemas.openxmlformats.org/drawingml/2006/table">
            <a:tbl>
              <a:tblPr firstRow="1" bandRow="1"/>
              <a:tblGrid>
                <a:gridCol w="1690200">
                  <a:extLst>
                    <a:ext uri="{9D8B030D-6E8A-4147-A177-3AD203B41FA5}">
                      <a16:colId xmlns:a16="http://schemas.microsoft.com/office/drawing/2014/main" val="1097023609"/>
                    </a:ext>
                  </a:extLst>
                </a:gridCol>
                <a:gridCol w="677666">
                  <a:extLst>
                    <a:ext uri="{9D8B030D-6E8A-4147-A177-3AD203B41FA5}">
                      <a16:colId xmlns:a16="http://schemas.microsoft.com/office/drawing/2014/main" val="3147046157"/>
                    </a:ext>
                  </a:extLst>
                </a:gridCol>
                <a:gridCol w="821918">
                  <a:extLst>
                    <a:ext uri="{9D8B030D-6E8A-4147-A177-3AD203B41FA5}">
                      <a16:colId xmlns:a16="http://schemas.microsoft.com/office/drawing/2014/main" val="3861153987"/>
                    </a:ext>
                  </a:extLst>
                </a:gridCol>
                <a:gridCol w="877959">
                  <a:extLst>
                    <a:ext uri="{9D8B030D-6E8A-4147-A177-3AD203B41FA5}">
                      <a16:colId xmlns:a16="http://schemas.microsoft.com/office/drawing/2014/main" val="869154765"/>
                    </a:ext>
                  </a:extLst>
                </a:gridCol>
                <a:gridCol w="915319">
                  <a:extLst>
                    <a:ext uri="{9D8B030D-6E8A-4147-A177-3AD203B41FA5}">
                      <a16:colId xmlns:a16="http://schemas.microsoft.com/office/drawing/2014/main" val="3646323948"/>
                    </a:ext>
                  </a:extLst>
                </a:gridCol>
                <a:gridCol w="1036738">
                  <a:extLst>
                    <a:ext uri="{9D8B030D-6E8A-4147-A177-3AD203B41FA5}">
                      <a16:colId xmlns:a16="http://schemas.microsoft.com/office/drawing/2014/main" val="678333315"/>
                    </a:ext>
                  </a:extLst>
                </a:gridCol>
              </a:tblGrid>
              <a:tr h="358056">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R</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MS</a:t>
                      </a:r>
                      <a:r>
                        <a:rPr lang="en-US" sz="1400" b="0" i="0" u="none" strike="noStrike" dirty="0">
                          <a:solidFill>
                            <a:schemeClr val="tx1"/>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驗證</a:t>
                      </a:r>
                      <a:r>
                        <a:rPr lang="en-US" altLang="zh-TW" sz="1400" b="0"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4248707167"/>
                  </a:ext>
                </a:extLst>
              </a:tr>
              <a:tr h="358056">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400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18.59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13.26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21.27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3580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450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0.81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16.15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14.05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20.40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1002990"/>
                  </a:ext>
                </a:extLst>
              </a:tr>
              <a:tr h="35805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0" i="0" u="none" strike="noStrike" dirty="0">
                          <a:solidFill>
                            <a:schemeClr val="tx1"/>
                          </a:solidFill>
                          <a:effectLst/>
                          <a:latin typeface="微軟正黑體" panose="020B0604030504040204" pitchFamily="34" charset="-120"/>
                          <a:ea typeface="微軟正黑體" panose="020B0604030504040204" pitchFamily="34" charset="-120"/>
                        </a:rPr>
                        <a:t>最大深度：</a:t>
                      </a: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500</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18.41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14.64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i="0" kern="1200" dirty="0">
                          <a:solidFill>
                            <a:schemeClr val="tx1"/>
                          </a:solidFill>
                          <a:effectLst/>
                          <a:latin typeface="微軟正黑體" panose="020B0604030504040204" pitchFamily="34" charset="-120"/>
                          <a:ea typeface="微軟正黑體" panose="020B0604030504040204" pitchFamily="34" charset="-120"/>
                          <a:cs typeface="+mn-cs"/>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20.59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9628620"/>
                  </a:ext>
                </a:extLst>
              </a:tr>
            </a:tbl>
          </a:graphicData>
        </a:graphic>
      </p:graphicFrame>
      <p:sp>
        <p:nvSpPr>
          <p:cNvPr id="18" name="文字方塊 17">
            <a:extLst>
              <a:ext uri="{FF2B5EF4-FFF2-40B4-BE49-F238E27FC236}">
                <a16:creationId xmlns:a16="http://schemas.microsoft.com/office/drawing/2014/main" id="{2621C0C1-3278-403C-B058-2AE311D7353F}"/>
              </a:ext>
            </a:extLst>
          </p:cNvPr>
          <p:cNvSpPr txBox="1"/>
          <p:nvPr/>
        </p:nvSpPr>
        <p:spPr>
          <a:xfrm>
            <a:off x="314188" y="3044278"/>
            <a:ext cx="1146468"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8/4</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23" name="文字方塊 22">
            <a:extLst>
              <a:ext uri="{FF2B5EF4-FFF2-40B4-BE49-F238E27FC236}">
                <a16:creationId xmlns:a16="http://schemas.microsoft.com/office/drawing/2014/main" id="{60518B82-A4D8-4F0D-BBFD-3493B22243AB}"/>
              </a:ext>
            </a:extLst>
          </p:cNvPr>
          <p:cNvSpPr txBox="1"/>
          <p:nvPr/>
        </p:nvSpPr>
        <p:spPr>
          <a:xfrm>
            <a:off x="5888585" y="1943110"/>
            <a:ext cx="6019800" cy="646331"/>
          </a:xfrm>
          <a:prstGeom prst="rect">
            <a:avLst/>
          </a:prstGeom>
          <a:noFill/>
        </p:spPr>
        <p:txBody>
          <a:bodyPr wrap="square" rtlCol="0">
            <a:spAutoFit/>
          </a:bodyPr>
          <a:lstStyle/>
          <a:p>
            <a:r>
              <a:rPr lang="zh-TW" altLang="en-US" b="1" i="0" dirty="0">
                <a:effectLst/>
                <a:latin typeface="微軟正黑體" panose="020B0604030504040204" pitchFamily="34" charset="-120"/>
                <a:ea typeface="微軟正黑體" panose="020B0604030504040204" pitchFamily="34" charset="-120"/>
              </a:rPr>
              <a:t>因先前訓練結果皆以</a:t>
            </a:r>
            <a:r>
              <a:rPr lang="en-US" altLang="zh-TW" b="1" i="0" dirty="0">
                <a:effectLst/>
                <a:latin typeface="微軟正黑體" panose="020B0604030504040204" pitchFamily="34" charset="-120"/>
                <a:ea typeface="微軟正黑體" panose="020B0604030504040204" pitchFamily="34" charset="-120"/>
              </a:rPr>
              <a:t>Random</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Forest </a:t>
            </a:r>
            <a:r>
              <a:rPr lang="zh-TW" altLang="en-US" b="1" i="0" dirty="0">
                <a:effectLst/>
                <a:latin typeface="微軟正黑體" panose="020B0604030504040204" pitchFamily="34" charset="-120"/>
                <a:ea typeface="微軟正黑體" panose="020B0604030504040204" pitchFamily="34" charset="-120"/>
              </a:rPr>
              <a:t>結果為最好，因此針對演算法參數進行嘗試。</a:t>
            </a:r>
            <a:endParaRPr lang="en-US" altLang="zh-TW" b="1" i="0" dirty="0">
              <a:effectLst/>
              <a:latin typeface="微軟正黑體" panose="020B0604030504040204" pitchFamily="34" charset="-120"/>
              <a:ea typeface="微軟正黑體" panose="020B0604030504040204" pitchFamily="34" charset="-120"/>
            </a:endParaRPr>
          </a:p>
        </p:txBody>
      </p:sp>
      <p:sp>
        <p:nvSpPr>
          <p:cNvPr id="31" name="文字方塊 30">
            <a:extLst>
              <a:ext uri="{FF2B5EF4-FFF2-40B4-BE49-F238E27FC236}">
                <a16:creationId xmlns:a16="http://schemas.microsoft.com/office/drawing/2014/main" id="{6B306423-A1F9-42F5-89C0-E4CB07148E0A}"/>
              </a:ext>
            </a:extLst>
          </p:cNvPr>
          <p:cNvSpPr txBox="1"/>
          <p:nvPr/>
        </p:nvSpPr>
        <p:spPr>
          <a:xfrm>
            <a:off x="5888585" y="2814117"/>
            <a:ext cx="60198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嘗試</a:t>
            </a:r>
            <a:r>
              <a:rPr lang="en-US" altLang="zh-TW" b="1" dirty="0">
                <a:latin typeface="微軟正黑體" panose="020B0604030504040204" pitchFamily="34" charset="-120"/>
                <a:ea typeface="微軟正黑體" panose="020B0604030504040204" pitchFamily="34" charset="-120"/>
              </a:rPr>
              <a:t>50</a:t>
            </a:r>
            <a:r>
              <a:rPr lang="zh-TW" altLang="en-US" b="1" dirty="0">
                <a:latin typeface="微軟正黑體" panose="020B0604030504040204" pitchFamily="34" charset="-120"/>
                <a:ea typeface="微軟正黑體" panose="020B0604030504040204" pitchFamily="34" charset="-120"/>
              </a:rPr>
              <a:t>次，取其中較好結果進行驗證↓</a:t>
            </a:r>
            <a:endParaRPr lang="en-US" altLang="zh-TW" b="1" i="0" dirty="0">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08931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C80638E3-3D32-415A-85D2-9C777A4C9E6A}"/>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9" name="表格 8">
            <a:extLst>
              <a:ext uri="{FF2B5EF4-FFF2-40B4-BE49-F238E27FC236}">
                <a16:creationId xmlns:a16="http://schemas.microsoft.com/office/drawing/2014/main" id="{7C0E62E3-9527-4D60-BA21-42AF973A3403}"/>
              </a:ext>
            </a:extLst>
          </p:cNvPr>
          <p:cNvGraphicFramePr>
            <a:graphicFrameLocks noGrp="1"/>
          </p:cNvGraphicFramePr>
          <p:nvPr>
            <p:extLst/>
          </p:nvPr>
        </p:nvGraphicFramePr>
        <p:xfrm>
          <a:off x="2199415" y="836680"/>
          <a:ext cx="3252299" cy="512064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3267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特徵</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1">
                        <a:lumMod val="75000"/>
                      </a:schemeClr>
                    </a:solidFill>
                  </a:tcPr>
                </a:tc>
                <a:extLst>
                  <a:ext uri="{0D108BD9-81ED-4DB2-BD59-A6C34878D82A}">
                    <a16:rowId xmlns:a16="http://schemas.microsoft.com/office/drawing/2014/main" val="358961756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Volume ratio (Die/SBS)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10078136"/>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Substrate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293190610"/>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layers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2748422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3107208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core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409370373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ratio  (X/Y)</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2667519847"/>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PKG total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680886106"/>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Die thickness</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37996677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Substrate Cu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14973993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Adhesive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88702015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804041339"/>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thickness</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1598258904"/>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ring foot width</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Numeric</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08082551"/>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type</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324841674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UF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084927514"/>
                  </a:ext>
                </a:extLst>
              </a:tr>
              <a:tr h="232670">
                <a:tc>
                  <a:txBody>
                    <a:bodyPr/>
                    <a:lstStyle/>
                    <a:p>
                      <a:pPr algn="l" fontAlgn="ctr"/>
                      <a:r>
                        <a:rPr lang="es-ES" sz="1000" b="1" u="none" strike="noStrike" dirty="0">
                          <a:solidFill>
                            <a:schemeClr val="tx1"/>
                          </a:solidFill>
                          <a:effectLst/>
                          <a:latin typeface="微軟正黑體" panose="020B0604030504040204" pitchFamily="34" charset="-120"/>
                          <a:ea typeface="微軟正黑體" panose="020B0604030504040204" pitchFamily="34" charset="-120"/>
                        </a:rPr>
                        <a:t>HS snap cure (Y/N)</a:t>
                      </a:r>
                      <a:endParaRPr lang="es-E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2350637473"/>
                  </a:ext>
                </a:extLst>
              </a:tr>
              <a:tr h="232670">
                <a:tc>
                  <a:txBody>
                    <a:bodyPr/>
                    <a:lstStyle/>
                    <a:p>
                      <a:pPr algn="l" fontAlgn="ctr"/>
                      <a:r>
                        <a:rPr lang="en-US" sz="1000" b="1" u="none" strike="noStrike">
                          <a:solidFill>
                            <a:schemeClr val="tx1"/>
                          </a:solidFill>
                          <a:effectLst/>
                          <a:latin typeface="微軟正黑體" panose="020B0604030504040204" pitchFamily="34" charset="-120"/>
                          <a:ea typeface="微軟正黑體" panose="020B0604030504040204" pitchFamily="34" charset="-120"/>
                        </a:rPr>
                        <a:t>HS cure Temp.</a:t>
                      </a:r>
                      <a:endParaRPr lang="en-US" sz="1000" b="1" i="0" u="none" strike="noStrike">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altLang="zh-TW"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224780523"/>
                  </a:ext>
                </a:extLst>
              </a:tr>
              <a:tr h="232670">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BM reflow</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tc>
                  <a:txBody>
                    <a:bodyPr/>
                    <a:lstStyle/>
                    <a:p>
                      <a:pPr algn="l" fontAlgn="ctr"/>
                      <a:r>
                        <a:rPr lang="en-US" sz="1000" b="1" u="none" strike="noStrike" dirty="0">
                          <a:solidFill>
                            <a:schemeClr val="tx1"/>
                          </a:solidFill>
                          <a:effectLst/>
                          <a:latin typeface="微軟正黑體" panose="020B0604030504040204" pitchFamily="34" charset="-120"/>
                          <a:ea typeface="微軟正黑體" panose="020B0604030504040204" pitchFamily="34" charset="-120"/>
                        </a:rPr>
                        <a:t>Character</a:t>
                      </a:r>
                      <a:endParaRPr lang="en-US" sz="1000" b="1"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tc>
                <a:extLst>
                  <a:ext uri="{0D108BD9-81ED-4DB2-BD59-A6C34878D82A}">
                    <a16:rowId xmlns:a16="http://schemas.microsoft.com/office/drawing/2014/main" val="757744369"/>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Hypotenuse</a:t>
                      </a:r>
                    </a:p>
                  </a:txBody>
                  <a:tcPr anchor="ctr"/>
                </a:tc>
                <a:tc>
                  <a:txBody>
                    <a:bodyPr/>
                    <a:lstStyle/>
                    <a:p>
                      <a:pPr algn="l" fontAlgn="ctr"/>
                      <a:r>
                        <a:rPr lang="en-US" sz="1000" b="1" i="0" u="none" strike="noStrike">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542600945"/>
                  </a:ext>
                </a:extLst>
              </a:tr>
              <a:tr h="232670">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Area ratio (Die/SBS)</a:t>
                      </a:r>
                    </a:p>
                  </a:txBody>
                  <a:tcPr anchor="ctr"/>
                </a:tc>
                <a:tc>
                  <a:txBody>
                    <a:bodyPr/>
                    <a:lstStyle/>
                    <a:p>
                      <a:pPr algn="l" fontAlgn="ctr"/>
                      <a:r>
                        <a:rPr lang="en-US" sz="1000" b="1" i="0" u="none" strike="noStrike" dirty="0">
                          <a:solidFill>
                            <a:schemeClr val="tx1"/>
                          </a:solidFill>
                          <a:effectLst/>
                          <a:latin typeface="微軟正黑體" panose="020B0604030504040204" pitchFamily="34" charset="-120"/>
                          <a:ea typeface="微軟正黑體" panose="020B0604030504040204" pitchFamily="34" charset="-120"/>
                        </a:rPr>
                        <a:t>Numeric</a:t>
                      </a:r>
                    </a:p>
                  </a:txBody>
                  <a:tcPr anchor="ctr"/>
                </a:tc>
                <a:extLst>
                  <a:ext uri="{0D108BD9-81ED-4DB2-BD59-A6C34878D82A}">
                    <a16:rowId xmlns:a16="http://schemas.microsoft.com/office/drawing/2014/main" val="3667287738"/>
                  </a:ext>
                </a:extLst>
              </a:tr>
            </a:tbl>
          </a:graphicData>
        </a:graphic>
      </p:graphicFrame>
      <p:graphicFrame>
        <p:nvGraphicFramePr>
          <p:cNvPr id="10" name="表格 9">
            <a:extLst>
              <a:ext uri="{FF2B5EF4-FFF2-40B4-BE49-F238E27FC236}">
                <a16:creationId xmlns:a16="http://schemas.microsoft.com/office/drawing/2014/main" id="{72D35E4A-73EA-4FAC-BD80-8930C51AC660}"/>
              </a:ext>
            </a:extLst>
          </p:cNvPr>
          <p:cNvGraphicFramePr>
            <a:graphicFrameLocks noGrp="1"/>
          </p:cNvGraphicFramePr>
          <p:nvPr>
            <p:extLst/>
          </p:nvPr>
        </p:nvGraphicFramePr>
        <p:xfrm>
          <a:off x="2199415" y="6054415"/>
          <a:ext cx="3252299" cy="487680"/>
        </p:xfrm>
        <a:graphic>
          <a:graphicData uri="http://schemas.openxmlformats.org/drawingml/2006/table">
            <a:tbl>
              <a:tblPr>
                <a:tableStyleId>{5C22544A-7EE6-4342-B048-85BDC9FD1C3A}</a:tableStyleId>
              </a:tblPr>
              <a:tblGrid>
                <a:gridCol w="2288656">
                  <a:extLst>
                    <a:ext uri="{9D8B030D-6E8A-4147-A177-3AD203B41FA5}">
                      <a16:colId xmlns:a16="http://schemas.microsoft.com/office/drawing/2014/main" val="1195444507"/>
                    </a:ext>
                  </a:extLst>
                </a:gridCol>
                <a:gridCol w="963643">
                  <a:extLst>
                    <a:ext uri="{9D8B030D-6E8A-4147-A177-3AD203B41FA5}">
                      <a16:colId xmlns:a16="http://schemas.microsoft.com/office/drawing/2014/main" val="4287615866"/>
                    </a:ext>
                  </a:extLst>
                </a:gridCol>
              </a:tblGrid>
              <a:tr h="208680">
                <a:tc>
                  <a:txBody>
                    <a:bodyPr/>
                    <a:lstStyle/>
                    <a:p>
                      <a:pPr algn="l" fontAlgn="ctr"/>
                      <a:r>
                        <a:rPr lang="zh-TW" altLang="en-US" sz="1000" b="1" u="none" strike="noStrike" dirty="0">
                          <a:solidFill>
                            <a:schemeClr val="bg1"/>
                          </a:solidFill>
                          <a:effectLst/>
                          <a:latin typeface="微軟正黑體" panose="020B0604030504040204" pitchFamily="34" charset="-120"/>
                          <a:ea typeface="微軟正黑體" panose="020B0604030504040204" pitchFamily="34" charset="-120"/>
                        </a:rPr>
                        <a:t>目標</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tc>
                  <a:txBody>
                    <a:bodyPr/>
                    <a:lstStyle/>
                    <a:p>
                      <a:pPr algn="l" fontAlgn="ctr"/>
                      <a:r>
                        <a:rPr lang="en-US" sz="1000" b="1" u="none" strike="noStrike" dirty="0">
                          <a:solidFill>
                            <a:schemeClr val="bg1"/>
                          </a:solidFill>
                          <a:effectLst/>
                          <a:latin typeface="微軟正黑體" panose="020B0604030504040204" pitchFamily="34" charset="-120"/>
                          <a:ea typeface="微軟正黑體" panose="020B0604030504040204" pitchFamily="34" charset="-120"/>
                        </a:rPr>
                        <a:t>Format</a:t>
                      </a:r>
                      <a:endParaRPr 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anchor="ctr">
                    <a:solidFill>
                      <a:schemeClr val="accent2">
                        <a:lumMod val="75000"/>
                      </a:schemeClr>
                    </a:solidFill>
                  </a:tcPr>
                </a:tc>
                <a:extLst>
                  <a:ext uri="{0D108BD9-81ED-4DB2-BD59-A6C34878D82A}">
                    <a16:rowId xmlns:a16="http://schemas.microsoft.com/office/drawing/2014/main" val="3589617569"/>
                  </a:ext>
                </a:extLst>
              </a:tr>
              <a:tr h="208680">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Coplanarity</a:t>
                      </a:r>
                      <a:r>
                        <a:rPr lang="zh-TW" altLang="en-US" sz="1000" b="1" u="none" strike="noStrike" dirty="0">
                          <a:effectLst/>
                          <a:latin typeface="微軟正黑體" panose="020B0604030504040204" pitchFamily="34" charset="-120"/>
                          <a:ea typeface="微軟正黑體" panose="020B0604030504040204" pitchFamily="34" charset="-120"/>
                        </a:rPr>
                        <a:t> </a:t>
                      </a:r>
                      <a:r>
                        <a:rPr lang="en-US" altLang="zh-TW" sz="1000" b="1" u="none" strike="noStrike" dirty="0">
                          <a:effectLst/>
                          <a:latin typeface="微軟正黑體" panose="020B0604030504040204" pitchFamily="34" charset="-120"/>
                          <a:ea typeface="微軟正黑體" panose="020B0604030504040204" pitchFamily="34" charset="-120"/>
                        </a:rPr>
                        <a:t>(</a:t>
                      </a:r>
                      <a:r>
                        <a:rPr lang="zh-TW" altLang="en-US" sz="1000" b="1" u="none" strike="noStrike" dirty="0">
                          <a:effectLst/>
                          <a:latin typeface="微軟正黑體" panose="020B0604030504040204" pitchFamily="34" charset="-120"/>
                          <a:ea typeface="微軟正黑體" panose="020B0604030504040204" pitchFamily="34" charset="-120"/>
                        </a:rPr>
                        <a:t>取</a:t>
                      </a:r>
                      <a:r>
                        <a:rPr lang="zh-TW" altLang="en-US" sz="1000" b="1" u="none" strike="noStrike" dirty="0">
                          <a:solidFill>
                            <a:srgbClr val="C00000"/>
                          </a:solidFill>
                          <a:effectLst/>
                          <a:latin typeface="微軟正黑體" panose="020B0604030504040204" pitchFamily="34" charset="-120"/>
                          <a:ea typeface="微軟正黑體" panose="020B0604030504040204" pitchFamily="34" charset="-120"/>
                        </a:rPr>
                        <a:t>中位數</a:t>
                      </a:r>
                      <a:r>
                        <a:rPr lang="en-US" altLang="zh-TW" sz="1000" b="1" u="none" strike="noStrike" dirty="0">
                          <a:effectLst/>
                          <a:latin typeface="微軟正黑體" panose="020B0604030504040204" pitchFamily="34" charset="-120"/>
                          <a:ea typeface="微軟正黑體" panose="020B0604030504040204" pitchFamily="34" charset="-120"/>
                        </a:rPr>
                        <a:t>)</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tc>
                  <a:txBody>
                    <a:bodyPr/>
                    <a:lstStyle/>
                    <a:p>
                      <a:pPr algn="l" fontAlgn="ctr"/>
                      <a:r>
                        <a:rPr lang="en-US" sz="1000" b="1" u="none" strike="noStrike" dirty="0">
                          <a:effectLst/>
                          <a:latin typeface="微軟正黑體" panose="020B0604030504040204" pitchFamily="34" charset="-120"/>
                          <a:ea typeface="微軟正黑體" panose="020B0604030504040204" pitchFamily="34" charset="-120"/>
                        </a:rPr>
                        <a:t>Numeric</a:t>
                      </a:r>
                      <a:endParaRPr lang="en-US" sz="10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anchor="ctr">
                    <a:solidFill>
                      <a:schemeClr val="accent2">
                        <a:lumMod val="20000"/>
                        <a:lumOff val="80000"/>
                      </a:schemeClr>
                    </a:solidFill>
                  </a:tcPr>
                </a:tc>
                <a:extLst>
                  <a:ext uri="{0D108BD9-81ED-4DB2-BD59-A6C34878D82A}">
                    <a16:rowId xmlns:a16="http://schemas.microsoft.com/office/drawing/2014/main" val="1510078136"/>
                  </a:ext>
                </a:extLst>
              </a:tr>
            </a:tbl>
          </a:graphicData>
        </a:graphic>
      </p:graphicFrame>
      <p:sp>
        <p:nvSpPr>
          <p:cNvPr id="11" name="文字方塊 10">
            <a:extLst>
              <a:ext uri="{FF2B5EF4-FFF2-40B4-BE49-F238E27FC236}">
                <a16:creationId xmlns:a16="http://schemas.microsoft.com/office/drawing/2014/main" id="{34498EA5-979F-4E4D-BA41-44F82703F008}"/>
              </a:ext>
            </a:extLst>
          </p:cNvPr>
          <p:cNvSpPr txBox="1"/>
          <p:nvPr/>
        </p:nvSpPr>
        <p:spPr>
          <a:xfrm>
            <a:off x="2199415" y="251905"/>
            <a:ext cx="2428870" cy="584775"/>
          </a:xfrm>
          <a:prstGeom prst="rect">
            <a:avLst/>
          </a:prstGeom>
          <a:noFill/>
        </p:spPr>
        <p:txBody>
          <a:bodyPr wrap="none" rtlCol="0">
            <a:spAutoFit/>
          </a:bodyPr>
          <a:lstStyle/>
          <a:p>
            <a:r>
              <a:rPr lang="zh-TW" altLang="en-US" sz="3200" b="1" i="0" spc="300" dirty="0">
                <a:solidFill>
                  <a:schemeClr val="accent1">
                    <a:lumMod val="75000"/>
                  </a:schemeClr>
                </a:solidFill>
                <a:effectLst/>
                <a:latin typeface="Microsoft YaHei" panose="020B0503020204020204" pitchFamily="34" charset="-122"/>
                <a:ea typeface="Microsoft YaHei" panose="020B0503020204020204" pitchFamily="34" charset="-122"/>
              </a:rPr>
              <a:t>資料集說明</a:t>
            </a:r>
          </a:p>
        </p:txBody>
      </p:sp>
      <p:sp>
        <p:nvSpPr>
          <p:cNvPr id="12" name="文字方塊 11">
            <a:extLst>
              <a:ext uri="{FF2B5EF4-FFF2-40B4-BE49-F238E27FC236}">
                <a16:creationId xmlns:a16="http://schemas.microsoft.com/office/drawing/2014/main" id="{12B57BEE-0856-4C09-9715-D6BD57B14F74}"/>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8/11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sp>
        <p:nvSpPr>
          <p:cNvPr id="13" name="文字方塊 12">
            <a:extLst>
              <a:ext uri="{FF2B5EF4-FFF2-40B4-BE49-F238E27FC236}">
                <a16:creationId xmlns:a16="http://schemas.microsoft.com/office/drawing/2014/main" id="{CB2B660B-A940-4D4C-AB8B-9D04FC63806E}"/>
              </a:ext>
            </a:extLst>
          </p:cNvPr>
          <p:cNvSpPr txBox="1"/>
          <p:nvPr/>
        </p:nvSpPr>
        <p:spPr>
          <a:xfrm>
            <a:off x="6477639" y="836680"/>
            <a:ext cx="4397358" cy="923330"/>
          </a:xfrm>
          <a:prstGeom prst="rect">
            <a:avLst/>
          </a:prstGeom>
          <a:noFill/>
        </p:spPr>
        <p:txBody>
          <a:bodyPr wrap="none" rtlCol="0">
            <a:spAutoFit/>
          </a:bodyPr>
          <a:lstStyle/>
          <a:p>
            <a:r>
              <a:rPr lang="zh-TW" altLang="en-US" b="1" dirty="0">
                <a:latin typeface="微軟正黑體" panose="020B0604030504040204" pitchFamily="34" charset="-120"/>
                <a:ea typeface="微軟正黑體" panose="020B0604030504040204" pitchFamily="34" charset="-120"/>
              </a:rPr>
              <a:t>驗證資料集說明：</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以小量工程經驗 </a:t>
            </a:r>
            <a:r>
              <a:rPr lang="en-US" altLang="zh-TW" b="1" dirty="0">
                <a:latin typeface="微軟正黑體" panose="020B0604030504040204" pitchFamily="34" charset="-120"/>
                <a:ea typeface="微軟正黑體" panose="020B0604030504040204" pitchFamily="34" charset="-120"/>
              </a:rPr>
              <a:t>&amp; </a:t>
            </a:r>
            <a:r>
              <a:rPr lang="zh-TW" altLang="en-US" b="1" dirty="0">
                <a:latin typeface="微軟正黑體" panose="020B0604030504040204" pitchFamily="34" charset="-120"/>
                <a:ea typeface="微軟正黑體" panose="020B0604030504040204" pitchFamily="34" charset="-120"/>
              </a:rPr>
              <a:t>近期</a:t>
            </a:r>
            <a:r>
              <a:rPr lang="en-US" altLang="zh-TW" b="1" dirty="0">
                <a:latin typeface="微軟正黑體" panose="020B0604030504040204" pitchFamily="34" charset="-120"/>
                <a:ea typeface="微軟正黑體" panose="020B0604030504040204" pitchFamily="34" charset="-120"/>
              </a:rPr>
              <a:t>NPI</a:t>
            </a:r>
            <a:r>
              <a:rPr lang="zh-TW" altLang="en-US" b="1" dirty="0">
                <a:latin typeface="微軟正黑體" panose="020B0604030504040204" pitchFamily="34" charset="-120"/>
                <a:ea typeface="微軟正黑體" panose="020B0604030504040204" pitchFamily="34" charset="-120"/>
              </a:rPr>
              <a:t>之</a:t>
            </a:r>
            <a:r>
              <a:rPr lang="en-US" altLang="zh-TW" b="1" dirty="0">
                <a:latin typeface="微軟正黑體" panose="020B0604030504040204" pitchFamily="34" charset="-120"/>
                <a:ea typeface="微軟正黑體" panose="020B0604030504040204" pitchFamily="34" charset="-120"/>
              </a:rPr>
              <a:t>device</a:t>
            </a:r>
            <a:r>
              <a:rPr lang="zh-TW" altLang="en-US" b="1" dirty="0">
                <a:latin typeface="微軟正黑體" panose="020B0604030504040204" pitchFamily="34" charset="-120"/>
                <a:ea typeface="微軟正黑體" panose="020B0604030504040204" pitchFamily="34" charset="-120"/>
              </a:rPr>
              <a:t>為主</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資料筆數：</a:t>
            </a:r>
            <a:r>
              <a:rPr lang="en-US" altLang="zh-TW" b="1" dirty="0">
                <a:latin typeface="微軟正黑體" panose="020B0604030504040204" pitchFamily="34" charset="-120"/>
                <a:ea typeface="微軟正黑體" panose="020B0604030504040204" pitchFamily="34" charset="-120"/>
              </a:rPr>
              <a:t>80</a:t>
            </a:r>
            <a:r>
              <a:rPr lang="zh-TW" altLang="en-US" b="1" dirty="0">
                <a:latin typeface="微軟正黑體" panose="020B0604030504040204" pitchFamily="34" charset="-120"/>
                <a:ea typeface="微軟正黑體" panose="020B0604030504040204" pitchFamily="34" charset="-120"/>
              </a:rPr>
              <a:t> </a:t>
            </a:r>
            <a:r>
              <a:rPr lang="en-US" altLang="zh-TW" b="1" dirty="0">
                <a:latin typeface="微軟正黑體" panose="020B0604030504040204" pitchFamily="34" charset="-120"/>
                <a:ea typeface="微軟正黑體" panose="020B0604030504040204" pitchFamily="34" charset="-120"/>
              </a:rPr>
              <a:t>Device</a:t>
            </a:r>
            <a:endParaRPr lang="zh-TW" altLang="en-US"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09170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311EDC55-CCA8-4AC4-83CE-A8B868B80EAA}"/>
              </a:ext>
            </a:extLst>
          </p:cNvPr>
          <p:cNvSpPr txBox="1"/>
          <p:nvPr/>
        </p:nvSpPr>
        <p:spPr>
          <a:xfrm>
            <a:off x="2208514" y="1987796"/>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8" name="文字方塊 7">
            <a:extLst>
              <a:ext uri="{FF2B5EF4-FFF2-40B4-BE49-F238E27FC236}">
                <a16:creationId xmlns:a16="http://schemas.microsoft.com/office/drawing/2014/main" id="{FE17C93A-80E6-4FED-8A4E-53573F0E9BFD}"/>
              </a:ext>
            </a:extLst>
          </p:cNvPr>
          <p:cNvSpPr txBox="1"/>
          <p:nvPr/>
        </p:nvSpPr>
        <p:spPr>
          <a:xfrm>
            <a:off x="2208514" y="2859612"/>
            <a:ext cx="2167516" cy="369332"/>
          </a:xfrm>
          <a:prstGeom prst="rect">
            <a:avLst/>
          </a:prstGeom>
          <a:noFill/>
        </p:spPr>
        <p:txBody>
          <a:bodyPr wrap="none" rtlCol="0">
            <a:spAutoFit/>
          </a:bodyPr>
          <a:lstStyle/>
          <a:p>
            <a:pPr marL="285750" indent="-285750">
              <a:buFont typeface="Arial" panose="020B0604020202020204" pitchFamily="34" charset="0"/>
              <a:buChar char="•"/>
            </a:pPr>
            <a:r>
              <a:rPr lang="en-US" altLang="zh-TW" b="1" i="0" dirty="0">
                <a:effectLst/>
                <a:latin typeface="微軟正黑體" panose="020B0604030504040204" pitchFamily="34" charset="-120"/>
                <a:ea typeface="微軟正黑體" panose="020B0604030504040204" pitchFamily="34" charset="-120"/>
              </a:rPr>
              <a:t>Random Forest</a:t>
            </a:r>
          </a:p>
        </p:txBody>
      </p:sp>
      <p:sp>
        <p:nvSpPr>
          <p:cNvPr id="9" name="文字方塊 8">
            <a:extLst>
              <a:ext uri="{FF2B5EF4-FFF2-40B4-BE49-F238E27FC236}">
                <a16:creationId xmlns:a16="http://schemas.microsoft.com/office/drawing/2014/main" id="{804ABD04-0D58-4618-AA97-95513D7EAA2E}"/>
              </a:ext>
            </a:extLst>
          </p:cNvPr>
          <p:cNvSpPr txBox="1"/>
          <p:nvPr/>
        </p:nvSpPr>
        <p:spPr>
          <a:xfrm>
            <a:off x="2258108" y="4340051"/>
            <a:ext cx="1226618" cy="369332"/>
          </a:xfrm>
          <a:prstGeom prst="rect">
            <a:avLst/>
          </a:prstGeom>
          <a:noFill/>
        </p:spPr>
        <p:txBody>
          <a:bodyPr wrap="none" rtlCol="0">
            <a:spAutoFit/>
          </a:bodyPr>
          <a:lstStyle/>
          <a:p>
            <a:r>
              <a:rPr lang="en-US" altLang="zh-TW" b="1" i="0" dirty="0">
                <a:effectLst/>
                <a:latin typeface="微軟正黑體" panose="020B0604030504040204" pitchFamily="34" charset="-120"/>
                <a:ea typeface="微軟正黑體" panose="020B0604030504040204" pitchFamily="34" charset="-120"/>
              </a:rPr>
              <a:t>MAE</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a:t>
            </a:r>
            <a:r>
              <a:rPr lang="zh-TW" altLang="en-US" b="1" i="0" dirty="0">
                <a:effectLst/>
                <a:latin typeface="微軟正黑體" panose="020B0604030504040204" pitchFamily="34" charset="-120"/>
                <a:ea typeface="微軟正黑體" panose="020B0604030504040204" pitchFamily="34" charset="-120"/>
              </a:rPr>
              <a:t> </a:t>
            </a:r>
            <a:r>
              <a:rPr lang="en-US" altLang="zh-TW" b="1" i="0" dirty="0">
                <a:effectLst/>
                <a:latin typeface="微軟正黑體" panose="020B0604030504040204" pitchFamily="34" charset="-120"/>
                <a:ea typeface="微軟正黑體" panose="020B0604030504040204" pitchFamily="34" charset="-120"/>
              </a:rPr>
              <a:t>15</a:t>
            </a:r>
          </a:p>
        </p:txBody>
      </p:sp>
      <p:sp>
        <p:nvSpPr>
          <p:cNvPr id="10" name="文字方塊 9">
            <a:extLst>
              <a:ext uri="{FF2B5EF4-FFF2-40B4-BE49-F238E27FC236}">
                <a16:creationId xmlns:a16="http://schemas.microsoft.com/office/drawing/2014/main" id="{8E5C31E5-AE00-4670-9942-600021D761D0}"/>
              </a:ext>
            </a:extLst>
          </p:cNvPr>
          <p:cNvSpPr txBox="1"/>
          <p:nvPr/>
        </p:nvSpPr>
        <p:spPr>
          <a:xfrm>
            <a:off x="2258108" y="3518452"/>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cxnSp>
        <p:nvCxnSpPr>
          <p:cNvPr id="12" name="直線接點 11">
            <a:extLst>
              <a:ext uri="{FF2B5EF4-FFF2-40B4-BE49-F238E27FC236}">
                <a16:creationId xmlns:a16="http://schemas.microsoft.com/office/drawing/2014/main" id="{AC5C17BE-FC56-4540-97DD-995165CDE034}"/>
              </a:ext>
            </a:extLst>
          </p:cNvPr>
          <p:cNvCxnSpPr>
            <a:cxnSpLocks/>
          </p:cNvCxnSpPr>
          <p:nvPr/>
        </p:nvCxnSpPr>
        <p:spPr>
          <a:xfrm>
            <a:off x="2181124" y="2695682"/>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9B59313-E2EE-4B1F-B447-6DCF16FF48B9}"/>
              </a:ext>
            </a:extLst>
          </p:cNvPr>
          <p:cNvSpPr/>
          <p:nvPr/>
        </p:nvSpPr>
        <p:spPr>
          <a:xfrm>
            <a:off x="0" y="0"/>
            <a:ext cx="1774845" cy="685799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DD737A33-E062-4901-A99A-3B6CB5430F23}"/>
              </a:ext>
            </a:extLst>
          </p:cNvPr>
          <p:cNvCxnSpPr>
            <a:cxnSpLocks/>
          </p:cNvCxnSpPr>
          <p:nvPr/>
        </p:nvCxnSpPr>
        <p:spPr>
          <a:xfrm>
            <a:off x="2181124" y="4226338"/>
            <a:ext cx="327379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6B306423-A1F9-42F5-89C0-E4CB07148E0A}"/>
              </a:ext>
            </a:extLst>
          </p:cNvPr>
          <p:cNvSpPr txBox="1"/>
          <p:nvPr/>
        </p:nvSpPr>
        <p:spPr>
          <a:xfrm>
            <a:off x="5633609" y="1486013"/>
            <a:ext cx="6019800" cy="369332"/>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嘗試</a:t>
            </a:r>
            <a:r>
              <a:rPr lang="en-US" altLang="zh-TW" b="1" dirty="0">
                <a:latin typeface="微軟正黑體" panose="020B0604030504040204" pitchFamily="34" charset="-120"/>
                <a:ea typeface="微軟正黑體" panose="020B0604030504040204" pitchFamily="34" charset="-120"/>
              </a:rPr>
              <a:t>50</a:t>
            </a:r>
            <a:r>
              <a:rPr lang="zh-TW" altLang="en-US" b="1" dirty="0">
                <a:latin typeface="微軟正黑體" panose="020B0604030504040204" pitchFamily="34" charset="-120"/>
                <a:ea typeface="微軟正黑體" panose="020B0604030504040204" pitchFamily="34" charset="-120"/>
              </a:rPr>
              <a:t>次，取其中較好結果進行驗證↓</a:t>
            </a:r>
            <a:endParaRPr lang="en-US" altLang="zh-TW" b="1" i="0" dirty="0">
              <a:effectLst/>
              <a:latin typeface="微軟正黑體" panose="020B0604030504040204" pitchFamily="34" charset="-120"/>
              <a:ea typeface="微軟正黑體" panose="020B0604030504040204" pitchFamily="34" charset="-120"/>
            </a:endParaRPr>
          </a:p>
        </p:txBody>
      </p:sp>
      <p:sp>
        <p:nvSpPr>
          <p:cNvPr id="16" name="文字方塊 15">
            <a:extLst>
              <a:ext uri="{FF2B5EF4-FFF2-40B4-BE49-F238E27FC236}">
                <a16:creationId xmlns:a16="http://schemas.microsoft.com/office/drawing/2014/main" id="{CC1EA804-3137-4501-8387-D74F2199AE6D}"/>
              </a:ext>
            </a:extLst>
          </p:cNvPr>
          <p:cNvSpPr txBox="1"/>
          <p:nvPr/>
        </p:nvSpPr>
        <p:spPr>
          <a:xfrm>
            <a:off x="140262" y="3044278"/>
            <a:ext cx="1494320" cy="769441"/>
          </a:xfrm>
          <a:prstGeom prst="rect">
            <a:avLst/>
          </a:prstGeom>
          <a:noFill/>
        </p:spPr>
        <p:txBody>
          <a:bodyPr wrap="none" rtlCol="0">
            <a:spAutoFit/>
          </a:bodyPr>
          <a:lstStyle/>
          <a:p>
            <a:r>
              <a:rPr lang="en-US" altLang="zh-TW" sz="4400" b="1" dirty="0">
                <a:solidFill>
                  <a:schemeClr val="bg1"/>
                </a:solidFill>
                <a:latin typeface="Microsoft YaHei" panose="020B0503020204020204" pitchFamily="34" charset="-122"/>
                <a:ea typeface="Microsoft YaHei" panose="020B0503020204020204" pitchFamily="34" charset="-122"/>
              </a:rPr>
              <a:t>8/11</a:t>
            </a:r>
            <a:endParaRPr lang="zh-TW" altLang="en-US" sz="4400" b="1" dirty="0">
              <a:solidFill>
                <a:schemeClr val="bg1"/>
              </a:solidFill>
              <a:latin typeface="Microsoft YaHei" panose="020B0503020204020204" pitchFamily="34" charset="-122"/>
              <a:ea typeface="Microsoft YaHei" panose="020B0503020204020204" pitchFamily="34" charset="-122"/>
            </a:endParaRPr>
          </a:p>
        </p:txBody>
      </p:sp>
      <p:graphicFrame>
        <p:nvGraphicFramePr>
          <p:cNvPr id="18" name="表格 17">
            <a:extLst>
              <a:ext uri="{FF2B5EF4-FFF2-40B4-BE49-F238E27FC236}">
                <a16:creationId xmlns:a16="http://schemas.microsoft.com/office/drawing/2014/main" id="{987E5061-BFCE-4E85-9A52-F9C341359893}"/>
              </a:ext>
            </a:extLst>
          </p:cNvPr>
          <p:cNvGraphicFramePr>
            <a:graphicFrameLocks noGrp="1"/>
          </p:cNvGraphicFramePr>
          <p:nvPr>
            <p:extLst/>
          </p:nvPr>
        </p:nvGraphicFramePr>
        <p:xfrm>
          <a:off x="5633609" y="2341739"/>
          <a:ext cx="6359916" cy="3121880"/>
        </p:xfrm>
        <a:graphic>
          <a:graphicData uri="http://schemas.openxmlformats.org/drawingml/2006/table">
            <a:tbl>
              <a:tblPr firstRow="1" bandRow="1"/>
              <a:tblGrid>
                <a:gridCol w="1025275">
                  <a:extLst>
                    <a:ext uri="{9D8B030D-6E8A-4147-A177-3AD203B41FA5}">
                      <a16:colId xmlns:a16="http://schemas.microsoft.com/office/drawing/2014/main" val="1097023609"/>
                    </a:ext>
                  </a:extLst>
                </a:gridCol>
                <a:gridCol w="764909">
                  <a:extLst>
                    <a:ext uri="{9D8B030D-6E8A-4147-A177-3AD203B41FA5}">
                      <a16:colId xmlns:a16="http://schemas.microsoft.com/office/drawing/2014/main" val="3147046157"/>
                    </a:ext>
                  </a:extLst>
                </a:gridCol>
                <a:gridCol w="799287">
                  <a:extLst>
                    <a:ext uri="{9D8B030D-6E8A-4147-A177-3AD203B41FA5}">
                      <a16:colId xmlns:a16="http://schemas.microsoft.com/office/drawing/2014/main" val="2099010751"/>
                    </a:ext>
                  </a:extLst>
                </a:gridCol>
                <a:gridCol w="871465">
                  <a:extLst>
                    <a:ext uri="{9D8B030D-6E8A-4147-A177-3AD203B41FA5}">
                      <a16:colId xmlns:a16="http://schemas.microsoft.com/office/drawing/2014/main" val="869154765"/>
                    </a:ext>
                  </a:extLst>
                </a:gridCol>
                <a:gridCol w="972274">
                  <a:extLst>
                    <a:ext uri="{9D8B030D-6E8A-4147-A177-3AD203B41FA5}">
                      <a16:colId xmlns:a16="http://schemas.microsoft.com/office/drawing/2014/main" val="1701139796"/>
                    </a:ext>
                  </a:extLst>
                </a:gridCol>
                <a:gridCol w="897592">
                  <a:extLst>
                    <a:ext uri="{9D8B030D-6E8A-4147-A177-3AD203B41FA5}">
                      <a16:colId xmlns:a16="http://schemas.microsoft.com/office/drawing/2014/main" val="62168894"/>
                    </a:ext>
                  </a:extLst>
                </a:gridCol>
                <a:gridCol w="1029114">
                  <a:extLst>
                    <a:ext uri="{9D8B030D-6E8A-4147-A177-3AD203B41FA5}">
                      <a16:colId xmlns:a16="http://schemas.microsoft.com/office/drawing/2014/main" val="1772689531"/>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400" b="1"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400" b="1"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a:t>
                      </a:r>
                      <a:r>
                        <a:rPr lang="en-US" sz="1400" b="1"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訓練</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訓練</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TW" altLang="en-US"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驗證</a:t>
                      </a:r>
                      <a:endPar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Diff.</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4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Accuracy</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r>
                        <a:rPr lang="zh-TW" altLang="en-US"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a:t>
                      </a:r>
                      <a:r>
                        <a:rPr lang="en-US" altLang="zh-TW" sz="1100" b="1"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15)</a:t>
                      </a: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0.78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0.12</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13.97</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18.93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4.96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55%</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Test05-D300</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14.51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19.22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53%</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12991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0803-6</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0.17</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15.12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19.88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4.76</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7928700"/>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0803-20</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0.79</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0.18</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15.34</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18.73</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1" dirty="0">
                          <a:solidFill>
                            <a:srgbClr val="00B050"/>
                          </a:solidFill>
                          <a:latin typeface="微軟正黑體" panose="020B0604030504040204" pitchFamily="34" charset="-120"/>
                          <a:ea typeface="微軟正黑體" panose="020B0604030504040204" pitchFamily="34" charset="-120"/>
                        </a:rPr>
                        <a:t>3.39</a:t>
                      </a:r>
                      <a:endParaRPr lang="zh-TW" altLang="en-US" sz="1400" b="1" dirty="0">
                        <a:solidFill>
                          <a:srgbClr val="00B05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9711322"/>
                  </a:ext>
                </a:extLst>
              </a:tr>
              <a:tr h="520744">
                <a:tc>
                  <a:txBody>
                    <a:bodyPr/>
                    <a:lstStyle/>
                    <a:p>
                      <a:pPr lvl="0" algn="l" fontAlgn="ctr"/>
                      <a:r>
                        <a:rPr lang="en-US" altLang="zh-TW" sz="1400" b="0" i="0" u="none" strike="noStrike" dirty="0">
                          <a:solidFill>
                            <a:schemeClr val="tx1"/>
                          </a:solidFill>
                          <a:effectLst/>
                          <a:latin typeface="微軟正黑體" panose="020B0604030504040204" pitchFamily="34" charset="-120"/>
                          <a:ea typeface="微軟正黑體" panose="020B0604030504040204" pitchFamily="34" charset="-120"/>
                        </a:rPr>
                        <a:t>0808_2</a:t>
                      </a:r>
                    </a:p>
                  </a:txBody>
                  <a:tcPr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0.69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0.15</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14.52</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19.31</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4.79</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TW" sz="1400" b="0" dirty="0">
                          <a:solidFill>
                            <a:schemeClr val="tx1"/>
                          </a:solidFill>
                          <a:latin typeface="微軟正黑體" panose="020B0604030504040204" pitchFamily="34" charset="-120"/>
                          <a:ea typeface="微軟正黑體" panose="020B0604030504040204" pitchFamily="34" charset="-120"/>
                        </a:rPr>
                        <a:t>50%</a:t>
                      </a:r>
                      <a:endParaRPr lang="zh-TW" altLang="en-US" sz="14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3305197"/>
                  </a:ext>
                </a:extLst>
              </a:tr>
            </a:tbl>
          </a:graphicData>
        </a:graphic>
      </p:graphicFrame>
      <p:sp>
        <p:nvSpPr>
          <p:cNvPr id="19" name="文字方塊 18">
            <a:extLst>
              <a:ext uri="{FF2B5EF4-FFF2-40B4-BE49-F238E27FC236}">
                <a16:creationId xmlns:a16="http://schemas.microsoft.com/office/drawing/2014/main" id="{CB6E3645-7CD9-49D2-AF8E-AFF4C0B511F6}"/>
              </a:ext>
            </a:extLst>
          </p:cNvPr>
          <p:cNvSpPr txBox="1"/>
          <p:nvPr/>
        </p:nvSpPr>
        <p:spPr>
          <a:xfrm>
            <a:off x="8444155" y="5463619"/>
            <a:ext cx="35493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Accuracy</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暫定以</a:t>
            </a:r>
            <a:r>
              <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MAE ≦ 15</a:t>
            </a:r>
            <a:r>
              <a:rPr kumimoji="0" lang="zh-TW" altLang="en-US"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作為計算規格</a:t>
            </a:r>
            <a:endParaRPr kumimoji="0" lang="en-US" altLang="zh-TW" sz="1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0" name="文字方塊 19">
            <a:extLst>
              <a:ext uri="{FF2B5EF4-FFF2-40B4-BE49-F238E27FC236}">
                <a16:creationId xmlns:a16="http://schemas.microsoft.com/office/drawing/2014/main" id="{69F42606-6CC0-479F-BA01-AF68BEC13451}"/>
              </a:ext>
            </a:extLst>
          </p:cNvPr>
          <p:cNvSpPr txBox="1"/>
          <p:nvPr/>
        </p:nvSpPr>
        <p:spPr>
          <a:xfrm>
            <a:off x="5577857" y="1960160"/>
            <a:ext cx="14637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Top 5</a:t>
            </a:r>
            <a:r>
              <a:rPr kumimoji="0" lang="zh-TW" altLang="en-US"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endParaRPr kumimoji="0" lang="en-US" altLang="zh-TW" sz="18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Tree>
    <p:extLst>
      <p:ext uri="{BB962C8B-B14F-4D97-AF65-F5344CB8AC3E}">
        <p14:creationId xmlns:p14="http://schemas.microsoft.com/office/powerpoint/2010/main" val="3411189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字方塊 9">
            <a:extLst>
              <a:ext uri="{FF2B5EF4-FFF2-40B4-BE49-F238E27FC236}">
                <a16:creationId xmlns:a16="http://schemas.microsoft.com/office/drawing/2014/main" id="{248ED6CD-6AA8-4640-BCB4-E382EFD8AF81}"/>
              </a:ext>
            </a:extLst>
          </p:cNvPr>
          <p:cNvSpPr txBox="1"/>
          <p:nvPr/>
        </p:nvSpPr>
        <p:spPr>
          <a:xfrm>
            <a:off x="563756" y="84864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graphicFrame>
        <p:nvGraphicFramePr>
          <p:cNvPr id="15" name="表格 14">
            <a:extLst>
              <a:ext uri="{FF2B5EF4-FFF2-40B4-BE49-F238E27FC236}">
                <a16:creationId xmlns:a16="http://schemas.microsoft.com/office/drawing/2014/main" id="{0881146C-8B53-440F-BE3F-33886E6E3770}"/>
              </a:ext>
            </a:extLst>
          </p:cNvPr>
          <p:cNvGraphicFramePr>
            <a:graphicFrameLocks noGrp="1"/>
          </p:cNvGraphicFramePr>
          <p:nvPr>
            <p:extLst/>
          </p:nvPr>
        </p:nvGraphicFramePr>
        <p:xfrm>
          <a:off x="4568018" y="3473889"/>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0.72</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18.59</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13.26</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0.13</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2" name="文字方塊 1">
            <a:extLst>
              <a:ext uri="{FF2B5EF4-FFF2-40B4-BE49-F238E27FC236}">
                <a16:creationId xmlns:a16="http://schemas.microsoft.com/office/drawing/2014/main" id="{0CB61CC1-AD5E-4DAD-BCAC-1DFEB736A072}"/>
              </a:ext>
            </a:extLst>
          </p:cNvPr>
          <p:cNvSpPr txBox="1"/>
          <p:nvPr/>
        </p:nvSpPr>
        <p:spPr>
          <a:xfrm>
            <a:off x="721411" y="1718591"/>
            <a:ext cx="3246402" cy="369332"/>
          </a:xfrm>
          <a:prstGeom prst="rect">
            <a:avLst/>
          </a:prstGeom>
          <a:noFill/>
        </p:spPr>
        <p:txBody>
          <a:bodyPr wrap="none" rtlCol="0">
            <a:spAutoFit/>
          </a:bodyPr>
          <a:lstStyle/>
          <a:p>
            <a:r>
              <a:rPr lang="zh-TW" altLang="en-US" i="0" dirty="0">
                <a:effectLst/>
                <a:latin typeface="微軟正黑體" panose="020B0604030504040204" pitchFamily="34" charset="-120"/>
                <a:ea typeface="微軟正黑體" panose="020B0604030504040204" pitchFamily="34" charset="-120"/>
              </a:rPr>
              <a:t>以</a:t>
            </a:r>
            <a:r>
              <a:rPr lang="en-US" altLang="zh-TW" i="0" dirty="0">
                <a:effectLst/>
                <a:latin typeface="微軟正黑體" panose="020B0604030504040204" pitchFamily="34" charset="-120"/>
                <a:ea typeface="微軟正黑體" panose="020B0604030504040204" pitchFamily="34" charset="-120"/>
              </a:rPr>
              <a:t>IAI</a:t>
            </a:r>
            <a:r>
              <a:rPr lang="zh-TW" altLang="en-US" i="0" dirty="0">
                <a:effectLst/>
                <a:latin typeface="微軟正黑體" panose="020B0604030504040204" pitchFamily="34" charset="-120"/>
                <a:ea typeface="微軟正黑體" panose="020B0604030504040204" pitchFamily="34" charset="-120"/>
              </a:rPr>
              <a:t>平台所有演算法進行訓練</a:t>
            </a:r>
            <a:endParaRPr lang="en-US" altLang="zh-TW" i="0" dirty="0">
              <a:effectLst/>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CB4F3BC1-1C95-4DEE-B3A0-99C42B5E4FAA}"/>
              </a:ext>
            </a:extLst>
          </p:cNvPr>
          <p:cNvSpPr txBox="1"/>
          <p:nvPr/>
        </p:nvSpPr>
        <p:spPr>
          <a:xfrm>
            <a:off x="721411" y="5138838"/>
            <a:ext cx="1200970" cy="369332"/>
          </a:xfrm>
          <a:prstGeom prst="rect">
            <a:avLst/>
          </a:prstGeom>
          <a:noFill/>
        </p:spPr>
        <p:txBody>
          <a:bodyPr wrap="none" rtlCol="0">
            <a:spAutoFit/>
          </a:bodyPr>
          <a:lstStyle/>
          <a:p>
            <a:r>
              <a:rPr lang="en-US" altLang="zh-TW" i="0" dirty="0">
                <a:effectLst/>
                <a:latin typeface="微軟正黑體" panose="020B0604030504040204" pitchFamily="34" charset="-120"/>
                <a:ea typeface="微軟正黑體" panose="020B0604030504040204" pitchFamily="34" charset="-120"/>
              </a:rPr>
              <a:t>MAE</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15</a:t>
            </a:r>
          </a:p>
        </p:txBody>
      </p:sp>
      <p:sp>
        <p:nvSpPr>
          <p:cNvPr id="6" name="文字方塊 5">
            <a:extLst>
              <a:ext uri="{FF2B5EF4-FFF2-40B4-BE49-F238E27FC236}">
                <a16:creationId xmlns:a16="http://schemas.microsoft.com/office/drawing/2014/main" id="{B324C9DB-D301-4167-8ABF-008A9EE633DA}"/>
              </a:ext>
            </a:extLst>
          </p:cNvPr>
          <p:cNvSpPr txBox="1"/>
          <p:nvPr/>
        </p:nvSpPr>
        <p:spPr>
          <a:xfrm>
            <a:off x="563756" y="4410749"/>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sp>
        <p:nvSpPr>
          <p:cNvPr id="7" name="文字方塊 6">
            <a:extLst>
              <a:ext uri="{FF2B5EF4-FFF2-40B4-BE49-F238E27FC236}">
                <a16:creationId xmlns:a16="http://schemas.microsoft.com/office/drawing/2014/main" id="{DB5ABEDC-6ACF-414A-9CE7-8BE4212A9CAD}"/>
              </a:ext>
            </a:extLst>
          </p:cNvPr>
          <p:cNvSpPr txBox="1"/>
          <p:nvPr/>
        </p:nvSpPr>
        <p:spPr>
          <a:xfrm>
            <a:off x="721411" y="2087923"/>
            <a:ext cx="2441694"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Support Vector</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Gradient Boosting</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Xgboost</a:t>
            </a:r>
            <a:endParaRPr lang="en-US" altLang="zh-TW"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Lightgbm</a:t>
            </a:r>
            <a:endParaRPr lang="zh-TW" altLang="en-US" dirty="0">
              <a:latin typeface="微軟正黑體" panose="020B0604030504040204" pitchFamily="34" charset="-120"/>
              <a:ea typeface="微軟正黑體" panose="020B0604030504040204" pitchFamily="34" charset="-120"/>
            </a:endParaRPr>
          </a:p>
        </p:txBody>
      </p:sp>
      <p:sp>
        <p:nvSpPr>
          <p:cNvPr id="3" name="文字方塊 2">
            <a:extLst>
              <a:ext uri="{FF2B5EF4-FFF2-40B4-BE49-F238E27FC236}">
                <a16:creationId xmlns:a16="http://schemas.microsoft.com/office/drawing/2014/main" id="{A4E71521-9232-4B0E-9E53-01BEE278AD6F}"/>
              </a:ext>
            </a:extLst>
          </p:cNvPr>
          <p:cNvSpPr txBox="1"/>
          <p:nvPr/>
        </p:nvSpPr>
        <p:spPr>
          <a:xfrm>
            <a:off x="4568018" y="1017920"/>
            <a:ext cx="7016664" cy="369332"/>
          </a:xfrm>
          <a:prstGeom prst="rect">
            <a:avLst/>
          </a:prstGeom>
          <a:noFill/>
        </p:spPr>
        <p:txBody>
          <a:bodyPr wrap="none" rtlCol="0">
            <a:spAutoFit/>
          </a:bodyPr>
          <a:lstStyle/>
          <a:p>
            <a:r>
              <a:rPr lang="en-US" altLang="zh-TW" dirty="0">
                <a:latin typeface="微軟正黑體" panose="020B0604030504040204" pitchFamily="34" charset="-120"/>
                <a:ea typeface="微軟正黑體" panose="020B0604030504040204" pitchFamily="34" charset="-120"/>
              </a:rPr>
              <a:t>8/4</a:t>
            </a:r>
            <a:r>
              <a:rPr lang="zh-TW" altLang="en-US" dirty="0">
                <a:latin typeface="微軟正黑體" panose="020B0604030504040204" pitchFamily="34" charset="-120"/>
                <a:ea typeface="微軟正黑體" panose="020B0604030504040204" pitchFamily="34" charset="-120"/>
              </a:rPr>
              <a:t> 更新：將</a:t>
            </a:r>
            <a:r>
              <a:rPr lang="en-US" altLang="zh-TW" dirty="0">
                <a:latin typeface="微軟正黑體" panose="020B0604030504040204" pitchFamily="34" charset="-120"/>
                <a:ea typeface="微軟正黑體" panose="020B0604030504040204" pitchFamily="34" charset="-120"/>
              </a:rPr>
              <a:t>CPL</a:t>
            </a:r>
            <a:r>
              <a:rPr lang="zh-TW" altLang="en-US" dirty="0">
                <a:latin typeface="微軟正黑體" panose="020B0604030504040204" pitchFamily="34" charset="-120"/>
                <a:ea typeface="微軟正黑體" panose="020B0604030504040204" pitchFamily="34" charset="-120"/>
              </a:rPr>
              <a:t>平均數更換為中位數、資料整理、嘗試更改超參數</a:t>
            </a:r>
          </a:p>
        </p:txBody>
      </p:sp>
      <p:sp>
        <p:nvSpPr>
          <p:cNvPr id="12" name="文字方塊 11">
            <a:extLst>
              <a:ext uri="{FF2B5EF4-FFF2-40B4-BE49-F238E27FC236}">
                <a16:creationId xmlns:a16="http://schemas.microsoft.com/office/drawing/2014/main" id="{25DE8423-29DD-466D-90A3-ABF9934FE703}"/>
              </a:ext>
            </a:extLst>
          </p:cNvPr>
          <p:cNvSpPr txBox="1"/>
          <p:nvPr/>
        </p:nvSpPr>
        <p:spPr>
          <a:xfrm>
            <a:off x="4568018" y="2208170"/>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1</a:t>
            </a:r>
            <a:r>
              <a:rPr lang="zh-TW" altLang="en-US" sz="2000" b="1" dirty="0">
                <a:latin typeface="微軟正黑體" panose="020B0604030504040204" pitchFamily="34" charset="-120"/>
                <a:ea typeface="微軟正黑體" panose="020B0604030504040204" pitchFamily="34" charset="-120"/>
              </a:rPr>
              <a:t>：</a:t>
            </a:r>
          </a:p>
        </p:txBody>
      </p:sp>
      <p:sp>
        <p:nvSpPr>
          <p:cNvPr id="13" name="文字方塊 12">
            <a:extLst>
              <a:ext uri="{FF2B5EF4-FFF2-40B4-BE49-F238E27FC236}">
                <a16:creationId xmlns:a16="http://schemas.microsoft.com/office/drawing/2014/main" id="{42279702-01B7-4286-B23C-BB07D19986D4}"/>
              </a:ext>
            </a:extLst>
          </p:cNvPr>
          <p:cNvSpPr txBox="1"/>
          <p:nvPr/>
        </p:nvSpPr>
        <p:spPr>
          <a:xfrm>
            <a:off x="4568018" y="2737781"/>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500</a:t>
            </a:r>
            <a:endParaRPr lang="zh-TW" altLang="en-US"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6A217ED9-244E-44E3-B82F-8026E734EABC}"/>
              </a:ext>
            </a:extLst>
          </p:cNvPr>
          <p:cNvSpPr txBox="1"/>
          <p:nvPr/>
        </p:nvSpPr>
        <p:spPr>
          <a:xfrm>
            <a:off x="4568018" y="4449776"/>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21.27</a:t>
            </a:r>
            <a:endParaRPr lang="zh-TW" altLang="en-US" dirty="0">
              <a:solidFill>
                <a:srgbClr val="C00000"/>
              </a:solidFill>
              <a:latin typeface="微軟正黑體" panose="020B0604030504040204" pitchFamily="34" charset="-120"/>
              <a:ea typeface="微軟正黑體" panose="020B0604030504040204" pitchFamily="34" charset="-120"/>
            </a:endParaRPr>
          </a:p>
        </p:txBody>
      </p:sp>
      <p:graphicFrame>
        <p:nvGraphicFramePr>
          <p:cNvPr id="16" name="表格 15"/>
          <p:cNvGraphicFramePr>
            <a:graphicFrameLocks noGrp="1"/>
          </p:cNvGraphicFramePr>
          <p:nvPr>
            <p:extLst>
              <p:ext uri="{D42A27DB-BD31-4B8C-83A1-F6EECF244321}">
                <p14:modId xmlns:p14="http://schemas.microsoft.com/office/powerpoint/2010/main" val="767314705"/>
              </p:ext>
            </p:extLst>
          </p:nvPr>
        </p:nvGraphicFramePr>
        <p:xfrm>
          <a:off x="3505588" y="4959530"/>
          <a:ext cx="7200000" cy="1152000"/>
        </p:xfrm>
        <a:graphic>
          <a:graphicData uri="http://schemas.openxmlformats.org/drawingml/2006/table">
            <a:tbl>
              <a:tblPr firstRow="1" bandRow="1"/>
              <a:tblGrid>
                <a:gridCol w="1440000">
                  <a:extLst>
                    <a:ext uri="{9D8B030D-6E8A-4147-A177-3AD203B41FA5}">
                      <a16:colId xmlns:a16="http://schemas.microsoft.com/office/drawing/2014/main" val="196419361"/>
                    </a:ext>
                  </a:extLst>
                </a:gridCol>
                <a:gridCol w="1440000">
                  <a:extLst>
                    <a:ext uri="{9D8B030D-6E8A-4147-A177-3AD203B41FA5}">
                      <a16:colId xmlns:a16="http://schemas.microsoft.com/office/drawing/2014/main" val="3546471754"/>
                    </a:ext>
                  </a:extLst>
                </a:gridCol>
                <a:gridCol w="1440000">
                  <a:extLst>
                    <a:ext uri="{9D8B030D-6E8A-4147-A177-3AD203B41FA5}">
                      <a16:colId xmlns:a16="http://schemas.microsoft.com/office/drawing/2014/main" val="3436248122"/>
                    </a:ext>
                  </a:extLst>
                </a:gridCol>
                <a:gridCol w="1440000">
                  <a:extLst>
                    <a:ext uri="{9D8B030D-6E8A-4147-A177-3AD203B41FA5}">
                      <a16:colId xmlns:a16="http://schemas.microsoft.com/office/drawing/2014/main" val="2596695375"/>
                    </a:ext>
                  </a:extLst>
                </a:gridCol>
                <a:gridCol w="1440000">
                  <a:extLst>
                    <a:ext uri="{9D8B030D-6E8A-4147-A177-3AD203B41FA5}">
                      <a16:colId xmlns:a16="http://schemas.microsoft.com/office/drawing/2014/main" val="3876172191"/>
                    </a:ext>
                  </a:extLst>
                </a:gridCol>
              </a:tblGrid>
              <a:tr h="288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rPr>
                        <a:t>n_estimators</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ctr"/>
                      <a:r>
                        <a:rPr lang="en-US" altLang="zh-TW" sz="1200" b="1" dirty="0" smtClean="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max_depth</a:t>
                      </a:r>
                      <a:endPar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latin typeface="+mn-lt"/>
                          <a:ea typeface="微軟正黑體" panose="020B0604030504040204" pitchFamily="34" charset="-120"/>
                          <a:cs typeface="Microsoft New Tai Lue" panose="020B0502040204020203" pitchFamily="34" charset="0"/>
                        </a:rPr>
                        <a:t>learning_rate</a:t>
                      </a:r>
                      <a:endParaRPr lang="zh-TW" altLang="en-US" sz="12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bg1"/>
                          </a:solidFill>
                          <a:latin typeface="+mn-lt"/>
                          <a:ea typeface="微軟正黑體" panose="020B0604030504040204" pitchFamily="34" charset="-120"/>
                          <a:cs typeface="Microsoft New Tai Lue" panose="020B0502040204020203" pitchFamily="34" charset="0"/>
                        </a:rPr>
                        <a:t>MAE</a:t>
                      </a:r>
                      <a:endParaRPr lang="zh-TW" altLang="en-US" sz="1200" b="1" kern="1200" dirty="0" smtClean="0">
                        <a:solidFill>
                          <a:schemeClr val="bg1"/>
                        </a:solidFill>
                        <a:latin typeface="+mn-lt"/>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驗證 </a:t>
                      </a: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MAE</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88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lvl="0" algn="ctr" fontAlgn="ctr"/>
                      <a:r>
                        <a:rPr lang="en-US" altLang="zh-TW" sz="1200" b="0" i="0" u="none" strike="noStrike" dirty="0" smtClean="0">
                          <a:solidFill>
                            <a:schemeClr val="accent5">
                              <a:lumMod val="75000"/>
                            </a:schemeClr>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chemeClr val="accent5">
                            <a:lumMod val="75000"/>
                          </a:schemeClr>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accent5">
                              <a:lumMod val="75000"/>
                            </a:schemeClr>
                          </a:solidFill>
                          <a:latin typeface="微軟正黑體" panose="020B0604030504040204" pitchFamily="34" charset="-120"/>
                          <a:ea typeface="微軟正黑體" panose="020B0604030504040204" pitchFamily="34" charset="-120"/>
                        </a:rPr>
                        <a:t>30</a:t>
                      </a:r>
                      <a:endParaRPr lang="zh-TW" altLang="en-US" sz="1200" b="0" dirty="0">
                        <a:solidFill>
                          <a:schemeClr val="accent5">
                            <a:lumMod val="7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EBF0F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13.26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13.06</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88000">
                <a:tc>
                  <a:txBody>
                    <a:bodyPr/>
                    <a:lstStyle/>
                    <a:p>
                      <a:pPr lvl="0" algn="ctr"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100</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20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14.05</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15.34</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491626"/>
                  </a:ext>
                </a:extLst>
              </a:tr>
              <a:tr h="288000">
                <a:tc>
                  <a:txBody>
                    <a:bodyPr/>
                    <a:lstStyle/>
                    <a:p>
                      <a:pPr lvl="0" algn="ctr" fontAlgn="ctr"/>
                      <a:r>
                        <a:rPr lang="en-US" altLang="zh-TW" sz="1200" b="0" i="0" u="none" strike="noStrike" dirty="0" smtClean="0">
                          <a:solidFill>
                            <a:schemeClr val="tx1"/>
                          </a:solidFill>
                          <a:effectLst/>
                          <a:latin typeface="微軟正黑體" panose="020B0604030504040204" pitchFamily="34" charset="-120"/>
                          <a:ea typeface="微軟正黑體" panose="020B0604030504040204" pitchFamily="34" charset="-120"/>
                        </a:rPr>
                        <a:t>200</a:t>
                      </a:r>
                      <a:endParaRPr lang="en-US" altLang="zh-TW" sz="1200" b="0" i="0" u="none" strike="noStrike" dirty="0">
                        <a:solidFill>
                          <a:schemeClr val="tx1"/>
                        </a:solidFill>
                        <a:effectLst/>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solidFill>
                          <a:latin typeface="微軟正黑體" panose="020B0604030504040204" pitchFamily="34" charset="-120"/>
                          <a:ea typeface="微軟正黑體" panose="020B0604030504040204" pitchFamily="34" charset="-120"/>
                        </a:rPr>
                        <a:t>30</a:t>
                      </a:r>
                      <a:endParaRPr lang="zh-TW" altLang="en-US" sz="1200" b="0" dirty="0">
                        <a:solidFill>
                          <a:schemeClr val="tx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0.1</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14.26</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18.73</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113290"/>
                  </a:ext>
                </a:extLst>
              </a:tr>
            </a:tbl>
          </a:graphicData>
        </a:graphic>
      </p:graphicFrame>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11" y="758274"/>
            <a:ext cx="4725973" cy="3391933"/>
          </a:xfrm>
          <a:prstGeom prst="rect">
            <a:avLst/>
          </a:prstGeom>
        </p:spPr>
      </p:pic>
    </p:spTree>
    <p:extLst>
      <p:ext uri="{BB962C8B-B14F-4D97-AF65-F5344CB8AC3E}">
        <p14:creationId xmlns:p14="http://schemas.microsoft.com/office/powerpoint/2010/main" val="2230373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FC01A3DF-7844-4300-9C81-32EE90C5BE20}"/>
              </a:ext>
            </a:extLst>
          </p:cNvPr>
          <p:cNvGraphicFramePr>
            <a:graphicFrameLocks noGrp="1"/>
          </p:cNvGraphicFramePr>
          <p:nvPr>
            <p:extLst/>
          </p:nvPr>
        </p:nvGraphicFramePr>
        <p:xfrm>
          <a:off x="4568018" y="1969729"/>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0.81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16.15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14.05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3" name="文字方塊 2">
            <a:extLst>
              <a:ext uri="{FF2B5EF4-FFF2-40B4-BE49-F238E27FC236}">
                <a16:creationId xmlns:a16="http://schemas.microsoft.com/office/drawing/2014/main" id="{D9F9312D-C4A1-4CE4-92DA-E07E331C387D}"/>
              </a:ext>
            </a:extLst>
          </p:cNvPr>
          <p:cNvSpPr txBox="1"/>
          <p:nvPr/>
        </p:nvSpPr>
        <p:spPr>
          <a:xfrm>
            <a:off x="4568018" y="704010"/>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2</a:t>
            </a:r>
            <a:r>
              <a:rPr lang="zh-TW" altLang="en-US" sz="2000" b="1" dirty="0">
                <a:latin typeface="微軟正黑體" panose="020B0604030504040204" pitchFamily="34" charset="-120"/>
                <a:ea typeface="微軟正黑體" panose="020B0604030504040204" pitchFamily="34" charset="-120"/>
              </a:rPr>
              <a:t>：</a:t>
            </a:r>
          </a:p>
        </p:txBody>
      </p:sp>
      <p:sp>
        <p:nvSpPr>
          <p:cNvPr id="4" name="文字方塊 3">
            <a:extLst>
              <a:ext uri="{FF2B5EF4-FFF2-40B4-BE49-F238E27FC236}">
                <a16:creationId xmlns:a16="http://schemas.microsoft.com/office/drawing/2014/main" id="{8865F332-6DB5-4586-A4CC-A406A0F6B840}"/>
              </a:ext>
            </a:extLst>
          </p:cNvPr>
          <p:cNvSpPr txBox="1"/>
          <p:nvPr/>
        </p:nvSpPr>
        <p:spPr>
          <a:xfrm>
            <a:off x="4568018" y="1233621"/>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400</a:t>
            </a:r>
            <a:endParaRPr lang="zh-TW" altLang="en-US" dirty="0">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1AEDF546-26C3-435E-80F2-9AAFB82FF076}"/>
              </a:ext>
            </a:extLst>
          </p:cNvPr>
          <p:cNvSpPr txBox="1"/>
          <p:nvPr/>
        </p:nvSpPr>
        <p:spPr>
          <a:xfrm>
            <a:off x="4568018" y="2945616"/>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20.40</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54A06213-3AB4-4FA8-BC7D-319614385045}"/>
              </a:ext>
            </a:extLst>
          </p:cNvPr>
          <p:cNvSpPr txBox="1"/>
          <p:nvPr/>
        </p:nvSpPr>
        <p:spPr>
          <a:xfrm>
            <a:off x="563756" y="848643"/>
            <a:ext cx="2941832"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演算法挑選</a:t>
            </a:r>
          </a:p>
        </p:txBody>
      </p:sp>
      <p:sp>
        <p:nvSpPr>
          <p:cNvPr id="7" name="文字方塊 6">
            <a:extLst>
              <a:ext uri="{FF2B5EF4-FFF2-40B4-BE49-F238E27FC236}">
                <a16:creationId xmlns:a16="http://schemas.microsoft.com/office/drawing/2014/main" id="{ACD6F81F-35B2-4903-84CE-790D4C4041DD}"/>
              </a:ext>
            </a:extLst>
          </p:cNvPr>
          <p:cNvSpPr txBox="1"/>
          <p:nvPr/>
        </p:nvSpPr>
        <p:spPr>
          <a:xfrm>
            <a:off x="721411" y="1718591"/>
            <a:ext cx="3246402" cy="369332"/>
          </a:xfrm>
          <a:prstGeom prst="rect">
            <a:avLst/>
          </a:prstGeom>
          <a:noFill/>
        </p:spPr>
        <p:txBody>
          <a:bodyPr wrap="none" rtlCol="0">
            <a:spAutoFit/>
          </a:bodyPr>
          <a:lstStyle/>
          <a:p>
            <a:r>
              <a:rPr lang="zh-TW" altLang="en-US" i="0" dirty="0">
                <a:effectLst/>
                <a:latin typeface="微軟正黑體" panose="020B0604030504040204" pitchFamily="34" charset="-120"/>
                <a:ea typeface="微軟正黑體" panose="020B0604030504040204" pitchFamily="34" charset="-120"/>
              </a:rPr>
              <a:t>以</a:t>
            </a:r>
            <a:r>
              <a:rPr lang="en-US" altLang="zh-TW" i="0" dirty="0">
                <a:effectLst/>
                <a:latin typeface="微軟正黑體" panose="020B0604030504040204" pitchFamily="34" charset="-120"/>
                <a:ea typeface="微軟正黑體" panose="020B0604030504040204" pitchFamily="34" charset="-120"/>
              </a:rPr>
              <a:t>IAI</a:t>
            </a:r>
            <a:r>
              <a:rPr lang="zh-TW" altLang="en-US" i="0" dirty="0">
                <a:effectLst/>
                <a:latin typeface="微軟正黑體" panose="020B0604030504040204" pitchFamily="34" charset="-120"/>
                <a:ea typeface="微軟正黑體" panose="020B0604030504040204" pitchFamily="34" charset="-120"/>
              </a:rPr>
              <a:t>平台所有演算法進行訓練</a:t>
            </a:r>
            <a:endParaRPr lang="en-US" altLang="zh-TW" i="0" dirty="0">
              <a:effectLst/>
              <a:latin typeface="微軟正黑體" panose="020B0604030504040204" pitchFamily="34" charset="-120"/>
              <a:ea typeface="微軟正黑體" panose="020B0604030504040204" pitchFamily="34" charset="-120"/>
            </a:endParaRPr>
          </a:p>
        </p:txBody>
      </p:sp>
      <p:sp>
        <p:nvSpPr>
          <p:cNvPr id="8" name="文字方塊 7">
            <a:extLst>
              <a:ext uri="{FF2B5EF4-FFF2-40B4-BE49-F238E27FC236}">
                <a16:creationId xmlns:a16="http://schemas.microsoft.com/office/drawing/2014/main" id="{23C9B87C-A687-49C3-AD8A-6DB18004D542}"/>
              </a:ext>
            </a:extLst>
          </p:cNvPr>
          <p:cNvSpPr txBox="1"/>
          <p:nvPr/>
        </p:nvSpPr>
        <p:spPr>
          <a:xfrm>
            <a:off x="721411" y="5138838"/>
            <a:ext cx="1200970" cy="369332"/>
          </a:xfrm>
          <a:prstGeom prst="rect">
            <a:avLst/>
          </a:prstGeom>
          <a:noFill/>
        </p:spPr>
        <p:txBody>
          <a:bodyPr wrap="none" rtlCol="0">
            <a:spAutoFit/>
          </a:bodyPr>
          <a:lstStyle/>
          <a:p>
            <a:r>
              <a:rPr lang="en-US" altLang="zh-TW" i="0" dirty="0">
                <a:effectLst/>
                <a:latin typeface="微軟正黑體" panose="020B0604030504040204" pitchFamily="34" charset="-120"/>
                <a:ea typeface="微軟正黑體" panose="020B0604030504040204" pitchFamily="34" charset="-120"/>
              </a:rPr>
              <a:t>MAE</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a:t>
            </a:r>
            <a:r>
              <a:rPr lang="zh-TW" altLang="en-US" i="0" dirty="0">
                <a:effectLst/>
                <a:latin typeface="微軟正黑體" panose="020B0604030504040204" pitchFamily="34" charset="-120"/>
                <a:ea typeface="微軟正黑體" panose="020B0604030504040204" pitchFamily="34" charset="-120"/>
              </a:rPr>
              <a:t> </a:t>
            </a:r>
            <a:r>
              <a:rPr lang="en-US" altLang="zh-TW" i="0" dirty="0">
                <a:effectLst/>
                <a:latin typeface="微軟正黑體" panose="020B0604030504040204" pitchFamily="34" charset="-120"/>
                <a:ea typeface="微軟正黑體" panose="020B0604030504040204" pitchFamily="34" charset="-120"/>
              </a:rPr>
              <a:t>15</a:t>
            </a:r>
          </a:p>
        </p:txBody>
      </p:sp>
      <p:sp>
        <p:nvSpPr>
          <p:cNvPr id="9" name="文字方塊 8">
            <a:extLst>
              <a:ext uri="{FF2B5EF4-FFF2-40B4-BE49-F238E27FC236}">
                <a16:creationId xmlns:a16="http://schemas.microsoft.com/office/drawing/2014/main" id="{EC0EC249-2125-4E48-98E1-83031A9D954F}"/>
              </a:ext>
            </a:extLst>
          </p:cNvPr>
          <p:cNvSpPr txBox="1"/>
          <p:nvPr/>
        </p:nvSpPr>
        <p:spPr>
          <a:xfrm>
            <a:off x="563756" y="4410749"/>
            <a:ext cx="2390398" cy="707886"/>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4000" b="1" i="0" u="none" strike="noStrike" kern="0" cap="none" spc="300" normalizeH="0" baseline="0" noProof="0" dirty="0">
                <a:ln>
                  <a:noFill/>
                </a:ln>
                <a:solidFill>
                  <a:schemeClr val="accent1">
                    <a:lumMod val="75000"/>
                  </a:schemeClr>
                </a:solidFill>
                <a:effectLst/>
                <a:uLnTx/>
                <a:uFillTx/>
                <a:latin typeface="Microsoft YaHei" panose="020B0503020204020204" pitchFamily="34" charset="-122"/>
                <a:ea typeface="Microsoft YaHei" panose="020B0503020204020204" pitchFamily="34" charset="-122"/>
              </a:rPr>
              <a:t>模型指標</a:t>
            </a:r>
          </a:p>
        </p:txBody>
      </p:sp>
      <p:sp>
        <p:nvSpPr>
          <p:cNvPr id="10" name="文字方塊 9">
            <a:extLst>
              <a:ext uri="{FF2B5EF4-FFF2-40B4-BE49-F238E27FC236}">
                <a16:creationId xmlns:a16="http://schemas.microsoft.com/office/drawing/2014/main" id="{D21CDF8F-3FE2-4813-BF7F-20EE2538B07E}"/>
              </a:ext>
            </a:extLst>
          </p:cNvPr>
          <p:cNvSpPr txBox="1"/>
          <p:nvPr/>
        </p:nvSpPr>
        <p:spPr>
          <a:xfrm>
            <a:off x="721411" y="2087923"/>
            <a:ext cx="2441694" cy="1754326"/>
          </a:xfrm>
          <a:prstGeom prst="rect">
            <a:avLst/>
          </a:prstGeom>
          <a:noFill/>
        </p:spPr>
        <p:txBody>
          <a:bodyPr wrap="none" rtlCol="0">
            <a:spAutoFit/>
          </a:bodyPr>
          <a:lstStyle/>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Random Forest</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Support Vector</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Lasso Linear</a:t>
            </a:r>
          </a:p>
          <a:p>
            <a:pPr marL="285750" indent="-285750">
              <a:buFont typeface="Arial" panose="020B0604020202020204" pitchFamily="34" charset="0"/>
              <a:buChar char="•"/>
            </a:pPr>
            <a:r>
              <a:rPr lang="en-US" altLang="zh-TW" i="0" dirty="0">
                <a:effectLst/>
                <a:latin typeface="微軟正黑體" panose="020B0604030504040204" pitchFamily="34" charset="-120"/>
                <a:ea typeface="微軟正黑體" panose="020B0604030504040204" pitchFamily="34" charset="-120"/>
              </a:rPr>
              <a:t>Gradient Boosting</a:t>
            </a:r>
            <a:endParaRPr lang="en-US" altLang="zh-TW" dirty="0">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Xgboost</a:t>
            </a:r>
            <a:endParaRPr lang="en-US" altLang="zh-TW" i="0" dirty="0">
              <a:effectLst/>
              <a:latin typeface="微軟正黑體" panose="020B0604030504040204" pitchFamily="34" charset="-120"/>
              <a:ea typeface="微軟正黑體" panose="020B0604030504040204" pitchFamily="34" charset="-120"/>
            </a:endParaRPr>
          </a:p>
          <a:p>
            <a:pPr marL="285750" indent="-285750">
              <a:buFont typeface="Arial" panose="020B0604020202020204" pitchFamily="34" charset="0"/>
              <a:buChar char="•"/>
            </a:pPr>
            <a:r>
              <a:rPr lang="en-US" altLang="zh-TW" i="0" dirty="0" err="1">
                <a:effectLst/>
                <a:latin typeface="微軟正黑體" panose="020B0604030504040204" pitchFamily="34" charset="-120"/>
                <a:ea typeface="微軟正黑體" panose="020B0604030504040204" pitchFamily="34" charset="-120"/>
              </a:rPr>
              <a:t>Lightgbm</a:t>
            </a:r>
            <a:endParaRPr lang="zh-TW" altLang="en-US" dirty="0">
              <a:latin typeface="微軟正黑體" panose="020B0604030504040204" pitchFamily="34" charset="-120"/>
              <a:ea typeface="微軟正黑體" panose="020B0604030504040204" pitchFamily="34" charset="-120"/>
            </a:endParaRPr>
          </a:p>
        </p:txBody>
      </p:sp>
      <p:graphicFrame>
        <p:nvGraphicFramePr>
          <p:cNvPr id="12" name="表格 11">
            <a:extLst>
              <a:ext uri="{FF2B5EF4-FFF2-40B4-BE49-F238E27FC236}">
                <a16:creationId xmlns:a16="http://schemas.microsoft.com/office/drawing/2014/main" id="{DE94306C-0927-43E8-AF9E-6D015B94673F}"/>
              </a:ext>
            </a:extLst>
          </p:cNvPr>
          <p:cNvGraphicFramePr>
            <a:graphicFrameLocks noGrp="1"/>
          </p:cNvGraphicFramePr>
          <p:nvPr>
            <p:extLst/>
          </p:nvPr>
        </p:nvGraphicFramePr>
        <p:xfrm>
          <a:off x="4568018" y="4823691"/>
          <a:ext cx="7045914" cy="886504"/>
        </p:xfrm>
        <a:graphic>
          <a:graphicData uri="http://schemas.openxmlformats.org/drawingml/2006/table">
            <a:tbl>
              <a:tblPr firstRow="1" bandRow="1"/>
              <a:tblGrid>
                <a:gridCol w="2123054">
                  <a:extLst>
                    <a:ext uri="{9D8B030D-6E8A-4147-A177-3AD203B41FA5}">
                      <a16:colId xmlns:a16="http://schemas.microsoft.com/office/drawing/2014/main" val="1097023609"/>
                    </a:ext>
                  </a:extLst>
                </a:gridCol>
                <a:gridCol w="1156039">
                  <a:extLst>
                    <a:ext uri="{9D8B030D-6E8A-4147-A177-3AD203B41FA5}">
                      <a16:colId xmlns:a16="http://schemas.microsoft.com/office/drawing/2014/main" val="3147046157"/>
                    </a:ext>
                  </a:extLst>
                </a:gridCol>
                <a:gridCol w="1172617">
                  <a:extLst>
                    <a:ext uri="{9D8B030D-6E8A-4147-A177-3AD203B41FA5}">
                      <a16:colId xmlns:a16="http://schemas.microsoft.com/office/drawing/2014/main" val="3861153987"/>
                    </a:ext>
                  </a:extLst>
                </a:gridCol>
                <a:gridCol w="1297102">
                  <a:extLst>
                    <a:ext uri="{9D8B030D-6E8A-4147-A177-3AD203B41FA5}">
                      <a16:colId xmlns:a16="http://schemas.microsoft.com/office/drawing/2014/main" val="869154765"/>
                    </a:ext>
                  </a:extLst>
                </a:gridCol>
                <a:gridCol w="1297102">
                  <a:extLst>
                    <a:ext uri="{9D8B030D-6E8A-4147-A177-3AD203B41FA5}">
                      <a16:colId xmlns:a16="http://schemas.microsoft.com/office/drawing/2014/main" val="3646323948"/>
                    </a:ext>
                  </a:extLst>
                </a:gridCol>
              </a:tblGrid>
              <a:tr h="354181">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lvl="0" algn="l"/>
                      <a:r>
                        <a:rPr lang="en-US" altLang="zh-TW" sz="1800" b="0" dirty="0">
                          <a:solidFill>
                            <a:schemeClr val="tx1">
                              <a:lumMod val="95000"/>
                              <a:lumOff val="5000"/>
                            </a:schemeClr>
                          </a:solidFill>
                          <a:latin typeface="微軟正黑體" panose="020B0604030504040204" pitchFamily="34" charset="-120"/>
                          <a:ea typeface="微軟正黑體" panose="020B0604030504040204" pitchFamily="34" charset="-120"/>
                        </a:rPr>
                        <a:t>Model</a:t>
                      </a:r>
                      <a:endParaRPr lang="zh-TW" altLang="en-US" sz="1800" b="0" dirty="0">
                        <a:solidFill>
                          <a:schemeClr val="tx1">
                            <a:lumMod val="95000"/>
                            <a:lumOff val="5000"/>
                          </a:schemeClr>
                        </a:solidFill>
                        <a:latin typeface="微軟正黑體" panose="020B0604030504040204" pitchFamily="34" charset="-120"/>
                        <a:ea typeface="微軟正黑體" panose="020B0604030504040204" pitchFamily="34" charset="-120"/>
                      </a:endParaRP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R2</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algn="l" fontAlgn="ct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R</a:t>
                      </a:r>
                      <a:r>
                        <a:rPr lang="en-US" altLang="zh-TW"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MS</a:t>
                      </a:r>
                      <a:r>
                        <a:rPr lang="en-US" sz="1800" b="0" i="0" u="none" strike="noStrike" dirty="0">
                          <a:solidFill>
                            <a:schemeClr val="tx1">
                              <a:lumMod val="95000"/>
                              <a:lumOff val="5000"/>
                            </a:schemeClr>
                          </a:solidFill>
                          <a:effectLst/>
                          <a:latin typeface="微軟正黑體" panose="020B0604030504040204" pitchFamily="34" charset="-120"/>
                          <a:ea typeface="微軟正黑體" panose="020B0604030504040204" pitchFamily="34" charset="-120"/>
                        </a:rPr>
                        <a:t>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MAE</a:t>
                      </a: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b="1" kern="1200">
                          <a:solidFill>
                            <a:schemeClr val="lt1"/>
                          </a:solidFill>
                          <a:latin typeface="Calibri"/>
                          <a:ea typeface="微軟正黑體"/>
                        </a:defRPr>
                      </a:lvl1pPr>
                      <a:lvl2pPr marL="457200" algn="l" defTabSz="914400" rtl="0" eaLnBrk="1" latinLnBrk="0" hangingPunct="1">
                        <a:defRPr sz="1800" b="1" kern="1200">
                          <a:solidFill>
                            <a:schemeClr val="lt1"/>
                          </a:solidFill>
                          <a:latin typeface="Calibri"/>
                          <a:ea typeface="微軟正黑體"/>
                        </a:defRPr>
                      </a:lvl2pPr>
                      <a:lvl3pPr marL="914400" algn="l" defTabSz="914400" rtl="0" eaLnBrk="1" latinLnBrk="0" hangingPunct="1">
                        <a:defRPr sz="1800" b="1" kern="1200">
                          <a:solidFill>
                            <a:schemeClr val="lt1"/>
                          </a:solidFill>
                          <a:latin typeface="Calibri"/>
                          <a:ea typeface="微軟正黑體"/>
                        </a:defRPr>
                      </a:lvl3pPr>
                      <a:lvl4pPr marL="1371600" algn="l" defTabSz="914400" rtl="0" eaLnBrk="1" latinLnBrk="0" hangingPunct="1">
                        <a:defRPr sz="1800" b="1" kern="1200">
                          <a:solidFill>
                            <a:schemeClr val="lt1"/>
                          </a:solidFill>
                          <a:latin typeface="Calibri"/>
                          <a:ea typeface="微軟正黑體"/>
                        </a:defRPr>
                      </a:lvl4pPr>
                      <a:lvl5pPr marL="1828800" algn="l" defTabSz="914400" rtl="0" eaLnBrk="1" latinLnBrk="0" hangingPunct="1">
                        <a:defRPr sz="1800" b="1" kern="1200">
                          <a:solidFill>
                            <a:schemeClr val="lt1"/>
                          </a:solidFill>
                          <a:latin typeface="Calibri"/>
                          <a:ea typeface="微軟正黑體"/>
                        </a:defRPr>
                      </a:lvl5pPr>
                      <a:lvl6pPr marL="2286000" algn="l" defTabSz="914400" rtl="0" eaLnBrk="1" latinLnBrk="0" hangingPunct="1">
                        <a:defRPr sz="1800" b="1" kern="1200">
                          <a:solidFill>
                            <a:schemeClr val="lt1"/>
                          </a:solidFill>
                          <a:latin typeface="Calibri"/>
                          <a:ea typeface="微軟正黑體"/>
                        </a:defRPr>
                      </a:lvl6pPr>
                      <a:lvl7pPr marL="2743200" algn="l" defTabSz="914400" rtl="0" eaLnBrk="1" latinLnBrk="0" hangingPunct="1">
                        <a:defRPr sz="1800" b="1" kern="1200">
                          <a:solidFill>
                            <a:schemeClr val="lt1"/>
                          </a:solidFill>
                          <a:latin typeface="Calibri"/>
                          <a:ea typeface="微軟正黑體"/>
                        </a:defRPr>
                      </a:lvl7pPr>
                      <a:lvl8pPr marL="3200400" algn="l" defTabSz="914400" rtl="0" eaLnBrk="1" latinLnBrk="0" hangingPunct="1">
                        <a:defRPr sz="1800" b="1" kern="1200">
                          <a:solidFill>
                            <a:schemeClr val="lt1"/>
                          </a:solidFill>
                          <a:latin typeface="Calibri"/>
                          <a:ea typeface="微軟正黑體"/>
                        </a:defRPr>
                      </a:lvl8pPr>
                      <a:lvl9pPr marL="3657600" algn="l" defTabSz="914400" rtl="0" eaLnBrk="1" latinLnBrk="0" hangingPunct="1">
                        <a:defRPr sz="1800" b="1" kern="1200">
                          <a:solidFill>
                            <a:schemeClr val="lt1"/>
                          </a:solidFill>
                          <a:latin typeface="Calibri"/>
                          <a:ea typeface="微軟正黑體"/>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800" b="0" i="0" u="none" strike="noStrike" kern="1200" dirty="0">
                          <a:solidFill>
                            <a:schemeClr val="tx1">
                              <a:lumMod val="95000"/>
                              <a:lumOff val="5000"/>
                            </a:schemeClr>
                          </a:solidFill>
                          <a:effectLst/>
                          <a:latin typeface="微軟正黑體" panose="020B0604030504040204" pitchFamily="34" charset="-120"/>
                          <a:ea typeface="微軟正黑體" panose="020B0604030504040204" pitchFamily="34" charset="-120"/>
                          <a:cs typeface="+mn-cs"/>
                        </a:rPr>
                        <a:t>MAPE</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ysClr val="window" lastClr="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707167"/>
                  </a:ext>
                </a:extLst>
              </a:tr>
              <a:tr h="520744">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lvl="0" algn="l" fontAlgn="ctr"/>
                      <a:r>
                        <a:rPr lang="en-US" altLang="zh-TW" sz="1800" b="0" i="0" u="none" strike="noStrike" dirty="0">
                          <a:solidFill>
                            <a:srgbClr val="C00000"/>
                          </a:solidFill>
                          <a:effectLst/>
                          <a:latin typeface="微軟正黑體" panose="020B0604030504040204" pitchFamily="34" charset="-120"/>
                          <a:ea typeface="微軟正黑體" panose="020B0604030504040204" pitchFamily="34" charset="-120"/>
                        </a:rPr>
                        <a:t>Random Forest</a:t>
                      </a:r>
                    </a:p>
                  </a:txBody>
                  <a:tcPr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dirty="0">
                          <a:solidFill>
                            <a:srgbClr val="C00000"/>
                          </a:solidFill>
                          <a:latin typeface="微軟正黑體" panose="020B0604030504040204" pitchFamily="34" charset="-120"/>
                          <a:ea typeface="微軟正黑體" panose="020B0604030504040204" pitchFamily="34" charset="-120"/>
                        </a:rPr>
                        <a:t>0.71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18.41</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14.64</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ea typeface="微軟正黑體"/>
                        </a:defRPr>
                      </a:lvl1pPr>
                      <a:lvl2pPr marL="457200" algn="l" defTabSz="914400" rtl="0" eaLnBrk="1" latinLnBrk="0" hangingPunct="1">
                        <a:defRPr sz="1800" kern="1200">
                          <a:solidFill>
                            <a:schemeClr val="dk1"/>
                          </a:solidFill>
                          <a:latin typeface="Calibri"/>
                          <a:ea typeface="微軟正黑體"/>
                        </a:defRPr>
                      </a:lvl2pPr>
                      <a:lvl3pPr marL="914400" algn="l" defTabSz="914400" rtl="0" eaLnBrk="1" latinLnBrk="0" hangingPunct="1">
                        <a:defRPr sz="1800" kern="1200">
                          <a:solidFill>
                            <a:schemeClr val="dk1"/>
                          </a:solidFill>
                          <a:latin typeface="Calibri"/>
                          <a:ea typeface="微軟正黑體"/>
                        </a:defRPr>
                      </a:lvl3pPr>
                      <a:lvl4pPr marL="1371600" algn="l" defTabSz="914400" rtl="0" eaLnBrk="1" latinLnBrk="0" hangingPunct="1">
                        <a:defRPr sz="1800" kern="1200">
                          <a:solidFill>
                            <a:schemeClr val="dk1"/>
                          </a:solidFill>
                          <a:latin typeface="Calibri"/>
                          <a:ea typeface="微軟正黑體"/>
                        </a:defRPr>
                      </a:lvl4pPr>
                      <a:lvl5pPr marL="1828800" algn="l" defTabSz="914400" rtl="0" eaLnBrk="1" latinLnBrk="0" hangingPunct="1">
                        <a:defRPr sz="1800" kern="1200">
                          <a:solidFill>
                            <a:schemeClr val="dk1"/>
                          </a:solidFill>
                          <a:latin typeface="Calibri"/>
                          <a:ea typeface="微軟正黑體"/>
                        </a:defRPr>
                      </a:lvl5pPr>
                      <a:lvl6pPr marL="2286000" algn="l" defTabSz="914400" rtl="0" eaLnBrk="1" latinLnBrk="0" hangingPunct="1">
                        <a:defRPr sz="1800" kern="1200">
                          <a:solidFill>
                            <a:schemeClr val="dk1"/>
                          </a:solidFill>
                          <a:latin typeface="Calibri"/>
                          <a:ea typeface="微軟正黑體"/>
                        </a:defRPr>
                      </a:lvl6pPr>
                      <a:lvl7pPr marL="2743200" algn="l" defTabSz="914400" rtl="0" eaLnBrk="1" latinLnBrk="0" hangingPunct="1">
                        <a:defRPr sz="1800" kern="1200">
                          <a:solidFill>
                            <a:schemeClr val="dk1"/>
                          </a:solidFill>
                          <a:latin typeface="Calibri"/>
                          <a:ea typeface="微軟正黑體"/>
                        </a:defRPr>
                      </a:lvl7pPr>
                      <a:lvl8pPr marL="3200400" algn="l" defTabSz="914400" rtl="0" eaLnBrk="1" latinLnBrk="0" hangingPunct="1">
                        <a:defRPr sz="1800" kern="1200">
                          <a:solidFill>
                            <a:schemeClr val="dk1"/>
                          </a:solidFill>
                          <a:latin typeface="Calibri"/>
                          <a:ea typeface="微軟正黑體"/>
                        </a:defRPr>
                      </a:lvl8pPr>
                      <a:lvl9pPr marL="3657600" algn="l" defTabSz="914400" rtl="0" eaLnBrk="1" latinLnBrk="0" hangingPunct="1">
                        <a:defRPr sz="1800" kern="1200">
                          <a:solidFill>
                            <a:schemeClr val="dk1"/>
                          </a:solidFill>
                          <a:latin typeface="Calibri"/>
                          <a:ea typeface="微軟正黑體"/>
                        </a:defRPr>
                      </a:lvl9pPr>
                    </a:lstStyle>
                    <a:p>
                      <a:pPr algn="l"/>
                      <a:r>
                        <a:rPr lang="en-US" altLang="zh-TW" sz="1800" b="0" i="0" kern="1200" dirty="0">
                          <a:solidFill>
                            <a:srgbClr val="C00000"/>
                          </a:solidFill>
                          <a:effectLst/>
                          <a:latin typeface="微軟正黑體" panose="020B0604030504040204" pitchFamily="34" charset="-120"/>
                          <a:ea typeface="微軟正黑體" panose="020B0604030504040204" pitchFamily="34" charset="-120"/>
                          <a:cs typeface="+mn-cs"/>
                        </a:rPr>
                        <a:t>0.15</a:t>
                      </a:r>
                      <a:endParaRPr lang="zh-TW" altLang="en-US" sz="1800" b="0" dirty="0">
                        <a:solidFill>
                          <a:srgbClr val="C00000"/>
                        </a:solidFill>
                        <a:latin typeface="微軟正黑體" panose="020B0604030504040204" pitchFamily="34" charset="-120"/>
                        <a:ea typeface="微軟正黑體" panose="020B0604030504040204" pitchFamily="34" charset="-120"/>
                      </a:endParaRP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5857850"/>
                  </a:ext>
                </a:extLst>
              </a:tr>
            </a:tbl>
          </a:graphicData>
        </a:graphic>
      </p:graphicFrame>
      <p:sp>
        <p:nvSpPr>
          <p:cNvPr id="13" name="文字方塊 12">
            <a:extLst>
              <a:ext uri="{FF2B5EF4-FFF2-40B4-BE49-F238E27FC236}">
                <a16:creationId xmlns:a16="http://schemas.microsoft.com/office/drawing/2014/main" id="{C3605EA6-F7BF-44CD-96EB-CA90B0ECE693}"/>
              </a:ext>
            </a:extLst>
          </p:cNvPr>
          <p:cNvSpPr txBox="1"/>
          <p:nvPr/>
        </p:nvSpPr>
        <p:spPr>
          <a:xfrm>
            <a:off x="4568018" y="3557972"/>
            <a:ext cx="1690527" cy="400110"/>
          </a:xfrm>
          <a:prstGeom prst="rect">
            <a:avLst/>
          </a:prstGeom>
          <a:noFill/>
        </p:spPr>
        <p:txBody>
          <a:bodyPr wrap="none" rtlCol="0">
            <a:spAutoFit/>
          </a:bodyPr>
          <a:lstStyle/>
          <a:p>
            <a:r>
              <a:rPr lang="en-US" altLang="zh-TW" sz="2000" b="1" dirty="0">
                <a:latin typeface="微軟正黑體" panose="020B0604030504040204" pitchFamily="34" charset="-120"/>
                <a:ea typeface="微軟正黑體" panose="020B0604030504040204" pitchFamily="34" charset="-120"/>
              </a:rPr>
              <a:t>Attempt 3</a:t>
            </a:r>
            <a:r>
              <a:rPr lang="zh-TW" altLang="en-US" sz="2000" b="1" dirty="0">
                <a:latin typeface="微軟正黑體" panose="020B0604030504040204" pitchFamily="34" charset="-120"/>
                <a:ea typeface="微軟正黑體" panose="020B0604030504040204" pitchFamily="34" charset="-120"/>
              </a:rPr>
              <a:t>：</a:t>
            </a:r>
          </a:p>
        </p:txBody>
      </p:sp>
      <p:sp>
        <p:nvSpPr>
          <p:cNvPr id="14" name="文字方塊 13">
            <a:extLst>
              <a:ext uri="{FF2B5EF4-FFF2-40B4-BE49-F238E27FC236}">
                <a16:creationId xmlns:a16="http://schemas.microsoft.com/office/drawing/2014/main" id="{42B865FB-C3A7-49FD-85F3-4ACCEEECA1EA}"/>
              </a:ext>
            </a:extLst>
          </p:cNvPr>
          <p:cNvSpPr txBox="1"/>
          <p:nvPr/>
        </p:nvSpPr>
        <p:spPr>
          <a:xfrm>
            <a:off x="4568018" y="4087583"/>
            <a:ext cx="3143489" cy="646331"/>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估算器數量</a:t>
            </a:r>
            <a:r>
              <a:rPr lang="en-US" altLang="zh-TW" dirty="0">
                <a:latin typeface="微軟正黑體" panose="020B0604030504040204" pitchFamily="34" charset="-120"/>
                <a:ea typeface="微軟正黑體" panose="020B0604030504040204" pitchFamily="34" charset="-120"/>
              </a:rPr>
              <a:t>(Estimator)</a:t>
            </a:r>
            <a:r>
              <a:rPr lang="zh-TW" altLang="en-US" dirty="0">
                <a:latin typeface="微軟正黑體" panose="020B0604030504040204" pitchFamily="34" charset="-120"/>
                <a:ea typeface="微軟正黑體" panose="020B0604030504040204" pitchFamily="34" charset="-120"/>
              </a:rPr>
              <a:t>：</a:t>
            </a:r>
            <a:r>
              <a:rPr lang="en-US" altLang="zh-TW" dirty="0">
                <a:latin typeface="微軟正黑體" panose="020B0604030504040204" pitchFamily="34" charset="-120"/>
                <a:ea typeface="微軟正黑體" panose="020B0604030504040204" pitchFamily="34" charset="-120"/>
              </a:rPr>
              <a:t>100</a:t>
            </a:r>
          </a:p>
          <a:p>
            <a:r>
              <a:rPr lang="zh-TW" altLang="en-US" dirty="0">
                <a:latin typeface="微軟正黑體" panose="020B0604030504040204" pitchFamily="34" charset="-120"/>
                <a:ea typeface="微軟正黑體" panose="020B0604030504040204" pitchFamily="34" charset="-120"/>
              </a:rPr>
              <a:t>最大深度：</a:t>
            </a:r>
            <a:r>
              <a:rPr lang="en-US" altLang="zh-TW" dirty="0">
                <a:latin typeface="微軟正黑體" panose="020B0604030504040204" pitchFamily="34" charset="-120"/>
                <a:ea typeface="微軟正黑體" panose="020B0604030504040204" pitchFamily="34" charset="-120"/>
              </a:rPr>
              <a:t>450</a:t>
            </a:r>
            <a:endParaRPr lang="zh-TW" altLang="en-US" dirty="0">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7F5F18A4-312F-4F36-B75C-6D44CCF6BBED}"/>
              </a:ext>
            </a:extLst>
          </p:cNvPr>
          <p:cNvSpPr txBox="1"/>
          <p:nvPr/>
        </p:nvSpPr>
        <p:spPr>
          <a:xfrm>
            <a:off x="4568018" y="5799578"/>
            <a:ext cx="271741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驗證分數：</a:t>
            </a:r>
            <a:r>
              <a:rPr lang="en-US" altLang="zh-TW" dirty="0">
                <a:latin typeface="微軟正黑體" panose="020B0604030504040204" pitchFamily="34" charset="-120"/>
                <a:ea typeface="微軟正黑體" panose="020B0604030504040204" pitchFamily="34" charset="-120"/>
              </a:rPr>
              <a:t>MAE</a:t>
            </a:r>
            <a:r>
              <a:rPr lang="zh-TW" altLang="en-US" dirty="0">
                <a:latin typeface="微軟正黑體" panose="020B0604030504040204" pitchFamily="34" charset="-120"/>
                <a:ea typeface="微軟正黑體" panose="020B0604030504040204" pitchFamily="34" charset="-120"/>
              </a:rPr>
              <a:t> </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 </a:t>
            </a:r>
            <a:r>
              <a:rPr lang="en-US" altLang="zh-TW" dirty="0">
                <a:solidFill>
                  <a:srgbClr val="C00000"/>
                </a:solidFill>
                <a:latin typeface="微軟正黑體" panose="020B0604030504040204" pitchFamily="34" charset="-120"/>
                <a:ea typeface="微軟正黑體" panose="020B0604030504040204" pitchFamily="34" charset="-120"/>
              </a:rPr>
              <a:t>20.59</a:t>
            </a:r>
            <a:endParaRPr lang="zh-TW" altLang="en-US" dirty="0">
              <a:solidFill>
                <a:srgbClr val="C00000"/>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53568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C2E4118-D0DF-4A80-AA0F-35472049E621}"/>
              </a:ext>
            </a:extLst>
          </p:cNvPr>
          <p:cNvSpPr txBox="1">
            <a:spLocks/>
          </p:cNvSpPr>
          <p:nvPr/>
        </p:nvSpPr>
        <p:spPr>
          <a:xfrm>
            <a:off x="249436" y="194932"/>
            <a:ext cx="11277600" cy="55245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資料集說明</a:t>
            </a:r>
          </a:p>
        </p:txBody>
      </p:sp>
      <p:graphicFrame>
        <p:nvGraphicFramePr>
          <p:cNvPr id="6" name="表格 5">
            <a:extLst>
              <a:ext uri="{FF2B5EF4-FFF2-40B4-BE49-F238E27FC236}">
                <a16:creationId xmlns:a16="http://schemas.microsoft.com/office/drawing/2014/main" id="{2497D534-5DC1-4C94-9DEC-CAAAAA47D647}"/>
              </a:ext>
            </a:extLst>
          </p:cNvPr>
          <p:cNvGraphicFramePr>
            <a:graphicFrameLocks noGrp="1"/>
          </p:cNvGraphicFramePr>
          <p:nvPr/>
        </p:nvGraphicFramePr>
        <p:xfrm>
          <a:off x="261844" y="1900825"/>
          <a:ext cx="5259998" cy="4907280"/>
        </p:xfrm>
        <a:graphic>
          <a:graphicData uri="http://schemas.openxmlformats.org/drawingml/2006/table">
            <a:tbl>
              <a:tblPr firstRow="1" bandRow="1">
                <a:tableStyleId>{21E4AEA4-8DFA-4A89-87EB-49C32662AFE0}</a:tableStyleId>
              </a:tblPr>
              <a:tblGrid>
                <a:gridCol w="2258072">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1928037">
                  <a:extLst>
                    <a:ext uri="{9D8B030D-6E8A-4147-A177-3AD203B41FA5}">
                      <a16:colId xmlns:a16="http://schemas.microsoft.com/office/drawing/2014/main" val="731821480"/>
                    </a:ext>
                  </a:extLst>
                </a:gridCol>
              </a:tblGrid>
              <a:tr h="204061">
                <a:tc>
                  <a:txBody>
                    <a:bodyPr/>
                    <a:lstStyle/>
                    <a:p>
                      <a:pPr algn="l"/>
                      <a:r>
                        <a:rPr lang="en-US" altLang="zh-TW" sz="1600" dirty="0">
                          <a:latin typeface="+mn-lt"/>
                          <a:ea typeface="微軟正黑體" panose="020B0604030504040204" pitchFamily="34" charset="-120"/>
                          <a:cs typeface="Microsoft New Tai Lue" panose="020B0502040204020203" pitchFamily="34" charset="0"/>
                        </a:rPr>
                        <a:t>Structure Factor</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Format</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(X)</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algn="ct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algn="ct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538511916"/>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2111768368"/>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Hypotenuse</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1365726650"/>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Area ratio (Die/SBS)</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3742414885"/>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Volume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Substrate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layers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修改資料</a:t>
                      </a:r>
                      <a:r>
                        <a:rPr lang="en-US" altLang="zh-TW" sz="1400" dirty="0">
                          <a:solidFill>
                            <a:srgbClr val="0000FF"/>
                          </a:solidFill>
                          <a:latin typeface="+mn-lt"/>
                          <a:ea typeface="微軟正黑體" panose="020B0604030504040204" pitchFamily="34" charset="-120"/>
                          <a:cs typeface="Microsoft New Tai Lue" panose="020B0502040204020203" pitchFamily="34" charset="0"/>
                        </a:rPr>
                        <a:t>(</a:t>
                      </a:r>
                      <a:r>
                        <a:rPr lang="zh-TW" altLang="en-US" sz="1400" dirty="0">
                          <a:solidFill>
                            <a:srgbClr val="0000FF"/>
                          </a:solidFill>
                          <a:latin typeface="+mn-lt"/>
                          <a:ea typeface="微軟正黑體" panose="020B0604030504040204" pitchFamily="34" charset="-120"/>
                          <a:cs typeface="Microsoft New Tai Lue" panose="020B0502040204020203" pitchFamily="34" charset="0"/>
                        </a:rPr>
                        <a:t>類別→數值</a:t>
                      </a:r>
                      <a:r>
                        <a:rPr lang="en-US" altLang="zh-TW" sz="1400" dirty="0">
                          <a:solidFill>
                            <a:srgbClr val="0000FF"/>
                          </a:solidFill>
                          <a:latin typeface="+mn-lt"/>
                          <a:ea typeface="微軟正黑體" panose="020B0604030504040204" pitchFamily="34" charset="-120"/>
                          <a:cs typeface="Microsoft New Tai Lue" panose="020B0502040204020203" pitchFamily="34" charset="0"/>
                        </a:rPr>
                        <a:t>)</a:t>
                      </a:r>
                    </a:p>
                  </a:txBody>
                  <a:tcPr/>
                </a:tc>
                <a:extLst>
                  <a:ext uri="{0D108BD9-81ED-4DB2-BD59-A6C34878D82A}">
                    <a16:rowId xmlns:a16="http://schemas.microsoft.com/office/drawing/2014/main" val="2009194004"/>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Substrate core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core type</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Character</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(X)</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3165330834"/>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662224509"/>
                  </a:ext>
                </a:extLst>
              </a:tr>
              <a:tr h="185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ratio  (X/Y)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185510">
                <a:tc>
                  <a:txBody>
                    <a:bodyPr/>
                    <a:lstStyle/>
                    <a:p>
                      <a:r>
                        <a:rPr lang="en-US" altLang="zh-TW" sz="1400" dirty="0">
                          <a:latin typeface="+mn-lt"/>
                          <a:ea typeface="微軟正黑體" panose="020B0604030504040204" pitchFamily="34" charset="-120"/>
                          <a:cs typeface="Microsoft New Tai Lue" panose="020B0502040204020203" pitchFamily="34" charset="0"/>
                        </a:rPr>
                        <a:t>PKG total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FF0000"/>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185510">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a:t>
                      </a:r>
                      <a:r>
                        <a:rPr lang="en-US" altLang="zh-TW" sz="1400" baseline="0" dirty="0">
                          <a:solidFill>
                            <a:schemeClr val="tx1"/>
                          </a:solidFill>
                          <a:latin typeface="+mn-lt"/>
                          <a:ea typeface="微軟正黑體" panose="020B0604030504040204" pitchFamily="34" charset="-120"/>
                          <a:cs typeface="Microsoft New Tai Lue" panose="020B0502040204020203" pitchFamily="34" charset="0"/>
                        </a:rPr>
                        <a:t> Cu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7" name="表格 6">
            <a:extLst>
              <a:ext uri="{FF2B5EF4-FFF2-40B4-BE49-F238E27FC236}">
                <a16:creationId xmlns:a16="http://schemas.microsoft.com/office/drawing/2014/main" id="{CBC04E84-2736-4FBF-BA7E-90274F8E2810}"/>
              </a:ext>
            </a:extLst>
          </p:cNvPr>
          <p:cNvGraphicFramePr>
            <a:graphicFrameLocks noGrp="1"/>
          </p:cNvGraphicFramePr>
          <p:nvPr/>
        </p:nvGraphicFramePr>
        <p:xfrm>
          <a:off x="5915245" y="1899863"/>
          <a:ext cx="5940056" cy="1859280"/>
        </p:xfrm>
        <a:graphic>
          <a:graphicData uri="http://schemas.openxmlformats.org/drawingml/2006/table">
            <a:tbl>
              <a:tblPr firstRow="1" bandRow="1">
                <a:tableStyleId>{93296810-A885-4BE3-A3E7-6D5BEEA58F35}</a:tableStyleId>
              </a:tblPr>
              <a:tblGrid>
                <a:gridCol w="1899684">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2966483">
                  <a:extLst>
                    <a:ext uri="{9D8B030D-6E8A-4147-A177-3AD203B41FA5}">
                      <a16:colId xmlns:a16="http://schemas.microsoft.com/office/drawing/2014/main" val="824513721"/>
                    </a:ext>
                  </a:extLst>
                </a:gridCol>
              </a:tblGrid>
              <a:tr h="0">
                <a:tc>
                  <a:txBody>
                    <a:bodyPr/>
                    <a:lstStyle/>
                    <a:p>
                      <a:pPr algn="l"/>
                      <a:r>
                        <a:rPr lang="en-US" altLang="zh-TW" sz="1600" dirty="0"/>
                        <a:t>Material Factor</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r>
                        <a:rPr lang="en-US" altLang="zh-TW" sz="1400" dirty="0"/>
                        <a:t>Adhesive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15385119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2009194004"/>
                  </a:ext>
                </a:extLst>
              </a:tr>
              <a:tr h="0">
                <a:tc>
                  <a:txBody>
                    <a:bodyPr/>
                    <a:lstStyle/>
                    <a:p>
                      <a:r>
                        <a:rPr lang="en-US" altLang="zh-TW" sz="1400" dirty="0"/>
                        <a:t>HS thickness</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ring foot width</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type</a:t>
                      </a:r>
                      <a:endParaRPr lang="zh-TW" altLang="en-US" sz="1400" dirty="0"/>
                    </a:p>
                  </a:txBody>
                  <a:tcPr/>
                </a:tc>
                <a:tc>
                  <a:txBody>
                    <a:bodyPr/>
                    <a:lstStyle/>
                    <a:p>
                      <a:pPr algn="ctr"/>
                      <a:r>
                        <a:rPr lang="en-US" altLang="zh-TW" sz="1400" dirty="0"/>
                        <a:t>Character</a:t>
                      </a:r>
                      <a:endParaRPr lang="zh-TW" altLang="en-US" sz="1400" dirty="0"/>
                    </a:p>
                  </a:txBody>
                  <a:tcPr/>
                </a:tc>
                <a:tc>
                  <a:txBody>
                    <a:bodyPr/>
                    <a:lstStyle/>
                    <a:p>
                      <a:pPr algn="ctr"/>
                      <a:r>
                        <a:rPr lang="en-US" altLang="zh-TW" sz="1400" dirty="0"/>
                        <a:t>-</a:t>
                      </a:r>
                      <a:endParaRPr lang="zh-TW" altLang="en-US" sz="1400" dirty="0"/>
                    </a:p>
                  </a:txBody>
                  <a:tcPr/>
                </a:tc>
                <a:extLst>
                  <a:ext uri="{0D108BD9-81ED-4DB2-BD59-A6C34878D82A}">
                    <a16:rowId xmlns:a16="http://schemas.microsoft.com/office/drawing/2014/main" val="2849200432"/>
                  </a:ext>
                </a:extLst>
              </a:tr>
            </a:tbl>
          </a:graphicData>
        </a:graphic>
      </p:graphicFrame>
      <p:graphicFrame>
        <p:nvGraphicFramePr>
          <p:cNvPr id="8" name="表格 7">
            <a:extLst>
              <a:ext uri="{FF2B5EF4-FFF2-40B4-BE49-F238E27FC236}">
                <a16:creationId xmlns:a16="http://schemas.microsoft.com/office/drawing/2014/main" id="{77999A81-5A9C-4586-B8B9-06A3B5B4529F}"/>
              </a:ext>
            </a:extLst>
          </p:cNvPr>
          <p:cNvGraphicFramePr>
            <a:graphicFrameLocks noGrp="1"/>
          </p:cNvGraphicFramePr>
          <p:nvPr/>
        </p:nvGraphicFramePr>
        <p:xfrm>
          <a:off x="5915246" y="3970023"/>
          <a:ext cx="5961321" cy="2834640"/>
        </p:xfrm>
        <a:graphic>
          <a:graphicData uri="http://schemas.openxmlformats.org/drawingml/2006/table">
            <a:tbl>
              <a:tblPr firstRow="1" bandRow="1">
                <a:tableStyleId>{7DF18680-E054-41AD-8BC1-D1AEF772440D}</a:tableStyleId>
              </a:tblPr>
              <a:tblGrid>
                <a:gridCol w="1889052">
                  <a:extLst>
                    <a:ext uri="{9D8B030D-6E8A-4147-A177-3AD203B41FA5}">
                      <a16:colId xmlns:a16="http://schemas.microsoft.com/office/drawing/2014/main" val="3965737457"/>
                    </a:ext>
                  </a:extLst>
                </a:gridCol>
                <a:gridCol w="1084521">
                  <a:extLst>
                    <a:ext uri="{9D8B030D-6E8A-4147-A177-3AD203B41FA5}">
                      <a16:colId xmlns:a16="http://schemas.microsoft.com/office/drawing/2014/main" val="4125099708"/>
                    </a:ext>
                  </a:extLst>
                </a:gridCol>
                <a:gridCol w="2987748">
                  <a:extLst>
                    <a:ext uri="{9D8B030D-6E8A-4147-A177-3AD203B41FA5}">
                      <a16:colId xmlns:a16="http://schemas.microsoft.com/office/drawing/2014/main" val="3137407470"/>
                    </a:ext>
                  </a:extLst>
                </a:gridCol>
              </a:tblGrid>
              <a:tr h="0">
                <a:tc>
                  <a:txBody>
                    <a:bodyPr/>
                    <a:lstStyle/>
                    <a:p>
                      <a:pPr algn="l"/>
                      <a:r>
                        <a:rPr lang="en-US" altLang="zh-TW" sz="1600" dirty="0"/>
                        <a:t>Process Parameters</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111768368"/>
                  </a:ext>
                </a:extLst>
              </a:tr>
              <a:tr h="0">
                <a:tc>
                  <a:txBody>
                    <a:bodyPr/>
                    <a:lstStyle/>
                    <a:p>
                      <a:r>
                        <a:rPr lang="en-US" altLang="zh-TW" sz="1400" dirty="0"/>
                        <a:t>HS snap cure (Y/N)</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rPr>
                        <a:t>Character</a:t>
                      </a:r>
                      <a:endParaRPr lang="zh-TW" altLang="en-US" sz="1400" dirty="0">
                        <a:latin typeface="+mn-lt"/>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W/</a:t>
                      </a:r>
                      <a:r>
                        <a:rPr lang="zh-TW" altLang="en-US" sz="1400" dirty="0">
                          <a:solidFill>
                            <a:schemeClr val="tx1"/>
                          </a:solidFill>
                        </a:rPr>
                        <a:t> </a:t>
                      </a:r>
                      <a:r>
                        <a:rPr lang="en-US" altLang="zh-TW" sz="1400" dirty="0">
                          <a:solidFill>
                            <a:schemeClr val="tx1"/>
                          </a:solidFill>
                        </a:rPr>
                        <a:t>snap cure</a:t>
                      </a:r>
                      <a:r>
                        <a:rPr lang="zh-TW" altLang="en-US" sz="1400" dirty="0">
                          <a:solidFill>
                            <a:schemeClr val="tx1"/>
                          </a:solidFill>
                        </a:rPr>
                        <a:t>產品：</a:t>
                      </a:r>
                      <a:r>
                        <a:rPr lang="zh-TW" altLang="en-US" sz="1400" dirty="0">
                          <a:solidFill>
                            <a:srgbClr val="FF0000"/>
                          </a:solidFill>
                        </a:rPr>
                        <a:t>段數名稱 </a:t>
                      </a:r>
                      <a:r>
                        <a:rPr lang="en-US" altLang="zh-TW" sz="1400" dirty="0">
                          <a:solidFill>
                            <a:srgbClr val="FF0000"/>
                          </a:solidFill>
                        </a:rPr>
                        <a:t>(</a:t>
                      </a:r>
                      <a:r>
                        <a:rPr lang="zh-TW" altLang="en-US" sz="1400" dirty="0">
                          <a:solidFill>
                            <a:srgbClr val="FF0000"/>
                          </a:solidFill>
                        </a:rPr>
                        <a:t>類別</a:t>
                      </a:r>
                      <a:r>
                        <a:rPr lang="en-US" altLang="zh-TW" sz="1400" dirty="0">
                          <a:solidFill>
                            <a:srgbClr val="FF0000"/>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W/O</a:t>
                      </a:r>
                      <a:r>
                        <a:rPr lang="zh-TW" altLang="en-US" sz="1400" dirty="0">
                          <a:solidFill>
                            <a:schemeClr val="tx1"/>
                          </a:solidFill>
                        </a:rPr>
                        <a:t> </a:t>
                      </a:r>
                      <a:r>
                        <a:rPr lang="en-US" altLang="zh-TW" sz="1400" dirty="0">
                          <a:solidFill>
                            <a:schemeClr val="tx1"/>
                          </a:solidFill>
                        </a:rPr>
                        <a:t>snap cure</a:t>
                      </a:r>
                      <a:r>
                        <a:rPr lang="zh-TW" altLang="en-US" sz="1400" dirty="0">
                          <a:solidFill>
                            <a:schemeClr val="tx1"/>
                          </a:solidFill>
                        </a:rPr>
                        <a:t>產品：</a:t>
                      </a:r>
                      <a:r>
                        <a:rPr lang="en-US" altLang="zh-TW" sz="1400" dirty="0">
                          <a:solidFill>
                            <a:srgbClr val="FF0000"/>
                          </a:solidFill>
                        </a:rPr>
                        <a:t>#N/A</a:t>
                      </a:r>
                      <a:r>
                        <a:rPr lang="zh-TW" altLang="en-US" sz="1400" dirty="0">
                          <a:solidFill>
                            <a:srgbClr val="FF0000"/>
                          </a:solidFill>
                        </a:rPr>
                        <a:t> </a:t>
                      </a:r>
                      <a:r>
                        <a:rPr lang="en-US" altLang="zh-TW" sz="1400" dirty="0">
                          <a:solidFill>
                            <a:srgbClr val="FF0000"/>
                          </a:solidFill>
                        </a:rPr>
                        <a:t>(</a:t>
                      </a:r>
                      <a:r>
                        <a:rPr lang="zh-TW" altLang="en-US" sz="1400" dirty="0">
                          <a:solidFill>
                            <a:srgbClr val="FF0000"/>
                          </a:solidFill>
                        </a:rPr>
                        <a:t>類別</a:t>
                      </a:r>
                      <a:r>
                        <a:rPr lang="en-US" altLang="zh-TW" sz="1400" dirty="0">
                          <a:solidFill>
                            <a:srgbClr val="FF0000"/>
                          </a:solidFill>
                        </a:rPr>
                        <a:t>)</a:t>
                      </a:r>
                      <a:endParaRPr lang="zh-TW" altLang="en-US" sz="1400" dirty="0">
                        <a:solidFill>
                          <a:srgbClr val="FF0000"/>
                        </a:solidFill>
                      </a:endParaRPr>
                    </a:p>
                  </a:txBody>
                  <a:tcPr/>
                </a:tc>
                <a:extLst>
                  <a:ext uri="{0D108BD9-81ED-4DB2-BD59-A6C34878D82A}">
                    <a16:rowId xmlns:a16="http://schemas.microsoft.com/office/drawing/2014/main" val="2567287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snap cure Temp.</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prstClr val="black"/>
                          </a:solidFill>
                          <a:effectLst/>
                          <a:uLnTx/>
                          <a:uFillTx/>
                          <a:latin typeface="Calibri"/>
                          <a:ea typeface="微軟正黑體" panose="020B0604030504040204" pitchFamily="34" charset="-120"/>
                          <a:cs typeface="Microsoft New Tai Lue" panose="020B0502040204020203" pitchFamily="34" charset="0"/>
                        </a:rPr>
                        <a:t>僅供參考</a:t>
                      </a:r>
                      <a:endParaRPr kumimoji="0" lang="zh-TW" altLang="en-US" sz="1400" b="0" i="0" u="none" strike="noStrike" kern="1200" cap="none" spc="0" normalizeH="0" baseline="0" noProof="0" dirty="0">
                        <a:ln>
                          <a:noFill/>
                        </a:ln>
                        <a:solidFill>
                          <a:prstClr val="black"/>
                        </a:solidFill>
                        <a:effectLst/>
                        <a:uLnTx/>
                        <a:uFillTx/>
                        <a:latin typeface="Calibri"/>
                        <a:ea typeface="微軟正黑體" panose="020B0604030504040204" pitchFamily="34" charset="-120"/>
                        <a:cs typeface="Microsoft New Tai Lue" panose="020B0502040204020203" pitchFamily="34" charset="0"/>
                      </a:endParaRPr>
                    </a:p>
                  </a:txBody>
                  <a:tcPr>
                    <a:solidFill>
                      <a:schemeClr val="bg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Temp. &amp; Force</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合併為一筆</a:t>
                      </a:r>
                      <a:r>
                        <a:rPr lang="zh-TW" altLang="en-US" sz="1400" dirty="0">
                          <a:solidFill>
                            <a:srgbClr val="FF0000"/>
                          </a:solidFill>
                        </a:rPr>
                        <a:t>段數名稱</a:t>
                      </a:r>
                    </a:p>
                  </a:txBody>
                  <a:tcPr anchor="ctr">
                    <a:solidFill>
                      <a:schemeClr val="bg1">
                        <a:lumMod val="75000"/>
                      </a:schemeClr>
                    </a:solidFill>
                  </a:tcPr>
                </a:tc>
                <a:extLst>
                  <a:ext uri="{0D108BD9-81ED-4DB2-BD59-A6C34878D82A}">
                    <a16:rowId xmlns:a16="http://schemas.microsoft.com/office/drawing/2014/main" val="2009194004"/>
                  </a:ext>
                </a:extLst>
              </a:tr>
              <a:tr h="0">
                <a:tc>
                  <a:txBody>
                    <a:bodyPr/>
                    <a:lstStyle/>
                    <a:p>
                      <a:r>
                        <a:rPr lang="en-US" altLang="zh-TW" sz="1400" dirty="0"/>
                        <a:t>HS snap cure Force</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Calibri"/>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endParaRPr>
                    </a:p>
                  </a:txBody>
                  <a:tcPr>
                    <a:solidFill>
                      <a:schemeClr val="bg1">
                        <a:lumMod val="75000"/>
                      </a:schemeClr>
                    </a:solidFill>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BM reflow</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latin typeface="+mn-lt"/>
                          <a:ea typeface="微軟正黑體" panose="020B0604030504040204" pitchFamily="34" charset="-120"/>
                          <a:cs typeface="Microsoft New Tai Lue" panose="020B0502040204020203" pitchFamily="34" charset="0"/>
                        </a:rPr>
                        <a:t>Numeric</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rPr>
                        <a:t>段數</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r>
                        <a:rPr lang="zh-TW" altLang="en-US" sz="1400" dirty="0">
                          <a:solidFill>
                            <a:srgbClr val="0000FF"/>
                          </a:solidFill>
                        </a:rPr>
                        <a:t> </a:t>
                      </a:r>
                      <a:r>
                        <a:rPr lang="en-US" altLang="zh-TW" sz="1400" dirty="0">
                          <a:solidFill>
                            <a:srgbClr val="0000FF"/>
                          </a:solidFill>
                        </a:rPr>
                        <a:t>-&gt;</a:t>
                      </a:r>
                      <a:r>
                        <a:rPr lang="zh-TW" altLang="en-US" sz="1400" dirty="0">
                          <a:solidFill>
                            <a:srgbClr val="0000FF"/>
                          </a:solidFill>
                        </a:rPr>
                        <a:t> 最高溫度</a:t>
                      </a:r>
                      <a:r>
                        <a:rPr lang="en-US" altLang="zh-TW" sz="1400" dirty="0">
                          <a:solidFill>
                            <a:srgbClr val="0000FF"/>
                          </a:solidFill>
                        </a:rPr>
                        <a:t>(</a:t>
                      </a:r>
                      <a:r>
                        <a:rPr lang="zh-TW" altLang="en-US" sz="1400" dirty="0">
                          <a:solidFill>
                            <a:srgbClr val="0000FF"/>
                          </a:solidFill>
                        </a:rPr>
                        <a:t>數值</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849200432"/>
                  </a:ext>
                </a:extLst>
              </a:tr>
            </a:tbl>
          </a:graphicData>
        </a:graphic>
      </p:graphicFrame>
      <p:sp>
        <p:nvSpPr>
          <p:cNvPr id="9" name="文字方塊 8">
            <a:extLst>
              <a:ext uri="{FF2B5EF4-FFF2-40B4-BE49-F238E27FC236}">
                <a16:creationId xmlns:a16="http://schemas.microsoft.com/office/drawing/2014/main" id="{BA4AF11C-602C-412C-BCDF-47CE06358539}"/>
              </a:ext>
            </a:extLst>
          </p:cNvPr>
          <p:cNvSpPr txBox="1"/>
          <p:nvPr/>
        </p:nvSpPr>
        <p:spPr>
          <a:xfrm>
            <a:off x="1165917" y="1131977"/>
            <a:ext cx="278612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數值數量：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12</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15</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類別數量：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僅供參考：</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6</a:t>
            </a:r>
          </a:p>
        </p:txBody>
      </p:sp>
      <p:sp>
        <p:nvSpPr>
          <p:cNvPr id="2" name="矩形 1"/>
          <p:cNvSpPr/>
          <p:nvPr/>
        </p:nvSpPr>
        <p:spPr>
          <a:xfrm>
            <a:off x="198555" y="800548"/>
            <a:ext cx="381880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Y factor:</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Coplanarity(um) : 227 devices</a:t>
            </a:r>
            <a:endParaRPr kumimoji="0" lang="en-US" altLang="zh-TW" sz="2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X</a:t>
            </a:r>
            <a:r>
              <a:rPr kumimoji="0" lang="zh-TW" altLang="en-US"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factor: 	</a:t>
            </a:r>
            <a:endParaRPr kumimoji="0" lang="en-US" altLang="zh-TW" sz="16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396479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22" name="群組 21">
            <a:extLst>
              <a:ext uri="{FF2B5EF4-FFF2-40B4-BE49-F238E27FC236}">
                <a16:creationId xmlns:a16="http://schemas.microsoft.com/office/drawing/2014/main" id="{221E1AD5-7C15-4B3F-8217-C3C565D7BDAE}"/>
              </a:ext>
            </a:extLst>
          </p:cNvPr>
          <p:cNvGrpSpPr/>
          <p:nvPr/>
        </p:nvGrpSpPr>
        <p:grpSpPr>
          <a:xfrm>
            <a:off x="500500" y="1385141"/>
            <a:ext cx="7377707" cy="5041017"/>
            <a:chOff x="500500" y="1385141"/>
            <a:chExt cx="7377707" cy="5041017"/>
          </a:xfrm>
        </p:grpSpPr>
        <p:grpSp>
          <p:nvGrpSpPr>
            <p:cNvPr id="19" name="群組 18">
              <a:extLst>
                <a:ext uri="{FF2B5EF4-FFF2-40B4-BE49-F238E27FC236}">
                  <a16:creationId xmlns:a16="http://schemas.microsoft.com/office/drawing/2014/main" id="{1EBCAD6A-B0AD-4912-B702-A7EFA5243C69}"/>
                </a:ext>
              </a:extLst>
            </p:cNvPr>
            <p:cNvGrpSpPr/>
            <p:nvPr/>
          </p:nvGrpSpPr>
          <p:grpSpPr>
            <a:xfrm>
              <a:off x="500500" y="1385141"/>
              <a:ext cx="7377707" cy="5041017"/>
              <a:chOff x="479234" y="1087429"/>
              <a:chExt cx="7377707" cy="5041017"/>
            </a:xfrm>
          </p:grpSpPr>
          <p:grpSp>
            <p:nvGrpSpPr>
              <p:cNvPr id="13" name="群組 12">
                <a:extLst>
                  <a:ext uri="{FF2B5EF4-FFF2-40B4-BE49-F238E27FC236}">
                    <a16:creationId xmlns:a16="http://schemas.microsoft.com/office/drawing/2014/main" id="{3AFD4391-9F2C-4ACD-BF72-8C80FE4192DE}"/>
                  </a:ext>
                </a:extLst>
              </p:cNvPr>
              <p:cNvGrpSpPr/>
              <p:nvPr/>
            </p:nvGrpSpPr>
            <p:grpSpPr>
              <a:xfrm>
                <a:off x="479234" y="1087429"/>
                <a:ext cx="7377707" cy="5041017"/>
                <a:chOff x="606828" y="970466"/>
                <a:chExt cx="7377707" cy="5041017"/>
              </a:xfrm>
            </p:grpSpPr>
            <p:pic>
              <p:nvPicPr>
                <p:cNvPr id="8" name="圖片 7">
                  <a:extLst>
                    <a:ext uri="{FF2B5EF4-FFF2-40B4-BE49-F238E27FC236}">
                      <a16:creationId xmlns:a16="http://schemas.microsoft.com/office/drawing/2014/main" id="{1221A9C7-D3FF-48A8-A58B-3321543D23C3}"/>
                    </a:ext>
                  </a:extLst>
                </p:cNvPr>
                <p:cNvPicPr>
                  <a:picLocks noChangeAspect="1"/>
                </p:cNvPicPr>
                <p:nvPr/>
              </p:nvPicPr>
              <p:blipFill>
                <a:blip r:embed="rId2"/>
                <a:stretch>
                  <a:fillRect/>
                </a:stretch>
              </p:blipFill>
              <p:spPr>
                <a:xfrm>
                  <a:off x="606828" y="970466"/>
                  <a:ext cx="7377707" cy="3247426"/>
                </a:xfrm>
                <a:prstGeom prst="rect">
                  <a:avLst/>
                </a:prstGeom>
              </p:spPr>
            </p:pic>
            <p:pic>
              <p:nvPicPr>
                <p:cNvPr id="15" name="圖片 14">
                  <a:extLst>
                    <a:ext uri="{FF2B5EF4-FFF2-40B4-BE49-F238E27FC236}">
                      <a16:creationId xmlns:a16="http://schemas.microsoft.com/office/drawing/2014/main" id="{D2E4BFC7-D819-476E-A23E-FAD3C80A5F99}"/>
                    </a:ext>
                  </a:extLst>
                </p:cNvPr>
                <p:cNvPicPr>
                  <a:picLocks noChangeAspect="1"/>
                </p:cNvPicPr>
                <p:nvPr/>
              </p:nvPicPr>
              <p:blipFill>
                <a:blip r:embed="rId3"/>
                <a:stretch>
                  <a:fillRect/>
                </a:stretch>
              </p:blipFill>
              <p:spPr>
                <a:xfrm>
                  <a:off x="606828" y="3537407"/>
                  <a:ext cx="7377707" cy="2474076"/>
                </a:xfrm>
                <a:prstGeom prst="rect">
                  <a:avLst/>
                </a:prstGeom>
                <a:ln>
                  <a:solidFill>
                    <a:schemeClr val="tx1"/>
                  </a:solidFill>
                </a:ln>
              </p:spPr>
            </p:pic>
          </p:grpSp>
          <p:sp>
            <p:nvSpPr>
              <p:cNvPr id="17" name="矩形 16">
                <a:extLst>
                  <a:ext uri="{FF2B5EF4-FFF2-40B4-BE49-F238E27FC236}">
                    <a16:creationId xmlns:a16="http://schemas.microsoft.com/office/drawing/2014/main" id="{6C56CF42-65A3-4706-BA87-7804F7B4E26D}"/>
                  </a:ext>
                </a:extLst>
              </p:cNvPr>
              <p:cNvSpPr/>
              <p:nvPr/>
            </p:nvSpPr>
            <p:spPr>
              <a:xfrm>
                <a:off x="2020184" y="1998923"/>
                <a:ext cx="552893"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
          <p:nvSpPr>
            <p:cNvPr id="21" name="矩形 20">
              <a:extLst>
                <a:ext uri="{FF2B5EF4-FFF2-40B4-BE49-F238E27FC236}">
                  <a16:creationId xmlns:a16="http://schemas.microsoft.com/office/drawing/2014/main" id="{B76D1AD0-6948-4731-9023-20D2D6D69BC7}"/>
                </a:ext>
              </a:extLst>
            </p:cNvPr>
            <p:cNvSpPr/>
            <p:nvPr/>
          </p:nvSpPr>
          <p:spPr>
            <a:xfrm>
              <a:off x="5335343" y="2300182"/>
              <a:ext cx="552893"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Tree>
    <p:extLst>
      <p:ext uri="{BB962C8B-B14F-4D97-AF65-F5344CB8AC3E}">
        <p14:creationId xmlns:p14="http://schemas.microsoft.com/office/powerpoint/2010/main" val="1015955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ED3680DF-491D-448A-AE46-2C610647F700}"/>
              </a:ext>
            </a:extLst>
          </p:cNvPr>
          <p:cNvPicPr>
            <a:picLocks noChangeAspect="1"/>
          </p:cNvPicPr>
          <p:nvPr/>
        </p:nvPicPr>
        <p:blipFill>
          <a:blip r:embed="rId2"/>
          <a:stretch>
            <a:fillRect/>
          </a:stretch>
        </p:blipFill>
        <p:spPr>
          <a:xfrm>
            <a:off x="492322" y="1358712"/>
            <a:ext cx="7588421" cy="3379020"/>
          </a:xfrm>
          <a:prstGeom prst="rect">
            <a:avLst/>
          </a:prstGeom>
        </p:spPr>
      </p:pic>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3" name="群組 2">
            <a:extLst>
              <a:ext uri="{FF2B5EF4-FFF2-40B4-BE49-F238E27FC236}">
                <a16:creationId xmlns:a16="http://schemas.microsoft.com/office/drawing/2014/main" id="{2E794D99-EA42-47AF-AB5A-81F52B6A3689}"/>
              </a:ext>
            </a:extLst>
          </p:cNvPr>
          <p:cNvGrpSpPr/>
          <p:nvPr/>
        </p:nvGrpSpPr>
        <p:grpSpPr>
          <a:xfrm>
            <a:off x="2232368" y="2325654"/>
            <a:ext cx="3140617" cy="287079"/>
            <a:chOff x="2338694" y="2079154"/>
            <a:chExt cx="3140617" cy="287079"/>
          </a:xfrm>
        </p:grpSpPr>
        <p:sp>
          <p:nvSpPr>
            <p:cNvPr id="17" name="矩形 16">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2" name="矩形 11">
              <a:extLst>
                <a:ext uri="{FF2B5EF4-FFF2-40B4-BE49-F238E27FC236}">
                  <a16:creationId xmlns:a16="http://schemas.microsoft.com/office/drawing/2014/main" id="{EB80D33F-C3FE-4484-9855-8A82BB74F605}"/>
                </a:ext>
              </a:extLst>
            </p:cNvPr>
            <p:cNvSpPr/>
            <p:nvPr/>
          </p:nvSpPr>
          <p:spPr>
            <a:xfrm>
              <a:off x="5006592"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pic>
        <p:nvPicPr>
          <p:cNvPr id="5" name="圖片 4">
            <a:extLst>
              <a:ext uri="{FF2B5EF4-FFF2-40B4-BE49-F238E27FC236}">
                <a16:creationId xmlns:a16="http://schemas.microsoft.com/office/drawing/2014/main" id="{323CD8D1-9093-4010-AB27-52C99EEB28C0}"/>
              </a:ext>
            </a:extLst>
          </p:cNvPr>
          <p:cNvPicPr>
            <a:picLocks noChangeAspect="1"/>
          </p:cNvPicPr>
          <p:nvPr/>
        </p:nvPicPr>
        <p:blipFill>
          <a:blip r:embed="rId3"/>
          <a:stretch>
            <a:fillRect/>
          </a:stretch>
        </p:blipFill>
        <p:spPr>
          <a:xfrm>
            <a:off x="492322" y="4437500"/>
            <a:ext cx="7588421" cy="2350870"/>
          </a:xfrm>
          <a:prstGeom prst="rect">
            <a:avLst/>
          </a:prstGeom>
        </p:spPr>
      </p:pic>
    </p:spTree>
    <p:extLst>
      <p:ext uri="{BB962C8B-B14F-4D97-AF65-F5344CB8AC3E}">
        <p14:creationId xmlns:p14="http://schemas.microsoft.com/office/powerpoint/2010/main" val="2917641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39541842-2011-4F99-837F-97F3667D3EF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模型驗證</a:t>
            </a:r>
          </a:p>
        </p:txBody>
      </p:sp>
      <p:sp>
        <p:nvSpPr>
          <p:cNvPr id="10" name="文字方塊 9">
            <a:extLst>
              <a:ext uri="{FF2B5EF4-FFF2-40B4-BE49-F238E27FC236}">
                <a16:creationId xmlns:a16="http://schemas.microsoft.com/office/drawing/2014/main" id="{18C0B984-FF96-405B-B3EB-57C585D4B84C}"/>
              </a:ext>
            </a:extLst>
          </p:cNvPr>
          <p:cNvSpPr txBox="1"/>
          <p:nvPr/>
        </p:nvSpPr>
        <p:spPr>
          <a:xfrm>
            <a:off x="414671" y="712381"/>
            <a:ext cx="104624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訓練資料集：以量產經驗及大量工程經驗之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為主；量大資料筆數多，數據相對穩定。</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驗證資料集：以小量工程經驗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&amp;</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近期</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NPI</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為主；資料筆數少，單一</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之偏移量較大。</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驗證資料筆數：</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114</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devices</a:t>
            </a:r>
          </a:p>
        </p:txBody>
      </p:sp>
      <p:pic>
        <p:nvPicPr>
          <p:cNvPr id="3" name="圖片 2">
            <a:extLst>
              <a:ext uri="{FF2B5EF4-FFF2-40B4-BE49-F238E27FC236}">
                <a16:creationId xmlns:a16="http://schemas.microsoft.com/office/drawing/2014/main" id="{3F526D53-731D-4F62-8616-CEFE879413C9}"/>
              </a:ext>
            </a:extLst>
          </p:cNvPr>
          <p:cNvPicPr>
            <a:picLocks noChangeAspect="1"/>
          </p:cNvPicPr>
          <p:nvPr/>
        </p:nvPicPr>
        <p:blipFill>
          <a:blip r:embed="rId2"/>
          <a:stretch>
            <a:fillRect/>
          </a:stretch>
        </p:blipFill>
        <p:spPr>
          <a:xfrm>
            <a:off x="521230" y="1625078"/>
            <a:ext cx="8069878" cy="1388215"/>
          </a:xfrm>
          <a:prstGeom prst="rect">
            <a:avLst/>
          </a:prstGeom>
        </p:spPr>
      </p:pic>
      <p:pic>
        <p:nvPicPr>
          <p:cNvPr id="4" name="圖片 3">
            <a:extLst>
              <a:ext uri="{FF2B5EF4-FFF2-40B4-BE49-F238E27FC236}">
                <a16:creationId xmlns:a16="http://schemas.microsoft.com/office/drawing/2014/main" id="{40734F25-145F-420C-A9E5-C19C84D114C1}"/>
              </a:ext>
            </a:extLst>
          </p:cNvPr>
          <p:cNvPicPr>
            <a:picLocks noChangeAspect="1"/>
          </p:cNvPicPr>
          <p:nvPr/>
        </p:nvPicPr>
        <p:blipFill>
          <a:blip r:embed="rId3"/>
          <a:stretch>
            <a:fillRect/>
          </a:stretch>
        </p:blipFill>
        <p:spPr>
          <a:xfrm>
            <a:off x="8697667" y="1625078"/>
            <a:ext cx="3219450" cy="2838450"/>
          </a:xfrm>
          <a:prstGeom prst="rect">
            <a:avLst/>
          </a:prstGeom>
        </p:spPr>
      </p:pic>
      <p:pic>
        <p:nvPicPr>
          <p:cNvPr id="6" name="圖片 5">
            <a:extLst>
              <a:ext uri="{FF2B5EF4-FFF2-40B4-BE49-F238E27FC236}">
                <a16:creationId xmlns:a16="http://schemas.microsoft.com/office/drawing/2014/main" id="{B9A86E60-7436-4FD2-8384-0F52AF836C7F}"/>
              </a:ext>
            </a:extLst>
          </p:cNvPr>
          <p:cNvPicPr>
            <a:picLocks noChangeAspect="1"/>
          </p:cNvPicPr>
          <p:nvPr/>
        </p:nvPicPr>
        <p:blipFill>
          <a:blip r:embed="rId4"/>
          <a:stretch>
            <a:fillRect/>
          </a:stretch>
        </p:blipFill>
        <p:spPr>
          <a:xfrm>
            <a:off x="598647" y="3166247"/>
            <a:ext cx="7588421" cy="3379020"/>
          </a:xfrm>
          <a:prstGeom prst="rect">
            <a:avLst/>
          </a:prstGeom>
        </p:spPr>
      </p:pic>
      <p:sp>
        <p:nvSpPr>
          <p:cNvPr id="8" name="矩形 7">
            <a:extLst>
              <a:ext uri="{FF2B5EF4-FFF2-40B4-BE49-F238E27FC236}">
                <a16:creationId xmlns:a16="http://schemas.microsoft.com/office/drawing/2014/main" id="{455E69B4-0778-491B-869A-D09ADA581B9C}"/>
              </a:ext>
            </a:extLst>
          </p:cNvPr>
          <p:cNvSpPr/>
          <p:nvPr/>
        </p:nvSpPr>
        <p:spPr>
          <a:xfrm>
            <a:off x="1041522" y="4176449"/>
            <a:ext cx="7049855"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3866494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字方塊 18">
            <a:extLst>
              <a:ext uri="{FF2B5EF4-FFF2-40B4-BE49-F238E27FC236}">
                <a16:creationId xmlns:a16="http://schemas.microsoft.com/office/drawing/2014/main" id="{80BF37E9-B902-4A09-8BE5-38D8AB0C57DB}"/>
              </a:ext>
            </a:extLst>
          </p:cNvPr>
          <p:cNvSpPr txBox="1"/>
          <p:nvPr/>
        </p:nvSpPr>
        <p:spPr>
          <a:xfrm>
            <a:off x="169340" y="-7148"/>
            <a:ext cx="10490422" cy="83099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HFC BGA Coplanarity </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平面度預測 </a:t>
            </a:r>
            <a:r>
              <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TW" altLang="en-US"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 預計達成目標</a:t>
            </a:r>
            <a:endParaRPr kumimoji="0" lang="en-US" altLang="zh-TW" sz="32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2C7184CF-25F9-4E09-9994-B00CBDFBC31E}"/>
                  </a:ext>
                </a:extLst>
              </p:cNvPr>
              <p:cNvSpPr txBox="1"/>
              <p:nvPr/>
            </p:nvSpPr>
            <p:spPr>
              <a:xfrm>
                <a:off x="509903" y="1152849"/>
                <a:ext cx="4226789" cy="49812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人工預測 </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總件數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100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zh-TW" altLang="en-US" sz="1800" b="1" i="0"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89</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目標合格占比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11%</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(11/100)</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預測期望</a:t>
                </a:r>
                <a:endParaRPr kumimoji="0" lang="en-US" altLang="zh-TW" sz="20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預設總件數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100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同人工預測</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zh-TW" altLang="en-US" sz="1800" b="1" i="0" u="none" strike="noStrike" kern="1200" cap="none" spc="0" normalizeH="0" baseline="0" noProof="0">
                        <a:ln>
                          <a:noFill/>
                        </a:ln>
                        <a:solidFill>
                          <a:prstClr val="black"/>
                        </a:solidFill>
                        <a:effectLst/>
                        <a:uLnTx/>
                        <a:uFillTx/>
                        <a:latin typeface="Cambria Math" panose="02040503050406030204" pitchFamily="18" charset="0"/>
                        <a:ea typeface="微軟正黑體" panose="020B0604030504040204" pitchFamily="34" charset="-120"/>
                        <a:cs typeface="+mn-cs"/>
                      </a:rPr>
                      <m: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期望預測誤差</a:t>
                </a:r>
                <a14:m>
                  <m:oMath xmlns:m="http://schemas.openxmlformats.org/officeDocument/2006/math">
                    <m:r>
                      <a:rPr kumimoji="0" lang="zh-TW" altLang="en-US" sz="1800" b="1" i="1" u="none" strike="noStrike" kern="1200" cap="none" spc="0" normalizeH="0" baseline="0" noProof="0" dirty="0">
                        <a:ln>
                          <a:noFill/>
                        </a:ln>
                        <a:solidFill>
                          <a:prstClr val="black"/>
                        </a:solidFill>
                        <a:effectLst/>
                        <a:uLnTx/>
                        <a:uFillTx/>
                        <a:latin typeface="Cambria Math" panose="02040503050406030204" pitchFamily="18" charset="0"/>
                        <a:ea typeface="微軟正黑體" panose="020B0604030504040204" pitchFamily="34" charset="-120"/>
                        <a:cs typeface="+mn-cs"/>
                      </a:rPr>
                      <m:t> </m:t>
                    </m:r>
                    <m:r>
                      <a:rPr kumimoji="0" lang="en-US" altLang="zh-TW"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&gt;</m:t>
                    </m:r>
                  </m:oMath>
                </a14:m>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15</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之件數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20</a:t>
                </a: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合格占比 </a:t>
                </a:r>
                <a:r>
                  <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800" b="1" i="0" u="none" strike="noStrike" kern="1200" cap="none" spc="0" normalizeH="0" baseline="0" noProof="0" dirty="0">
                    <a:ln>
                      <a:noFill/>
                    </a:ln>
                    <a:solidFill>
                      <a:srgbClr val="0000FF"/>
                    </a:solidFill>
                    <a:effectLst/>
                    <a:uLnTx/>
                    <a:uFillTx/>
                    <a:latin typeface="微軟正黑體" panose="020B0604030504040204" pitchFamily="34" charset="-120"/>
                    <a:ea typeface="微軟正黑體" panose="020B0604030504040204" pitchFamily="34" charset="-120"/>
                    <a:cs typeface="+mn-cs"/>
                  </a:rPr>
                  <a:t>80%</a:t>
                </a:r>
                <a:r>
                  <a:rPr kumimoji="0" lang="zh-TW" altLang="en-US"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12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(80/100)</a:t>
                </a: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endParaRPr kumimoji="0" lang="en-US" altLang="zh-TW" sz="18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mc:Choice>
        <mc:Fallback xmlns="">
          <p:sp>
            <p:nvSpPr>
              <p:cNvPr id="20" name="文字方塊 19">
                <a:extLst>
                  <a:ext uri="{FF2B5EF4-FFF2-40B4-BE49-F238E27FC236}">
                    <a16:creationId xmlns:a16="http://schemas.microsoft.com/office/drawing/2014/main" id="{2C7184CF-25F9-4E09-9994-B00CBDFBC31E}"/>
                  </a:ext>
                </a:extLst>
              </p:cNvPr>
              <p:cNvSpPr txBox="1">
                <a:spLocks noRot="1" noChangeAspect="1" noMove="1" noResize="1" noEditPoints="1" noAdjustHandles="1" noChangeArrowheads="1" noChangeShapeType="1" noTextEdit="1"/>
              </p:cNvSpPr>
              <p:nvPr/>
            </p:nvSpPr>
            <p:spPr>
              <a:xfrm>
                <a:off x="509903" y="1152849"/>
                <a:ext cx="4226789" cy="4981235"/>
              </a:xfrm>
              <a:prstGeom prst="rect">
                <a:avLst/>
              </a:prstGeom>
              <a:blipFill>
                <a:blip r:embed="rId2"/>
                <a:stretch>
                  <a:fillRect l="-1587"/>
                </a:stretch>
              </a:blipFill>
            </p:spPr>
            <p:txBody>
              <a:bodyPr/>
              <a:lstStyle/>
              <a:p>
                <a:r>
                  <a:rPr lang="zh-TW" altLang="en-US">
                    <a:noFill/>
                  </a:rPr>
                  <a:t> </a:t>
                </a:r>
              </a:p>
            </p:txBody>
          </p:sp>
        </mc:Fallback>
      </mc:AlternateContent>
      <p:graphicFrame>
        <p:nvGraphicFramePr>
          <p:cNvPr id="16" name="圖表 15">
            <a:extLst>
              <a:ext uri="{FF2B5EF4-FFF2-40B4-BE49-F238E27FC236}">
                <a16:creationId xmlns:a16="http://schemas.microsoft.com/office/drawing/2014/main" id="{A7C604A9-57C0-4E01-817A-66A526A4A0E4}"/>
              </a:ext>
            </a:extLst>
          </p:cNvPr>
          <p:cNvGraphicFramePr>
            <a:graphicFrameLocks/>
          </p:cNvGraphicFramePr>
          <p:nvPr>
            <p:extLst/>
          </p:nvPr>
        </p:nvGraphicFramePr>
        <p:xfrm>
          <a:off x="5691086" y="1551095"/>
          <a:ext cx="6028088" cy="4495789"/>
        </p:xfrm>
        <a:graphic>
          <a:graphicData uri="http://schemas.openxmlformats.org/drawingml/2006/chart">
            <c:chart xmlns:c="http://schemas.openxmlformats.org/drawingml/2006/chart" xmlns:r="http://schemas.openxmlformats.org/officeDocument/2006/relationships" r:id="rId3"/>
          </a:graphicData>
        </a:graphic>
      </p:graphicFrame>
      <p:sp>
        <p:nvSpPr>
          <p:cNvPr id="17" name="弧形向右箭號 4">
            <a:extLst>
              <a:ext uri="{FF2B5EF4-FFF2-40B4-BE49-F238E27FC236}">
                <a16:creationId xmlns:a16="http://schemas.microsoft.com/office/drawing/2014/main" id="{BC1473CF-4D10-4D19-8594-00998609E14E}"/>
              </a:ext>
            </a:extLst>
          </p:cNvPr>
          <p:cNvSpPr/>
          <p:nvPr/>
        </p:nvSpPr>
        <p:spPr>
          <a:xfrm rot="5400000">
            <a:off x="8951719" y="2713843"/>
            <a:ext cx="1039553" cy="1891654"/>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425486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righ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9C2E4118-D0DF-4A80-AA0F-35472049E621}"/>
              </a:ext>
            </a:extLst>
          </p:cNvPr>
          <p:cNvSpPr txBox="1">
            <a:spLocks/>
          </p:cNvSpPr>
          <p:nvPr/>
        </p:nvSpPr>
        <p:spPr>
          <a:xfrm>
            <a:off x="249436" y="194932"/>
            <a:ext cx="11277600" cy="552450"/>
          </a:xfrm>
          <a:prstGeom prst="rect">
            <a:avLst/>
          </a:prstGeom>
        </p:spPr>
        <p:txBody>
          <a:bodyPr vert="horz" lIns="91440" tIns="45720" rIns="91440" bIns="45720" rtlCol="0" anchor="b">
            <a:normAutofit fontScale="7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資料集說明</a:t>
            </a:r>
          </a:p>
        </p:txBody>
      </p:sp>
      <p:graphicFrame>
        <p:nvGraphicFramePr>
          <p:cNvPr id="6" name="表格 5">
            <a:extLst>
              <a:ext uri="{FF2B5EF4-FFF2-40B4-BE49-F238E27FC236}">
                <a16:creationId xmlns:a16="http://schemas.microsoft.com/office/drawing/2014/main" id="{2497D534-5DC1-4C94-9DEC-CAAAAA47D647}"/>
              </a:ext>
            </a:extLst>
          </p:cNvPr>
          <p:cNvGraphicFramePr>
            <a:graphicFrameLocks noGrp="1"/>
          </p:cNvGraphicFramePr>
          <p:nvPr/>
        </p:nvGraphicFramePr>
        <p:xfrm>
          <a:off x="6480118" y="609934"/>
          <a:ext cx="5259998" cy="6339840"/>
        </p:xfrm>
        <a:graphic>
          <a:graphicData uri="http://schemas.openxmlformats.org/drawingml/2006/table">
            <a:tbl>
              <a:tblPr firstRow="1" bandRow="1">
                <a:tableStyleId>{21E4AEA4-8DFA-4A89-87EB-49C32662AFE0}</a:tableStyleId>
              </a:tblPr>
              <a:tblGrid>
                <a:gridCol w="2258072">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1928037">
                  <a:extLst>
                    <a:ext uri="{9D8B030D-6E8A-4147-A177-3AD203B41FA5}">
                      <a16:colId xmlns:a16="http://schemas.microsoft.com/office/drawing/2014/main" val="731821480"/>
                    </a:ext>
                  </a:extLst>
                </a:gridCol>
              </a:tblGrid>
              <a:tr h="269663">
                <a:tc>
                  <a:txBody>
                    <a:bodyPr/>
                    <a:lstStyle/>
                    <a:p>
                      <a:pPr algn="l"/>
                      <a:r>
                        <a:rPr lang="en-US" altLang="zh-TW" sz="1600" dirty="0">
                          <a:latin typeface="+mn-lt"/>
                          <a:ea typeface="微軟正黑體" panose="020B0604030504040204" pitchFamily="34" charset="-120"/>
                          <a:cs typeface="Microsoft New Tai Lue" panose="020B0502040204020203" pitchFamily="34" charset="0"/>
                        </a:rPr>
                        <a:t>Structure Factor</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Format</a:t>
                      </a:r>
                      <a:endParaRPr lang="zh-TW" altLang="en-US" sz="1600" dirty="0">
                        <a:latin typeface="+mn-lt"/>
                        <a:ea typeface="微軟正黑體" panose="020B0604030504040204" pitchFamily="34" charset="-120"/>
                        <a:cs typeface="Microsoft New Tai Lue" panose="020B0502040204020203" pitchFamily="34" charset="0"/>
                      </a:endParaRPr>
                    </a:p>
                  </a:txBody>
                  <a:tcPr/>
                </a:tc>
                <a:tc>
                  <a:txBody>
                    <a:bodyPr/>
                    <a:lstStyle/>
                    <a:p>
                      <a:pPr algn="ct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PKG size (X)</a:t>
                      </a:r>
                      <a:r>
                        <a:rPr lang="zh-TW" altLang="en-US" sz="1400" dirty="0">
                          <a:solidFill>
                            <a:schemeClr val="tx1"/>
                          </a:solidFill>
                          <a:latin typeface="+mn-lt"/>
                          <a:ea typeface="微軟正黑體" panose="020B0604030504040204" pitchFamily="34" charset="-120"/>
                          <a:cs typeface="Microsoft New Tai Lue" panose="020B0502040204020203" pitchFamily="34" charset="0"/>
                        </a:rPr>
                        <a:t>、</a:t>
                      </a:r>
                      <a:r>
                        <a:rPr lang="en-US" altLang="zh-TW" sz="1400" dirty="0">
                          <a:solidFill>
                            <a:schemeClr val="tx1"/>
                          </a:solidFill>
                          <a:latin typeface="+mn-lt"/>
                          <a:ea typeface="微軟正黑體" panose="020B0604030504040204" pitchFamily="34" charset="-120"/>
                          <a:cs typeface="Microsoft New Tai Lue" panose="020B0502040204020203" pitchFamily="34" charset="0"/>
                        </a:rPr>
                        <a:t>(Y)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algn="ct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algn="ct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538511916"/>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a:solidFill>
                            <a:schemeClr val="tx1"/>
                          </a:solidFill>
                          <a:latin typeface="+mn-lt"/>
                          <a:ea typeface="微軟正黑體" panose="020B0604030504040204" pitchFamily="34" charset="-120"/>
                          <a:cs typeface="Microsoft New Tai Lue" panose="020B0502040204020203" pitchFamily="34" charset="0"/>
                        </a:rPr>
                        <a:t>PKG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latin typeface="+mn-lt"/>
                          <a:ea typeface="微軟正黑體" panose="020B0604030504040204" pitchFamily="34" charset="-120"/>
                          <a:cs typeface="Microsoft New Tai Lue" panose="020B0502040204020203" pitchFamily="34" charset="0"/>
                        </a:rPr>
                        <a:t>僅供參考</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2111768368"/>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Hypotenuse</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365726650"/>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Area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742414885"/>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Volume ratio (Die/SBS)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0003"/>
                  </a:ext>
                </a:extLst>
              </a:tr>
              <a:tr h="245148">
                <a:tc>
                  <a:txBody>
                    <a:bodyPr/>
                    <a:lstStyle/>
                    <a:p>
                      <a:r>
                        <a:rPr lang="en-US" altLang="zh-TW" sz="1400" dirty="0">
                          <a:solidFill>
                            <a:srgbClr val="0000FF"/>
                          </a:solidFill>
                          <a:latin typeface="+mn-lt"/>
                          <a:ea typeface="微軟正黑體" panose="020B0604030504040204" pitchFamily="34" charset="-120"/>
                          <a:cs typeface="Microsoft New Tai Lue" panose="020B0502040204020203" pitchFamily="34" charset="0"/>
                        </a:rPr>
                        <a:t>Thickness ratio (Die/PKG)</a:t>
                      </a:r>
                      <a:endParaRPr lang="zh-TW" altLang="en-US" sz="1400" dirty="0">
                        <a:solidFill>
                          <a:srgbClr val="0000FF"/>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rgbClr val="0000FF"/>
                          </a:solidFill>
                          <a:latin typeface="+mn-lt"/>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762481787"/>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(SBS/PKG)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564787346"/>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(SBS Cu/PKG)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10008"/>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Thickness ratio (HS/PKG)</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Numeric</a:t>
                      </a:r>
                      <a:endPar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rgbClr val="0000FF"/>
                          </a:solidFill>
                          <a:effectLst/>
                          <a:uLnTx/>
                          <a:uFillTx/>
                          <a:latin typeface="Calibri"/>
                          <a:ea typeface="微軟正黑體" panose="020B0604030504040204" pitchFamily="34" charset="-120"/>
                          <a:cs typeface="Microsoft New Tai Lue" panose="020B0502040204020203" pitchFamily="34" charset="0"/>
                        </a:rPr>
                        <a:t>新增</a:t>
                      </a:r>
                    </a:p>
                  </a:txBody>
                  <a:tcPr/>
                </a:tc>
                <a:extLst>
                  <a:ext uri="{0D108BD9-81ED-4DB2-BD59-A6C34878D82A}">
                    <a16:rowId xmlns:a16="http://schemas.microsoft.com/office/drawing/2014/main" val="3988492303"/>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6728743"/>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 layers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0000FF"/>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009194004"/>
                  </a:ext>
                </a:extLst>
              </a:tr>
              <a:tr h="245148">
                <a:tc>
                  <a:txBody>
                    <a:bodyPr/>
                    <a:lstStyle/>
                    <a:p>
                      <a:r>
                        <a:rPr lang="en-US" altLang="zh-TW" sz="1400" dirty="0">
                          <a:latin typeface="+mn-lt"/>
                          <a:ea typeface="微軟正黑體" panose="020B0604030504040204" pitchFamily="34" charset="-120"/>
                          <a:cs typeface="Microsoft New Tai Lue" panose="020B0502040204020203" pitchFamily="34" charset="0"/>
                        </a:rPr>
                        <a:t>Substrate core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428442844"/>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Substrate core type</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Character</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939093602"/>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(X)</a:t>
                      </a:r>
                      <a:r>
                        <a:rPr lang="zh-TW" altLang="en-US" sz="1400" dirty="0">
                          <a:solidFill>
                            <a:schemeClr val="tx1"/>
                          </a:solidFill>
                          <a:latin typeface="+mn-lt"/>
                          <a:ea typeface="微軟正黑體" panose="020B0604030504040204" pitchFamily="34" charset="-120"/>
                          <a:cs typeface="Microsoft New Tai Lue" panose="020B0502040204020203" pitchFamily="34" charset="0"/>
                        </a:rPr>
                        <a:t>、</a:t>
                      </a:r>
                      <a:r>
                        <a:rPr lang="en-US" altLang="zh-TW" sz="1400" dirty="0">
                          <a:solidFill>
                            <a:schemeClr val="tx1"/>
                          </a:solidFill>
                          <a:latin typeface="+mn-lt"/>
                          <a:ea typeface="微軟正黑體" panose="020B0604030504040204" pitchFamily="34" charset="-120"/>
                          <a:cs typeface="Microsoft New Tai Lue" panose="020B0502040204020203" pitchFamily="34" charset="0"/>
                        </a:rPr>
                        <a:t>(Y)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latin typeface="+mn-lt"/>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3165330834"/>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size (Y)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a:solidFill>
                            <a:schemeClr val="tx1"/>
                          </a:solidFill>
                          <a:latin typeface="+mn-lt"/>
                          <a:ea typeface="微軟正黑體" panose="020B0604030504040204" pitchFamily="34" charset="-120"/>
                          <a:cs typeface="Microsoft New Tai Lue" panose="020B0502040204020203" pitchFamily="34" charset="0"/>
                        </a:rPr>
                        <a:t>僅供參考</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solidFill>
                      <a:schemeClr val="bg1">
                        <a:lumMod val="75000"/>
                      </a:schemeClr>
                    </a:solidFill>
                  </a:tcPr>
                </a:tc>
                <a:extLst>
                  <a:ext uri="{0D108BD9-81ED-4DB2-BD59-A6C34878D82A}">
                    <a16:rowId xmlns:a16="http://schemas.microsoft.com/office/drawing/2014/main" val="1662224509"/>
                  </a:ext>
                </a:extLst>
              </a:tr>
              <a:tr h="245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Die ratio  (X/Y)</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760423785"/>
                  </a:ext>
                </a:extLst>
              </a:tr>
              <a:tr h="245148">
                <a:tc>
                  <a:txBody>
                    <a:bodyPr/>
                    <a:lstStyle/>
                    <a:p>
                      <a:r>
                        <a:rPr lang="en-US" altLang="zh-TW" sz="1400" dirty="0">
                          <a:latin typeface="+mn-lt"/>
                          <a:ea typeface="微軟正黑體" panose="020B0604030504040204" pitchFamily="34" charset="-120"/>
                          <a:cs typeface="Microsoft New Tai Lue" panose="020B0502040204020203" pitchFamily="34" charset="0"/>
                        </a:rPr>
                        <a:t>PKG total thickness</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508717397"/>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Die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400" dirty="0">
                        <a:solidFill>
                          <a:srgbClr val="FF0000"/>
                        </a:solidFill>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1869756125"/>
                  </a:ext>
                </a:extLst>
              </a:tr>
              <a:tr h="245148">
                <a:tc>
                  <a:txBody>
                    <a:bodyPr/>
                    <a:lstStyle/>
                    <a:p>
                      <a:r>
                        <a:rPr lang="en-US" altLang="zh-TW" sz="1400" dirty="0">
                          <a:solidFill>
                            <a:schemeClr val="tx1"/>
                          </a:solidFill>
                          <a:latin typeface="+mn-lt"/>
                          <a:ea typeface="微軟正黑體" panose="020B0604030504040204" pitchFamily="34" charset="-120"/>
                          <a:cs typeface="Microsoft New Tai Lue" panose="020B0502040204020203" pitchFamily="34" charset="0"/>
                        </a:rPr>
                        <a:t>Substrate</a:t>
                      </a:r>
                      <a:r>
                        <a:rPr lang="en-US" altLang="zh-TW" sz="1400" baseline="0" dirty="0">
                          <a:solidFill>
                            <a:schemeClr val="tx1"/>
                          </a:solidFill>
                          <a:latin typeface="+mn-lt"/>
                          <a:ea typeface="微軟正黑體" panose="020B0604030504040204" pitchFamily="34" charset="-120"/>
                          <a:cs typeface="Microsoft New Tai Lue" panose="020B0502040204020203" pitchFamily="34" charset="0"/>
                        </a:rPr>
                        <a:t> Cu thickness</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latin typeface="+mn-lt"/>
                          <a:ea typeface="微軟正黑體" panose="020B0604030504040204" pitchFamily="34" charset="-120"/>
                          <a:cs typeface="Microsoft New Tai Lue" panose="020B0502040204020203" pitchFamily="34" charset="0"/>
                        </a:rPr>
                        <a:t>Numeric</a:t>
                      </a:r>
                      <a:endParaRPr lang="zh-TW" altLang="en-US" sz="1400" dirty="0">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2424647978"/>
                  </a:ext>
                </a:extLst>
              </a:tr>
            </a:tbl>
          </a:graphicData>
        </a:graphic>
      </p:graphicFrame>
      <p:graphicFrame>
        <p:nvGraphicFramePr>
          <p:cNvPr id="7" name="表格 6">
            <a:extLst>
              <a:ext uri="{FF2B5EF4-FFF2-40B4-BE49-F238E27FC236}">
                <a16:creationId xmlns:a16="http://schemas.microsoft.com/office/drawing/2014/main" id="{CBC04E84-2736-4FBF-BA7E-90274F8E2810}"/>
              </a:ext>
            </a:extLst>
          </p:cNvPr>
          <p:cNvGraphicFramePr>
            <a:graphicFrameLocks noGrp="1"/>
          </p:cNvGraphicFramePr>
          <p:nvPr/>
        </p:nvGraphicFramePr>
        <p:xfrm>
          <a:off x="249436" y="2065498"/>
          <a:ext cx="5940056" cy="1859280"/>
        </p:xfrm>
        <a:graphic>
          <a:graphicData uri="http://schemas.openxmlformats.org/drawingml/2006/table">
            <a:tbl>
              <a:tblPr firstRow="1" bandRow="1">
                <a:tableStyleId>{93296810-A885-4BE3-A3E7-6D5BEEA58F35}</a:tableStyleId>
              </a:tblPr>
              <a:tblGrid>
                <a:gridCol w="1899684">
                  <a:extLst>
                    <a:ext uri="{9D8B030D-6E8A-4147-A177-3AD203B41FA5}">
                      <a16:colId xmlns:a16="http://schemas.microsoft.com/office/drawing/2014/main" val="3965737457"/>
                    </a:ext>
                  </a:extLst>
                </a:gridCol>
                <a:gridCol w="1073889">
                  <a:extLst>
                    <a:ext uri="{9D8B030D-6E8A-4147-A177-3AD203B41FA5}">
                      <a16:colId xmlns:a16="http://schemas.microsoft.com/office/drawing/2014/main" val="4125099708"/>
                    </a:ext>
                  </a:extLst>
                </a:gridCol>
                <a:gridCol w="2966483">
                  <a:extLst>
                    <a:ext uri="{9D8B030D-6E8A-4147-A177-3AD203B41FA5}">
                      <a16:colId xmlns:a16="http://schemas.microsoft.com/office/drawing/2014/main" val="824513721"/>
                    </a:ext>
                  </a:extLst>
                </a:gridCol>
              </a:tblGrid>
              <a:tr h="0">
                <a:tc>
                  <a:txBody>
                    <a:bodyPr/>
                    <a:lstStyle/>
                    <a:p>
                      <a:pPr algn="l"/>
                      <a:r>
                        <a:rPr lang="en-US" altLang="zh-TW" sz="1600" dirty="0"/>
                        <a:t>Material Factor</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r>
                        <a:rPr lang="en-US" altLang="zh-TW" sz="1400" dirty="0"/>
                        <a:t>Adhesive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1538511916"/>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type</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Character</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t>-</a:t>
                      </a:r>
                      <a:endParaRPr lang="zh-TW" altLang="en-US" sz="1400" dirty="0"/>
                    </a:p>
                  </a:txBody>
                  <a:tcPr/>
                </a:tc>
                <a:extLst>
                  <a:ext uri="{0D108BD9-81ED-4DB2-BD59-A6C34878D82A}">
                    <a16:rowId xmlns:a16="http://schemas.microsoft.com/office/drawing/2014/main" val="2009194004"/>
                  </a:ext>
                </a:extLst>
              </a:tr>
              <a:tr h="0">
                <a:tc>
                  <a:txBody>
                    <a:bodyPr/>
                    <a:lstStyle/>
                    <a:p>
                      <a:r>
                        <a:rPr lang="en-US" altLang="zh-TW" sz="1400" dirty="0"/>
                        <a:t>HS thickness</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ring foot width</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u="none" strike="noStrike" kern="1200" cap="none" spc="0" normalizeH="0" baseline="0" noProof="0" dirty="0">
                          <a:ln>
                            <a:noFill/>
                          </a:ln>
                          <a:effectLst/>
                          <a:uLnTx/>
                          <a:uFillTx/>
                        </a:rPr>
                        <a:t>Numeric</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4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type</a:t>
                      </a:r>
                      <a:endParaRPr lang="zh-TW" altLang="en-US" sz="1400" dirty="0"/>
                    </a:p>
                  </a:txBody>
                  <a:tcPr/>
                </a:tc>
                <a:tc>
                  <a:txBody>
                    <a:bodyPr/>
                    <a:lstStyle/>
                    <a:p>
                      <a:pPr algn="ctr"/>
                      <a:r>
                        <a:rPr lang="en-US" altLang="zh-TW" sz="1400" dirty="0"/>
                        <a:t>Character</a:t>
                      </a:r>
                      <a:endParaRPr lang="zh-TW" altLang="en-US" sz="1400" dirty="0"/>
                    </a:p>
                  </a:txBody>
                  <a:tcPr/>
                </a:tc>
                <a:tc>
                  <a:txBody>
                    <a:bodyPr/>
                    <a:lstStyle/>
                    <a:p>
                      <a:pPr algn="ctr"/>
                      <a:r>
                        <a:rPr lang="en-US" altLang="zh-TW" sz="1400" dirty="0"/>
                        <a:t>-</a:t>
                      </a:r>
                      <a:endParaRPr lang="zh-TW" altLang="en-US" sz="1400" dirty="0"/>
                    </a:p>
                  </a:txBody>
                  <a:tcPr/>
                </a:tc>
                <a:extLst>
                  <a:ext uri="{0D108BD9-81ED-4DB2-BD59-A6C34878D82A}">
                    <a16:rowId xmlns:a16="http://schemas.microsoft.com/office/drawing/2014/main" val="2849200432"/>
                  </a:ext>
                </a:extLst>
              </a:tr>
            </a:tbl>
          </a:graphicData>
        </a:graphic>
      </p:graphicFrame>
      <p:graphicFrame>
        <p:nvGraphicFramePr>
          <p:cNvPr id="8" name="表格 7">
            <a:extLst>
              <a:ext uri="{FF2B5EF4-FFF2-40B4-BE49-F238E27FC236}">
                <a16:creationId xmlns:a16="http://schemas.microsoft.com/office/drawing/2014/main" id="{77999A81-5A9C-4586-B8B9-06A3B5B4529F}"/>
              </a:ext>
            </a:extLst>
          </p:cNvPr>
          <p:cNvGraphicFramePr>
            <a:graphicFrameLocks noGrp="1"/>
          </p:cNvGraphicFramePr>
          <p:nvPr/>
        </p:nvGraphicFramePr>
        <p:xfrm>
          <a:off x="249436" y="4054174"/>
          <a:ext cx="5961321" cy="2621280"/>
        </p:xfrm>
        <a:graphic>
          <a:graphicData uri="http://schemas.openxmlformats.org/drawingml/2006/table">
            <a:tbl>
              <a:tblPr firstRow="1" bandRow="1">
                <a:tableStyleId>{7DF18680-E054-41AD-8BC1-D1AEF772440D}</a:tableStyleId>
              </a:tblPr>
              <a:tblGrid>
                <a:gridCol w="1889052">
                  <a:extLst>
                    <a:ext uri="{9D8B030D-6E8A-4147-A177-3AD203B41FA5}">
                      <a16:colId xmlns:a16="http://schemas.microsoft.com/office/drawing/2014/main" val="3965737457"/>
                    </a:ext>
                  </a:extLst>
                </a:gridCol>
                <a:gridCol w="1084521">
                  <a:extLst>
                    <a:ext uri="{9D8B030D-6E8A-4147-A177-3AD203B41FA5}">
                      <a16:colId xmlns:a16="http://schemas.microsoft.com/office/drawing/2014/main" val="4125099708"/>
                    </a:ext>
                  </a:extLst>
                </a:gridCol>
                <a:gridCol w="2987748">
                  <a:extLst>
                    <a:ext uri="{9D8B030D-6E8A-4147-A177-3AD203B41FA5}">
                      <a16:colId xmlns:a16="http://schemas.microsoft.com/office/drawing/2014/main" val="3137407470"/>
                    </a:ext>
                  </a:extLst>
                </a:gridCol>
              </a:tblGrid>
              <a:tr h="0">
                <a:tc>
                  <a:txBody>
                    <a:bodyPr/>
                    <a:lstStyle/>
                    <a:p>
                      <a:pPr algn="l"/>
                      <a:r>
                        <a:rPr lang="en-US" altLang="zh-TW" sz="1600" dirty="0"/>
                        <a:t>Process Parameters</a:t>
                      </a:r>
                      <a:endParaRPr lang="zh-TW" altLang="en-US" sz="1600" dirty="0"/>
                    </a:p>
                  </a:txBody>
                  <a:tcPr/>
                </a:tc>
                <a:tc>
                  <a:txBody>
                    <a:bodyPr/>
                    <a:lstStyle/>
                    <a:p>
                      <a:pPr algn="ctr"/>
                      <a:r>
                        <a:rPr lang="en-US" altLang="zh-TW" sz="1600" dirty="0"/>
                        <a:t>Format</a:t>
                      </a:r>
                      <a:endParaRPr lang="zh-TW" alt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dirty="0">
                          <a:latin typeface="+mn-lt"/>
                          <a:ea typeface="微軟正黑體" panose="020B0604030504040204" pitchFamily="34" charset="-120"/>
                          <a:cs typeface="Microsoft New Tai Lue" panose="020B0502040204020203" pitchFamily="34" charset="0"/>
                        </a:rPr>
                        <a:t>Remark</a:t>
                      </a:r>
                      <a:endParaRPr lang="zh-TW" altLang="en-US" sz="1600" dirty="0">
                        <a:latin typeface="+mn-lt"/>
                        <a:ea typeface="微軟正黑體" panose="020B0604030504040204" pitchFamily="34" charset="-120"/>
                        <a:cs typeface="Microsoft New Tai Lue" panose="020B0502040204020203" pitchFamily="34" charset="0"/>
                      </a:endParaRPr>
                    </a:p>
                  </a:txBody>
                  <a:tcPr/>
                </a:tc>
                <a:extLst>
                  <a:ext uri="{0D108BD9-81ED-4DB2-BD59-A6C34878D82A}">
                    <a16:rowId xmlns:a16="http://schemas.microsoft.com/office/drawing/2014/main" val="393877751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UF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2111768368"/>
                  </a:ext>
                </a:extLst>
              </a:tr>
              <a:tr h="0">
                <a:tc>
                  <a:txBody>
                    <a:bodyPr/>
                    <a:lstStyle/>
                    <a:p>
                      <a:r>
                        <a:rPr lang="en-US" altLang="zh-TW" sz="1400" dirty="0"/>
                        <a:t>HS snap cure (Y/N)</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rPr>
                        <a:t>Character</a:t>
                      </a:r>
                      <a:endParaRPr lang="zh-TW" altLang="en-US" sz="1400" dirty="0">
                        <a:solidFill>
                          <a:schemeClr val="tx1"/>
                        </a:solidFill>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rPr>
                        <a:t>W/</a:t>
                      </a:r>
                      <a:r>
                        <a:rPr lang="zh-TW" altLang="en-US" sz="1400" dirty="0">
                          <a:solidFill>
                            <a:srgbClr val="0000FF"/>
                          </a:solidFill>
                        </a:rPr>
                        <a:t> </a:t>
                      </a:r>
                      <a:r>
                        <a:rPr lang="en-US" altLang="zh-TW" sz="1400" dirty="0">
                          <a:solidFill>
                            <a:srgbClr val="0000FF"/>
                          </a:solidFill>
                        </a:rPr>
                        <a:t>snap cure</a:t>
                      </a:r>
                      <a:r>
                        <a:rPr lang="zh-TW" altLang="en-US" sz="1400" dirty="0">
                          <a:solidFill>
                            <a:srgbClr val="0000FF"/>
                          </a:solidFill>
                        </a:rPr>
                        <a:t>產品：</a:t>
                      </a:r>
                      <a:r>
                        <a:rPr lang="en-US" altLang="zh-TW" sz="1400" dirty="0">
                          <a:solidFill>
                            <a:srgbClr val="0000FF"/>
                          </a:solidFill>
                        </a:rPr>
                        <a:t>Y</a:t>
                      </a:r>
                      <a:r>
                        <a:rPr lang="zh-TW" altLang="en-US" sz="1400" dirty="0">
                          <a:solidFill>
                            <a:srgbClr val="0000FF"/>
                          </a:solidFill>
                        </a:rPr>
                        <a:t> </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0000FF"/>
                          </a:solidFill>
                        </a:rPr>
                        <a:t>W/O</a:t>
                      </a:r>
                      <a:r>
                        <a:rPr lang="zh-TW" altLang="en-US" sz="1400" dirty="0">
                          <a:solidFill>
                            <a:srgbClr val="0000FF"/>
                          </a:solidFill>
                        </a:rPr>
                        <a:t> </a:t>
                      </a:r>
                      <a:r>
                        <a:rPr lang="en-US" altLang="zh-TW" sz="1400" dirty="0">
                          <a:solidFill>
                            <a:srgbClr val="0000FF"/>
                          </a:solidFill>
                        </a:rPr>
                        <a:t>snap cure</a:t>
                      </a:r>
                      <a:r>
                        <a:rPr lang="zh-TW" altLang="en-US" sz="1400" dirty="0">
                          <a:solidFill>
                            <a:srgbClr val="0000FF"/>
                          </a:solidFill>
                        </a:rPr>
                        <a:t>產品：</a:t>
                      </a:r>
                      <a:r>
                        <a:rPr lang="en-US" altLang="zh-TW" sz="1400" dirty="0">
                          <a:solidFill>
                            <a:srgbClr val="0000FF"/>
                          </a:solidFill>
                        </a:rPr>
                        <a:t>N</a:t>
                      </a:r>
                      <a:r>
                        <a:rPr lang="zh-TW" altLang="en-US" sz="1400" dirty="0">
                          <a:solidFill>
                            <a:srgbClr val="0000FF"/>
                          </a:solidFill>
                        </a:rPr>
                        <a:t> </a:t>
                      </a:r>
                      <a:r>
                        <a:rPr lang="en-US" altLang="zh-TW" sz="1400" dirty="0">
                          <a:solidFill>
                            <a:srgbClr val="0000FF"/>
                          </a:solidFill>
                        </a:rPr>
                        <a:t>(</a:t>
                      </a:r>
                      <a:r>
                        <a:rPr lang="zh-TW" altLang="en-US" sz="1400" dirty="0">
                          <a:solidFill>
                            <a:srgbClr val="0000FF"/>
                          </a:solidFill>
                        </a:rPr>
                        <a:t>類別</a:t>
                      </a:r>
                      <a:r>
                        <a:rPr lang="en-US" altLang="zh-TW" sz="1400" dirty="0">
                          <a:solidFill>
                            <a:srgbClr val="0000FF"/>
                          </a:solidFill>
                        </a:rPr>
                        <a:t>)</a:t>
                      </a:r>
                      <a:endParaRPr lang="zh-TW" altLang="en-US" sz="1400" dirty="0">
                        <a:solidFill>
                          <a:srgbClr val="0000FF"/>
                        </a:solidFill>
                      </a:endParaRPr>
                    </a:p>
                  </a:txBody>
                  <a:tcPr/>
                </a:tc>
                <a:extLst>
                  <a:ext uri="{0D108BD9-81ED-4DB2-BD59-A6C34878D82A}">
                    <a16:rowId xmlns:a16="http://schemas.microsoft.com/office/drawing/2014/main" val="25672874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snap cure Temp.</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a:ln>
                            <a:noFill/>
                          </a:ln>
                          <a:solidFill>
                            <a:schemeClr val="tx1"/>
                          </a:solidFill>
                          <a:effectLst/>
                          <a:uLnTx/>
                          <a:uFillTx/>
                          <a:latin typeface="Calibri"/>
                          <a:ea typeface="微軟正黑體" panose="020B0604030504040204" pitchFamily="34" charset="-120"/>
                          <a:cs typeface="Microsoft New Tai Lue" panose="020B0502040204020203" pitchFamily="34" charset="0"/>
                        </a:rPr>
                        <a:t>僅供參考</a:t>
                      </a:r>
                      <a:endParaRPr kumimoji="0" lang="zh-TW" altLang="en-US" sz="1400" b="0" i="0" u="none" strike="noStrike" kern="1200" cap="none" spc="0" normalizeH="0" baseline="0" noProof="0" dirty="0">
                        <a:ln>
                          <a:noFill/>
                        </a:ln>
                        <a:solidFill>
                          <a:schemeClr val="tx1"/>
                        </a:solidFill>
                        <a:effectLst/>
                        <a:uLnTx/>
                        <a:uFillTx/>
                        <a:latin typeface="Calibri"/>
                        <a:ea typeface="微軟正黑體" panose="020B0604030504040204" pitchFamily="34" charset="-120"/>
                        <a:cs typeface="Microsoft New Tai Lue" panose="020B0502040204020203" pitchFamily="34" charset="0"/>
                      </a:endParaRPr>
                    </a:p>
                  </a:txBody>
                  <a:tcPr>
                    <a:solidFill>
                      <a:schemeClr val="bg1">
                        <a:lumMod val="75000"/>
                      </a:schemeClr>
                    </a:solidFill>
                  </a:tcP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rPr>
                        <a:t>Temp. &amp; Force</a:t>
                      </a:r>
                    </a:p>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合併為一筆段數名稱</a:t>
                      </a:r>
                    </a:p>
                  </a:txBody>
                  <a:tcPr anchor="ctr">
                    <a:solidFill>
                      <a:schemeClr val="bg1">
                        <a:lumMod val="75000"/>
                      </a:schemeClr>
                    </a:solidFill>
                  </a:tcPr>
                </a:tc>
                <a:extLst>
                  <a:ext uri="{0D108BD9-81ED-4DB2-BD59-A6C34878D82A}">
                    <a16:rowId xmlns:a16="http://schemas.microsoft.com/office/drawing/2014/main" val="2009194004"/>
                  </a:ext>
                </a:extLst>
              </a:tr>
              <a:tr h="0">
                <a:tc>
                  <a:txBody>
                    <a:bodyPr/>
                    <a:lstStyle/>
                    <a:p>
                      <a:r>
                        <a:rPr lang="en-US" altLang="zh-TW" sz="1400" dirty="0"/>
                        <a:t>HS snap cure Force</a:t>
                      </a:r>
                      <a:endParaRPr lang="zh-TW" altLang="en-US" sz="1400" dirty="0"/>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schemeClr val="tx1"/>
                          </a:solidFill>
                          <a:effectLst/>
                          <a:uLnTx/>
                          <a:uFillTx/>
                          <a:latin typeface="Calibri"/>
                          <a:ea typeface="微軟正黑體" panose="020B0604030504040204" pitchFamily="34" charset="-120"/>
                          <a:cs typeface="Microsoft New Tai Lue" panose="020B0502040204020203" pitchFamily="34" charset="0"/>
                        </a:rPr>
                        <a:t>僅供參考</a:t>
                      </a:r>
                    </a:p>
                  </a:txBody>
                  <a:tcPr>
                    <a:solidFill>
                      <a:schemeClr val="bg1">
                        <a:lumMod val="75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400" dirty="0">
                        <a:solidFill>
                          <a:schemeClr val="tx1"/>
                        </a:solidFill>
                      </a:endParaRPr>
                    </a:p>
                  </a:txBody>
                  <a:tcPr>
                    <a:solidFill>
                      <a:schemeClr val="bg1">
                        <a:lumMod val="75000"/>
                      </a:schemeClr>
                    </a:solidFill>
                  </a:tcPr>
                </a:tc>
                <a:extLst>
                  <a:ext uri="{0D108BD9-81ED-4DB2-BD59-A6C34878D82A}">
                    <a16:rowId xmlns:a16="http://schemas.microsoft.com/office/drawing/2014/main" val="316533083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HS cure Temp.</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1662224509"/>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BM reflow</a:t>
                      </a:r>
                      <a:endParaRPr lang="zh-TW" alt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dirty="0">
                          <a:solidFill>
                            <a:schemeClr val="tx1"/>
                          </a:solidFill>
                          <a:latin typeface="+mn-lt"/>
                          <a:ea typeface="微軟正黑體" panose="020B0604030504040204" pitchFamily="34" charset="-120"/>
                          <a:cs typeface="Microsoft New Tai Lue" panose="020B0502040204020203" pitchFamily="34" charset="0"/>
                        </a:rPr>
                        <a:t>Numeric</a:t>
                      </a:r>
                      <a:endParaRPr lang="zh-TW" altLang="en-US" sz="1400" dirty="0">
                        <a:solidFill>
                          <a:schemeClr val="tx1"/>
                        </a:solidFill>
                        <a:latin typeface="+mn-lt"/>
                        <a:ea typeface="微軟正黑體" panose="020B0604030504040204" pitchFamily="34" charset="-120"/>
                        <a:cs typeface="Microsoft New Tai Lue" panose="020B0502040204020203"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dirty="0">
                          <a:solidFill>
                            <a:schemeClr val="tx1"/>
                          </a:solidFill>
                        </a:rPr>
                        <a:t>段數</a:t>
                      </a:r>
                      <a:r>
                        <a:rPr lang="en-US" altLang="zh-TW" sz="1400" dirty="0">
                          <a:solidFill>
                            <a:schemeClr val="tx1"/>
                          </a:solidFill>
                        </a:rPr>
                        <a:t>(</a:t>
                      </a:r>
                      <a:r>
                        <a:rPr lang="zh-TW" altLang="en-US" sz="1400" dirty="0">
                          <a:solidFill>
                            <a:schemeClr val="tx1"/>
                          </a:solidFill>
                        </a:rPr>
                        <a:t>類別</a:t>
                      </a:r>
                      <a:r>
                        <a:rPr lang="en-US" altLang="zh-TW" sz="1400" dirty="0">
                          <a:solidFill>
                            <a:schemeClr val="tx1"/>
                          </a:solidFill>
                        </a:rPr>
                        <a:t>)</a:t>
                      </a:r>
                      <a:r>
                        <a:rPr lang="zh-TW" altLang="en-US" sz="1400" dirty="0">
                          <a:solidFill>
                            <a:schemeClr val="tx1"/>
                          </a:solidFill>
                        </a:rPr>
                        <a:t> </a:t>
                      </a:r>
                      <a:r>
                        <a:rPr lang="en-US" altLang="zh-TW" sz="1400" dirty="0">
                          <a:solidFill>
                            <a:schemeClr val="tx1"/>
                          </a:solidFill>
                        </a:rPr>
                        <a:t>-&gt;</a:t>
                      </a:r>
                      <a:r>
                        <a:rPr lang="zh-TW" altLang="en-US" sz="1400" dirty="0">
                          <a:solidFill>
                            <a:schemeClr val="tx1"/>
                          </a:solidFill>
                        </a:rPr>
                        <a:t> 最高溫度</a:t>
                      </a:r>
                      <a:r>
                        <a:rPr lang="en-US" altLang="zh-TW" sz="1400" dirty="0">
                          <a:solidFill>
                            <a:schemeClr val="tx1"/>
                          </a:solidFill>
                        </a:rPr>
                        <a:t>(</a:t>
                      </a:r>
                      <a:r>
                        <a:rPr lang="zh-TW" altLang="en-US" sz="1400" dirty="0">
                          <a:solidFill>
                            <a:schemeClr val="tx1"/>
                          </a:solidFill>
                        </a:rPr>
                        <a:t>數值</a:t>
                      </a:r>
                      <a:r>
                        <a:rPr lang="en-US" altLang="zh-TW" sz="1400" dirty="0">
                          <a:solidFill>
                            <a:schemeClr val="tx1"/>
                          </a:solidFill>
                        </a:rPr>
                        <a:t>)</a:t>
                      </a:r>
                      <a:endParaRPr lang="zh-TW" altLang="en-US" sz="1400" dirty="0">
                        <a:solidFill>
                          <a:schemeClr val="tx1"/>
                        </a:solidFill>
                      </a:endParaRPr>
                    </a:p>
                  </a:txBody>
                  <a:tcPr/>
                </a:tc>
                <a:extLst>
                  <a:ext uri="{0D108BD9-81ED-4DB2-BD59-A6C34878D82A}">
                    <a16:rowId xmlns:a16="http://schemas.microsoft.com/office/drawing/2014/main" val="2849200432"/>
                  </a:ext>
                </a:extLst>
              </a:tr>
            </a:tbl>
          </a:graphicData>
        </a:graphic>
      </p:graphicFrame>
      <p:sp>
        <p:nvSpPr>
          <p:cNvPr id="9" name="文字方塊 8">
            <a:extLst>
              <a:ext uri="{FF2B5EF4-FFF2-40B4-BE49-F238E27FC236}">
                <a16:creationId xmlns:a16="http://schemas.microsoft.com/office/drawing/2014/main" id="{BA4AF11C-602C-412C-BCDF-47CE06358539}"/>
              </a:ext>
            </a:extLst>
          </p:cNvPr>
          <p:cNvSpPr txBox="1"/>
          <p:nvPr/>
        </p:nvSpPr>
        <p:spPr>
          <a:xfrm>
            <a:off x="1165917" y="1131977"/>
            <a:ext cx="2786124" cy="738664"/>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數值數量：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12</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20</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endPar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類別數量：</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9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5</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僅供參考：</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4</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zh-TW" altLang="en-US" sz="1400" b="0" i="0" u="none" strike="noStrike" kern="1200" cap="none" spc="0" normalizeH="0" baseline="0" noProof="0" dirty="0">
                <a:ln>
                  <a:noFill/>
                </a:ln>
                <a:solidFill>
                  <a:prstClr val="white"/>
                </a:solidFill>
                <a:effectLst/>
                <a:uLnTx/>
                <a:uFillTx/>
                <a:latin typeface="微軟正黑體" panose="020B0604030504040204" pitchFamily="34" charset="-120"/>
                <a:ea typeface="微軟正黑體" panose="020B0604030504040204" pitchFamily="34" charset="-120"/>
                <a:cs typeface="+mn-cs"/>
              </a:rPr>
              <a:t>→ </a:t>
            </a:r>
            <a:r>
              <a:rPr kumimoji="0" lang="en-US" altLang="zh-TW" sz="1400" b="0"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rPr>
              <a:t>10</a:t>
            </a:r>
            <a:endParaRPr kumimoji="0" lang="en-US" altLang="zh-TW" sz="1400" b="1" i="0" u="none" strike="noStrike" kern="1200" cap="none" spc="0" normalizeH="0" baseline="0" noProof="0" dirty="0">
              <a:ln>
                <a:noFill/>
              </a:ln>
              <a:solidFill>
                <a:srgbClr val="FFFF00"/>
              </a:solidFill>
              <a:effectLst/>
              <a:uLnTx/>
              <a:uFillTx/>
              <a:latin typeface="微軟正黑體" panose="020B0604030504040204" pitchFamily="34" charset="-120"/>
              <a:ea typeface="微軟正黑體" panose="020B0604030504040204" pitchFamily="34" charset="-120"/>
              <a:cs typeface="+mn-cs"/>
            </a:endParaRPr>
          </a:p>
        </p:txBody>
      </p:sp>
      <p:sp>
        <p:nvSpPr>
          <p:cNvPr id="2" name="矩形 1"/>
          <p:cNvSpPr/>
          <p:nvPr/>
        </p:nvSpPr>
        <p:spPr>
          <a:xfrm>
            <a:off x="198555" y="800548"/>
            <a:ext cx="3830792"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Y factor:</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Coplanarity(um) : 268 devices</a:t>
            </a:r>
            <a:endParaRPr kumimoji="0" lang="en-US" altLang="zh-TW" sz="2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X</a:t>
            </a:r>
            <a:r>
              <a:rPr kumimoji="0" lang="zh-TW" altLang="en-US"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factor: 	</a:t>
            </a:r>
            <a:endParaRPr kumimoji="0" lang="en-US" altLang="zh-TW" sz="1600" b="1"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1418480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89279" y="1358712"/>
            <a:ext cx="8478572" cy="2509631"/>
          </a:xfrm>
          <a:prstGeom prst="rect">
            <a:avLst/>
          </a:prstGeom>
        </p:spPr>
      </p:pic>
      <p:sp>
        <p:nvSpPr>
          <p:cNvPr id="16" name="標題 1">
            <a:extLst>
              <a:ext uri="{FF2B5EF4-FFF2-40B4-BE49-F238E27FC236}">
                <a16:creationId xmlns:a16="http://schemas.microsoft.com/office/drawing/2014/main" id="{3052A2B0-FB41-434D-A5F7-86D2F18A8FA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訓練結果</a:t>
            </a:r>
          </a:p>
        </p:txBody>
      </p:sp>
      <p:sp>
        <p:nvSpPr>
          <p:cNvPr id="18" name="文字方塊 17">
            <a:extLst>
              <a:ext uri="{FF2B5EF4-FFF2-40B4-BE49-F238E27FC236}">
                <a16:creationId xmlns:a16="http://schemas.microsoft.com/office/drawing/2014/main" id="{F9AAAD7C-A15E-44EF-ACEC-F3B6207F3B94}"/>
              </a:ext>
            </a:extLst>
          </p:cNvPr>
          <p:cNvSpPr txBox="1"/>
          <p:nvPr/>
        </p:nvSpPr>
        <p:spPr>
          <a:xfrm>
            <a:off x="414672" y="712381"/>
            <a:ext cx="58691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訓練資料集百分比：</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90%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Project goal: MAE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&lt;</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15-&gt;17-&gt;23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nvGrpSpPr>
          <p:cNvPr id="3" name="群組 2">
            <a:extLst>
              <a:ext uri="{FF2B5EF4-FFF2-40B4-BE49-F238E27FC236}">
                <a16:creationId xmlns:a16="http://schemas.microsoft.com/office/drawing/2014/main" id="{2E794D99-EA42-47AF-AB5A-81F52B6A3689}"/>
              </a:ext>
            </a:extLst>
          </p:cNvPr>
          <p:cNvGrpSpPr/>
          <p:nvPr/>
        </p:nvGrpSpPr>
        <p:grpSpPr>
          <a:xfrm>
            <a:off x="3000994" y="1732621"/>
            <a:ext cx="3519209" cy="330900"/>
            <a:chOff x="2338694" y="2035333"/>
            <a:chExt cx="3519209" cy="330900"/>
          </a:xfrm>
        </p:grpSpPr>
        <p:sp>
          <p:nvSpPr>
            <p:cNvPr id="17" name="矩形 16">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2" name="矩形 11">
              <a:extLst>
                <a:ext uri="{FF2B5EF4-FFF2-40B4-BE49-F238E27FC236}">
                  <a16:creationId xmlns:a16="http://schemas.microsoft.com/office/drawing/2014/main" id="{EB80D33F-C3FE-4484-9855-8A82BB74F605}"/>
                </a:ext>
              </a:extLst>
            </p:cNvPr>
            <p:cNvSpPr/>
            <p:nvPr/>
          </p:nvSpPr>
          <p:spPr>
            <a:xfrm>
              <a:off x="5385184" y="2035333"/>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pic>
        <p:nvPicPr>
          <p:cNvPr id="7" name="圖片 6"/>
          <p:cNvPicPr>
            <a:picLocks noChangeAspect="1"/>
          </p:cNvPicPr>
          <p:nvPr/>
        </p:nvPicPr>
        <p:blipFill>
          <a:blip r:embed="rId3"/>
          <a:stretch>
            <a:fillRect/>
          </a:stretch>
        </p:blipFill>
        <p:spPr>
          <a:xfrm>
            <a:off x="989279" y="3868343"/>
            <a:ext cx="8478572" cy="2735580"/>
          </a:xfrm>
          <a:prstGeom prst="rect">
            <a:avLst/>
          </a:prstGeom>
        </p:spPr>
      </p:pic>
      <p:grpSp>
        <p:nvGrpSpPr>
          <p:cNvPr id="13" name="群組 12">
            <a:extLst>
              <a:ext uri="{FF2B5EF4-FFF2-40B4-BE49-F238E27FC236}">
                <a16:creationId xmlns:a16="http://schemas.microsoft.com/office/drawing/2014/main" id="{2E794D99-EA42-47AF-AB5A-81F52B6A3689}"/>
              </a:ext>
            </a:extLst>
          </p:cNvPr>
          <p:cNvGrpSpPr/>
          <p:nvPr/>
        </p:nvGrpSpPr>
        <p:grpSpPr>
          <a:xfrm>
            <a:off x="3000994" y="2891140"/>
            <a:ext cx="3519209" cy="330900"/>
            <a:chOff x="2338694" y="2035333"/>
            <a:chExt cx="3519209" cy="330900"/>
          </a:xfrm>
        </p:grpSpPr>
        <p:sp>
          <p:nvSpPr>
            <p:cNvPr id="14" name="矩形 13">
              <a:extLst>
                <a:ext uri="{FF2B5EF4-FFF2-40B4-BE49-F238E27FC236}">
                  <a16:creationId xmlns:a16="http://schemas.microsoft.com/office/drawing/2014/main" id="{6C56CF42-65A3-4706-BA87-7804F7B4E26D}"/>
                </a:ext>
              </a:extLst>
            </p:cNvPr>
            <p:cNvSpPr/>
            <p:nvPr/>
          </p:nvSpPr>
          <p:spPr>
            <a:xfrm>
              <a:off x="2338694" y="2079154"/>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15" name="矩形 14">
              <a:extLst>
                <a:ext uri="{FF2B5EF4-FFF2-40B4-BE49-F238E27FC236}">
                  <a16:creationId xmlns:a16="http://schemas.microsoft.com/office/drawing/2014/main" id="{EB80D33F-C3FE-4484-9855-8A82BB74F605}"/>
                </a:ext>
              </a:extLst>
            </p:cNvPr>
            <p:cNvSpPr/>
            <p:nvPr/>
          </p:nvSpPr>
          <p:spPr>
            <a:xfrm>
              <a:off x="5385184" y="2035333"/>
              <a:ext cx="472719" cy="287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grpSp>
    </p:spTree>
    <p:extLst>
      <p:ext uri="{BB962C8B-B14F-4D97-AF65-F5344CB8AC3E}">
        <p14:creationId xmlns:p14="http://schemas.microsoft.com/office/powerpoint/2010/main" val="2624113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1">
            <a:extLst>
              <a:ext uri="{FF2B5EF4-FFF2-40B4-BE49-F238E27FC236}">
                <a16:creationId xmlns:a16="http://schemas.microsoft.com/office/drawing/2014/main" id="{39541842-2011-4F99-837F-97F3667D3EFD}"/>
              </a:ext>
            </a:extLst>
          </p:cNvPr>
          <p:cNvSpPr txBox="1">
            <a:spLocks/>
          </p:cNvSpPr>
          <p:nvPr/>
        </p:nvSpPr>
        <p:spPr>
          <a:xfrm>
            <a:off x="249436" y="194932"/>
            <a:ext cx="11277600" cy="602510"/>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6000" b="1" i="0" u="none" strike="noStrike" kern="1200" cap="none" spc="0" normalizeH="0" baseline="0" noProof="0" dirty="0">
                <a:ln>
                  <a:noFill/>
                </a:ln>
                <a:solidFill>
                  <a:prstClr val="white"/>
                </a:solidFill>
                <a:effectLst/>
                <a:uLnTx/>
                <a:uFillTx/>
                <a:latin typeface="微軟正黑體 Light" pitchFamily="34" charset="-120"/>
                <a:ea typeface="微軟正黑體 Light" pitchFamily="34" charset="-120"/>
                <a:cs typeface="+mj-cs"/>
              </a:rPr>
              <a:t>模型驗證</a:t>
            </a:r>
          </a:p>
        </p:txBody>
      </p:sp>
      <p:sp>
        <p:nvSpPr>
          <p:cNvPr id="10" name="文字方塊 9">
            <a:extLst>
              <a:ext uri="{FF2B5EF4-FFF2-40B4-BE49-F238E27FC236}">
                <a16:creationId xmlns:a16="http://schemas.microsoft.com/office/drawing/2014/main" id="{18C0B984-FF96-405B-B3EB-57C585D4B84C}"/>
              </a:ext>
            </a:extLst>
          </p:cNvPr>
          <p:cNvSpPr txBox="1"/>
          <p:nvPr/>
        </p:nvSpPr>
        <p:spPr>
          <a:xfrm>
            <a:off x="414671" y="712381"/>
            <a:ext cx="104624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訓練資料集：以量產經驗及大量工程經驗之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31*31~70*70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驗證資料集：以小量工程經驗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&amp;</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近期</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NPI</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之</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為主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排除 新材料 類別</a:t>
            </a:r>
            <a:endPar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驗證資料筆數：</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64</a:t>
            </a:r>
            <a:r>
              <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devices</a:t>
            </a:r>
          </a:p>
        </p:txBody>
      </p:sp>
      <p:grpSp>
        <p:nvGrpSpPr>
          <p:cNvPr id="25" name="群組 24"/>
          <p:cNvGrpSpPr/>
          <p:nvPr/>
        </p:nvGrpSpPr>
        <p:grpSpPr>
          <a:xfrm>
            <a:off x="515058" y="1700705"/>
            <a:ext cx="9241418" cy="4687395"/>
            <a:chOff x="515057" y="1700705"/>
            <a:chExt cx="9873543" cy="4687395"/>
          </a:xfrm>
        </p:grpSpPr>
        <p:grpSp>
          <p:nvGrpSpPr>
            <p:cNvPr id="19" name="群組 18"/>
            <p:cNvGrpSpPr/>
            <p:nvPr/>
          </p:nvGrpSpPr>
          <p:grpSpPr>
            <a:xfrm>
              <a:off x="517525" y="1700705"/>
              <a:ext cx="9871075" cy="1052202"/>
              <a:chOff x="85725" y="1768438"/>
              <a:chExt cx="11831392" cy="1052202"/>
            </a:xfrm>
          </p:grpSpPr>
          <p:pic>
            <p:nvPicPr>
              <p:cNvPr id="2" name="圖片 1"/>
              <p:cNvPicPr>
                <a:picLocks noChangeAspect="1"/>
              </p:cNvPicPr>
              <p:nvPr/>
            </p:nvPicPr>
            <p:blipFill>
              <a:blip r:embed="rId2"/>
              <a:stretch>
                <a:fillRect/>
              </a:stretch>
            </p:blipFill>
            <p:spPr>
              <a:xfrm>
                <a:off x="85725" y="1768438"/>
                <a:ext cx="1758315" cy="1052202"/>
              </a:xfrm>
              <a:prstGeom prst="rect">
                <a:avLst/>
              </a:prstGeom>
            </p:spPr>
          </p:pic>
          <p:pic>
            <p:nvPicPr>
              <p:cNvPr id="9" name="圖片 8"/>
              <p:cNvPicPr>
                <a:picLocks noChangeAspect="1"/>
              </p:cNvPicPr>
              <p:nvPr/>
            </p:nvPicPr>
            <p:blipFill>
              <a:blip r:embed="rId3"/>
              <a:stretch>
                <a:fillRect/>
              </a:stretch>
            </p:blipFill>
            <p:spPr>
              <a:xfrm>
                <a:off x="1844040" y="1768438"/>
                <a:ext cx="10073077" cy="1052202"/>
              </a:xfrm>
              <a:prstGeom prst="rect">
                <a:avLst/>
              </a:prstGeom>
            </p:spPr>
          </p:pic>
        </p:grpSp>
        <p:pic>
          <p:nvPicPr>
            <p:cNvPr id="11" name="圖片 10"/>
            <p:cNvPicPr>
              <a:picLocks noChangeAspect="1"/>
            </p:cNvPicPr>
            <p:nvPr/>
          </p:nvPicPr>
          <p:blipFill>
            <a:blip r:embed="rId4"/>
            <a:stretch>
              <a:fillRect/>
            </a:stretch>
          </p:blipFill>
          <p:spPr>
            <a:xfrm>
              <a:off x="517525" y="2864292"/>
              <a:ext cx="9871075" cy="996551"/>
            </a:xfrm>
            <a:prstGeom prst="rect">
              <a:avLst/>
            </a:prstGeom>
          </p:spPr>
        </p:pic>
        <p:grpSp>
          <p:nvGrpSpPr>
            <p:cNvPr id="20" name="群組 19"/>
            <p:cNvGrpSpPr/>
            <p:nvPr/>
          </p:nvGrpSpPr>
          <p:grpSpPr>
            <a:xfrm>
              <a:off x="517525" y="4104217"/>
              <a:ext cx="9871075" cy="984250"/>
              <a:chOff x="85725" y="4171950"/>
              <a:chExt cx="11831392" cy="984250"/>
            </a:xfrm>
          </p:grpSpPr>
          <p:pic>
            <p:nvPicPr>
              <p:cNvPr id="12" name="圖片 11"/>
              <p:cNvPicPr>
                <a:picLocks noChangeAspect="1"/>
              </p:cNvPicPr>
              <p:nvPr/>
            </p:nvPicPr>
            <p:blipFill>
              <a:blip r:embed="rId5"/>
              <a:stretch>
                <a:fillRect/>
              </a:stretch>
            </p:blipFill>
            <p:spPr>
              <a:xfrm>
                <a:off x="85725" y="4171950"/>
                <a:ext cx="1758315" cy="984250"/>
              </a:xfrm>
              <a:prstGeom prst="rect">
                <a:avLst/>
              </a:prstGeom>
            </p:spPr>
          </p:pic>
          <p:pic>
            <p:nvPicPr>
              <p:cNvPr id="14" name="圖片 13"/>
              <p:cNvPicPr>
                <a:picLocks noChangeAspect="1"/>
              </p:cNvPicPr>
              <p:nvPr/>
            </p:nvPicPr>
            <p:blipFill>
              <a:blip r:embed="rId6"/>
              <a:stretch>
                <a:fillRect/>
              </a:stretch>
            </p:blipFill>
            <p:spPr>
              <a:xfrm>
                <a:off x="1844040" y="4171950"/>
                <a:ext cx="10073077" cy="984250"/>
              </a:xfrm>
              <a:prstGeom prst="rect">
                <a:avLst/>
              </a:prstGeom>
            </p:spPr>
          </p:pic>
        </p:grpSp>
        <p:pic>
          <p:nvPicPr>
            <p:cNvPr id="18" name="圖片 17"/>
            <p:cNvPicPr>
              <a:picLocks noChangeAspect="1"/>
            </p:cNvPicPr>
            <p:nvPr/>
          </p:nvPicPr>
          <p:blipFill>
            <a:blip r:embed="rId7"/>
            <a:stretch>
              <a:fillRect/>
            </a:stretch>
          </p:blipFill>
          <p:spPr>
            <a:xfrm>
              <a:off x="515057" y="5397500"/>
              <a:ext cx="9873134" cy="990600"/>
            </a:xfrm>
            <a:prstGeom prst="rect">
              <a:avLst/>
            </a:prstGeom>
          </p:spPr>
        </p:pic>
      </p:grpSp>
      <p:sp>
        <p:nvSpPr>
          <p:cNvPr id="21" name="文字方塊 20"/>
          <p:cNvSpPr txBox="1"/>
          <p:nvPr/>
        </p:nvSpPr>
        <p:spPr>
          <a:xfrm>
            <a:off x="10215335" y="5028168"/>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63%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2" name="文字方塊 21"/>
          <p:cNvSpPr txBox="1"/>
          <p:nvPr/>
        </p:nvSpPr>
        <p:spPr>
          <a:xfrm>
            <a:off x="10178908" y="2651431"/>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54%</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3" name="矩形 22"/>
          <p:cNvSpPr/>
          <p:nvPr/>
        </p:nvSpPr>
        <p:spPr>
          <a:xfrm>
            <a:off x="8916744" y="638847"/>
            <a:ext cx="32752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範圍規格內筆數</a:t>
            </a:r>
            <a:r>
              <a:rPr kumimoji="0" lang="en-US" altLang="zh-TW"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a:t>
            </a:r>
            <a:r>
              <a:rPr kumimoji="0" lang="zh-TW" altLang="en-US" sz="1800" b="0" i="0" u="none" strike="noStrike" kern="1200" cap="none" spc="0" normalizeH="0" baseline="0" noProof="0" dirty="0">
                <a:ln>
                  <a:noFill/>
                </a:ln>
                <a:solidFill>
                  <a:srgbClr val="FFFF00"/>
                </a:solidFill>
                <a:effectLst/>
                <a:uLnTx/>
                <a:uFillTx/>
                <a:latin typeface="Calibri"/>
                <a:ea typeface="新細明體" panose="02020500000000000000" pitchFamily="18" charset="-120"/>
                <a:cs typeface="+mn-cs"/>
              </a:rPr>
              <a:t>驗證資料筆數</a:t>
            </a:r>
          </a:p>
        </p:txBody>
      </p:sp>
      <p:sp>
        <p:nvSpPr>
          <p:cNvPr id="24" name="文字方塊 23"/>
          <p:cNvSpPr txBox="1"/>
          <p:nvPr/>
        </p:nvSpPr>
        <p:spPr>
          <a:xfrm>
            <a:off x="9756093" y="2119448"/>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Criteria&lt;17</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6" name="文字方塊 25"/>
          <p:cNvSpPr txBox="1"/>
          <p:nvPr/>
        </p:nvSpPr>
        <p:spPr>
          <a:xfrm>
            <a:off x="10914977" y="2123303"/>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7" name="文字方塊 26"/>
          <p:cNvSpPr txBox="1"/>
          <p:nvPr/>
        </p:nvSpPr>
        <p:spPr>
          <a:xfrm>
            <a:off x="11185154" y="2651431"/>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41%</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29" name="文字方塊 28"/>
          <p:cNvSpPr txBox="1"/>
          <p:nvPr/>
        </p:nvSpPr>
        <p:spPr>
          <a:xfrm>
            <a:off x="11200161" y="5028168"/>
            <a:ext cx="5838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41%</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0" name="文字方塊 29"/>
          <p:cNvSpPr txBox="1"/>
          <p:nvPr/>
        </p:nvSpPr>
        <p:spPr>
          <a:xfrm>
            <a:off x="9763920" y="4311519"/>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Criteria&lt;23</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1" name="文字方塊 30"/>
          <p:cNvSpPr txBox="1"/>
          <p:nvPr/>
        </p:nvSpPr>
        <p:spPr>
          <a:xfrm>
            <a:off x="10967882" y="4300512"/>
            <a:ext cx="122411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Criteria&lt;15</a:t>
            </a: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2" name="矩形 31"/>
          <p:cNvSpPr/>
          <p:nvPr/>
        </p:nvSpPr>
        <p:spPr>
          <a:xfrm>
            <a:off x="10097042" y="1584265"/>
            <a:ext cx="169251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2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Precision</a:t>
            </a:r>
            <a:endParaRPr kumimoji="0" lang="zh-TW" altLang="en-US" sz="32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34" name="矩形 33"/>
          <p:cNvSpPr/>
          <p:nvPr/>
        </p:nvSpPr>
        <p:spPr>
          <a:xfrm>
            <a:off x="2451652" y="3299791"/>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5" name="矩形 34"/>
          <p:cNvSpPr/>
          <p:nvPr/>
        </p:nvSpPr>
        <p:spPr>
          <a:xfrm>
            <a:off x="5293803" y="2311076"/>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6" name="矩形 35"/>
          <p:cNvSpPr/>
          <p:nvPr/>
        </p:nvSpPr>
        <p:spPr>
          <a:xfrm>
            <a:off x="2451652" y="5840046"/>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
        <p:nvSpPr>
          <p:cNvPr id="37" name="矩形 36"/>
          <p:cNvSpPr/>
          <p:nvPr/>
        </p:nvSpPr>
        <p:spPr>
          <a:xfrm>
            <a:off x="5337021" y="4559231"/>
            <a:ext cx="768626" cy="450574"/>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a:ea typeface="新細明體" panose="02020500000000000000" pitchFamily="18" charset="-120"/>
              <a:cs typeface="+mn-cs"/>
            </a:endParaRPr>
          </a:p>
        </p:txBody>
      </p:sp>
    </p:spTree>
    <p:extLst>
      <p:ext uri="{BB962C8B-B14F-4D97-AF65-F5344CB8AC3E}">
        <p14:creationId xmlns:p14="http://schemas.microsoft.com/office/powerpoint/2010/main" val="264631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249382" y="409393"/>
            <a:ext cx="1814920" cy="1823576"/>
          </a:xfrm>
          <a:prstGeom prst="rect">
            <a:avLst/>
          </a:prstGeom>
          <a:noFill/>
        </p:spPr>
        <p:txBody>
          <a:bodyPr wrap="none" rtlCol="0">
            <a:spAutoFit/>
          </a:bodyPr>
          <a:lstStyle/>
          <a:p>
            <a:pPr>
              <a:lnSpc>
                <a:spcPts val="2700"/>
              </a:lnSpc>
            </a:pPr>
            <a:r>
              <a:rPr lang="zh-TW" altLang="en-US" sz="2400" b="1" u="sng" dirty="0" smtClean="0"/>
              <a:t>第一章 緒論</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1·1</a:t>
            </a:r>
            <a:r>
              <a:rPr lang="zh-TW" altLang="en-US" sz="1600" dirty="0" smtClean="0">
                <a:solidFill>
                  <a:schemeClr val="tx1">
                    <a:lumMod val="65000"/>
                    <a:lumOff val="35000"/>
                  </a:schemeClr>
                </a:solidFill>
              </a:rPr>
              <a:t> 前言</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1·2</a:t>
            </a:r>
            <a:r>
              <a:rPr lang="zh-TW" altLang="en-US" sz="1600" dirty="0" smtClean="0">
                <a:solidFill>
                  <a:schemeClr val="tx1">
                    <a:lumMod val="65000"/>
                    <a:lumOff val="35000"/>
                  </a:schemeClr>
                </a:solidFill>
              </a:rPr>
              <a:t> 研究動機</a:t>
            </a:r>
            <a:endParaRPr lang="en-US" altLang="zh-TW" sz="1600" dirty="0" smtClean="0">
              <a:solidFill>
                <a:schemeClr val="tx1">
                  <a:lumMod val="65000"/>
                  <a:lumOff val="35000"/>
                </a:schemeClr>
              </a:solidFill>
            </a:endParaRPr>
          </a:p>
          <a:p>
            <a:pPr>
              <a:lnSpc>
                <a:spcPts val="2700"/>
              </a:lnSpc>
            </a:pPr>
            <a:r>
              <a:rPr lang="en-US" altLang="zh-TW" sz="1600" dirty="0" smtClean="0">
                <a:solidFill>
                  <a:schemeClr val="tx1">
                    <a:lumMod val="65000"/>
                    <a:lumOff val="35000"/>
                  </a:schemeClr>
                </a:solidFill>
              </a:rPr>
              <a:t>1·3</a:t>
            </a:r>
            <a:r>
              <a:rPr lang="zh-TW" altLang="en-US" sz="1600" dirty="0" smtClean="0">
                <a:solidFill>
                  <a:schemeClr val="tx1">
                    <a:lumMod val="65000"/>
                    <a:lumOff val="35000"/>
                  </a:schemeClr>
                </a:solidFill>
              </a:rPr>
              <a:t> 研究架構</a:t>
            </a:r>
            <a:endParaRPr lang="zh-TW" altLang="en-US" sz="1600" dirty="0">
              <a:solidFill>
                <a:schemeClr val="tx1">
                  <a:lumMod val="65000"/>
                  <a:lumOff val="35000"/>
                </a:schemeClr>
              </a:solidFill>
            </a:endParaRPr>
          </a:p>
        </p:txBody>
      </p:sp>
    </p:spTree>
    <p:extLst>
      <p:ext uri="{BB962C8B-B14F-4D97-AF65-F5344CB8AC3E}">
        <p14:creationId xmlns:p14="http://schemas.microsoft.com/office/powerpoint/2010/main" val="11021441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2·1</a:t>
            </a:r>
            <a:r>
              <a:rPr lang="zh-TW" altLang="en-US" sz="1600" dirty="0" smtClean="0">
                <a:solidFill>
                  <a:schemeClr val="tx1">
                    <a:lumMod val="65000"/>
                    <a:lumOff val="35000"/>
                  </a:schemeClr>
                </a:solidFill>
              </a:rPr>
              <a:t> </a:t>
            </a:r>
            <a:r>
              <a:rPr lang="en-US" altLang="zh-TW" sz="1600" dirty="0">
                <a:solidFill>
                  <a:schemeClr val="tx1">
                    <a:lumMod val="65000"/>
                    <a:lumOff val="35000"/>
                  </a:schemeClr>
                </a:solidFill>
              </a:rPr>
              <a:t>NPI</a:t>
            </a:r>
            <a:r>
              <a:rPr lang="zh-TW" altLang="en-US" sz="1600" dirty="0">
                <a:solidFill>
                  <a:schemeClr val="tx1">
                    <a:lumMod val="65000"/>
                    <a:lumOff val="35000"/>
                  </a:schemeClr>
                </a:solidFill>
              </a:rPr>
              <a:t> 導入相關</a:t>
            </a:r>
            <a:r>
              <a:rPr lang="zh-TW" altLang="en-US" sz="1600" dirty="0" smtClean="0">
                <a:solidFill>
                  <a:schemeClr val="tx1">
                    <a:lumMod val="65000"/>
                    <a:lumOff val="35000"/>
                  </a:schemeClr>
                </a:solidFill>
              </a:rPr>
              <a:t>介紹</a:t>
            </a:r>
            <a:endParaRPr lang="zh-TW" altLang="en-US" sz="1600" dirty="0">
              <a:solidFill>
                <a:schemeClr val="tx1">
                  <a:lumMod val="65000"/>
                  <a:lumOff val="35000"/>
                </a:schemeClr>
              </a:solidFill>
            </a:endParaRPr>
          </a:p>
        </p:txBody>
      </p:sp>
      <p:sp>
        <p:nvSpPr>
          <p:cNvPr id="11" name="文字方塊 10"/>
          <p:cNvSpPr txBox="1"/>
          <p:nvPr/>
        </p:nvSpPr>
        <p:spPr>
          <a:xfrm>
            <a:off x="249382" y="1718301"/>
            <a:ext cx="3868367" cy="4673074"/>
          </a:xfrm>
          <a:prstGeom prst="rect">
            <a:avLst/>
          </a:prstGeom>
          <a:noFill/>
        </p:spPr>
        <p:txBody>
          <a:bodyPr wrap="none" rtlCol="0">
            <a:spAutoFit/>
          </a:bodyPr>
          <a:lstStyle/>
          <a:p>
            <a:pPr>
              <a:lnSpc>
                <a:spcPts val="1700"/>
              </a:lnSpc>
            </a:pPr>
            <a:r>
              <a:rPr lang="en-US" altLang="zh-TW" sz="1050" dirty="0" smtClean="0"/>
              <a:t>[1]</a:t>
            </a:r>
            <a:r>
              <a:rPr lang="zh-TW" altLang="en-US" sz="1050" dirty="0" smtClean="0"/>
              <a:t> </a:t>
            </a:r>
            <a:r>
              <a:rPr lang="en-US" altLang="zh-TW" sz="1050" dirty="0"/>
              <a:t>https://</a:t>
            </a:r>
            <a:r>
              <a:rPr lang="en-US" altLang="zh-TW" sz="1050" dirty="0" smtClean="0"/>
              <a:t>vocus.cc/article/66cb3460fd89780001709dab</a:t>
            </a:r>
            <a:endParaRPr lang="en-US" altLang="zh-TW" sz="1050" dirty="0"/>
          </a:p>
          <a:p>
            <a:endParaRPr lang="en-US" altLang="zh-TW" sz="1050" dirty="0" smtClean="0"/>
          </a:p>
          <a:p>
            <a:pPr marL="171450" indent="-171450">
              <a:buFont typeface="Arial" panose="020B0604020202020204" pitchFamily="34" charset="0"/>
              <a:buChar char="•"/>
            </a:pPr>
            <a:r>
              <a:rPr lang="en-US" altLang="zh-TW" sz="1050" b="1" dirty="0" smtClean="0"/>
              <a:t>RFQ(Request </a:t>
            </a:r>
            <a:r>
              <a:rPr lang="en-US" altLang="zh-TW" sz="1050" b="1" dirty="0"/>
              <a:t>for </a:t>
            </a:r>
            <a:r>
              <a:rPr lang="en-US" altLang="zh-TW" sz="1050" b="1" dirty="0" smtClean="0"/>
              <a:t>Quotation)</a:t>
            </a:r>
            <a:r>
              <a:rPr lang="zh-TW" altLang="en-US" sz="1050" b="1" dirty="0" smtClean="0"/>
              <a:t>詢</a:t>
            </a:r>
            <a:r>
              <a:rPr lang="zh-TW" altLang="en-US" sz="1050" b="1" dirty="0"/>
              <a:t>價</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客戶發出需求，定義產品規格、應用和上市時間。</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需</a:t>
            </a:r>
            <a:r>
              <a:rPr lang="zh-TW" altLang="en-US" sz="1050" dirty="0">
                <a:solidFill>
                  <a:schemeClr val="tx1">
                    <a:lumMod val="65000"/>
                    <a:lumOff val="35000"/>
                  </a:schemeClr>
                </a:solidFill>
              </a:rPr>
              <a:t>制定產品規劃報告、估算研發資源成本和產品成本。</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可能與特定客戶經歷潛伏期，促進專案開始。</a:t>
            </a:r>
          </a:p>
          <a:p>
            <a:endParaRPr lang="zh-TW" altLang="en-US" sz="1050" dirty="0"/>
          </a:p>
          <a:p>
            <a:pPr marL="171450" indent="-171450">
              <a:buFont typeface="Arial" panose="020B0604020202020204" pitchFamily="34" charset="0"/>
              <a:buChar char="•"/>
            </a:pPr>
            <a:r>
              <a:rPr lang="en-US" altLang="zh-TW" sz="1050" b="1" dirty="0"/>
              <a:t>Mockup</a:t>
            </a:r>
            <a:r>
              <a:rPr lang="zh-TW" altLang="en-US" sz="1050" b="1" dirty="0"/>
              <a:t> 手工樣機</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用手工方式製作樣品，以驗證設計完整度。</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定義</a:t>
            </a:r>
            <a:r>
              <a:rPr lang="zh-TW" altLang="en-US" sz="1050" dirty="0">
                <a:solidFill>
                  <a:schemeClr val="tx1">
                    <a:lumMod val="65000"/>
                    <a:lumOff val="35000"/>
                  </a:schemeClr>
                </a:solidFill>
              </a:rPr>
              <a:t>物料清單，進行備料作業。</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計算產品成本並確定客供料的協作模式。</a:t>
            </a:r>
          </a:p>
          <a:p>
            <a:endParaRPr lang="zh-TW" altLang="en-US" sz="1050" dirty="0"/>
          </a:p>
          <a:p>
            <a:pPr marL="171450" indent="-171450">
              <a:buFont typeface="Arial" panose="020B0604020202020204" pitchFamily="34" charset="0"/>
              <a:buChar char="•"/>
            </a:pPr>
            <a:r>
              <a:rPr lang="en-US" altLang="zh-TW" sz="1050" b="1" dirty="0" smtClean="0"/>
              <a:t>EVT(Engineering </a:t>
            </a:r>
            <a:r>
              <a:rPr lang="en-US" altLang="zh-TW" sz="1050" b="1" dirty="0"/>
              <a:t>Verification </a:t>
            </a:r>
            <a:r>
              <a:rPr lang="en-US" altLang="zh-TW" sz="1050" b="1" dirty="0" smtClean="0"/>
              <a:t>Test)</a:t>
            </a:r>
            <a:r>
              <a:rPr lang="zh-TW" altLang="en-US" sz="1050" b="1" dirty="0" smtClean="0"/>
              <a:t>工程</a:t>
            </a:r>
            <a:r>
              <a:rPr lang="zh-TW" altLang="en-US" sz="1050" b="1" dirty="0"/>
              <a:t>驗證測試階段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首次試產</a:t>
            </a:r>
            <a:r>
              <a:rPr lang="zh-TW" altLang="en-US" sz="1050" dirty="0" smtClean="0">
                <a:solidFill>
                  <a:schemeClr val="tx1">
                    <a:lumMod val="65000"/>
                    <a:lumOff val="35000"/>
                  </a:schemeClr>
                </a:solidFill>
              </a:rPr>
              <a:t>，主導</a:t>
            </a:r>
            <a:r>
              <a:rPr lang="zh-TW" altLang="en-US" sz="1050" dirty="0">
                <a:solidFill>
                  <a:schemeClr val="tx1">
                    <a:lumMod val="65000"/>
                    <a:lumOff val="35000"/>
                  </a:schemeClr>
                </a:solidFill>
              </a:rPr>
              <a:t>小批量組裝。</a:t>
            </a:r>
            <a:endParaRPr lang="en-US" altLang="zh-TW" sz="1050" dirty="0">
              <a:solidFill>
                <a:schemeClr val="tx1">
                  <a:lumMod val="65000"/>
                  <a:lumOff val="35000"/>
                </a:schemeClr>
              </a:solidFill>
            </a:endParaRP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主要目的是驗證初步設計的功能是否可實現。</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進行多種功能測試，評估最佳解決方案以達到最高良率。</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需使用模具製造的物料，並記錄問題與改進。</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確認產品功能滿足需求，進行下一輪驗證。</a:t>
            </a:r>
          </a:p>
          <a:p>
            <a:endParaRPr lang="zh-TW" altLang="en-US" sz="1050" dirty="0"/>
          </a:p>
          <a:p>
            <a:pPr marL="171450" indent="-171450">
              <a:buFont typeface="Arial" panose="020B0604020202020204" pitchFamily="34" charset="0"/>
              <a:buChar char="•"/>
            </a:pPr>
            <a:r>
              <a:rPr lang="en-US" altLang="zh-TW" sz="1050" b="1" dirty="0" smtClean="0"/>
              <a:t>DVT(Design </a:t>
            </a:r>
            <a:r>
              <a:rPr lang="en-US" altLang="zh-TW" sz="1050" b="1" dirty="0"/>
              <a:t>Verification </a:t>
            </a:r>
            <a:r>
              <a:rPr lang="en-US" altLang="zh-TW" sz="1050" b="1" dirty="0" smtClean="0"/>
              <a:t>Test)</a:t>
            </a:r>
            <a:r>
              <a:rPr lang="zh-TW" altLang="en-US" sz="1050" b="1" dirty="0" smtClean="0"/>
              <a:t>設計</a:t>
            </a:r>
            <a:r>
              <a:rPr lang="zh-TW" altLang="en-US" sz="1050" b="1" dirty="0"/>
              <a:t>驗證測試階段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進行外觀處理及可靠度測試。</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通過安全規範獲取必要認證。</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確認產品的可靠性和符合性，解決問題以進入下一階段。</a:t>
            </a:r>
          </a:p>
          <a:p>
            <a:endParaRPr lang="zh-TW" altLang="en-US" sz="1050" dirty="0"/>
          </a:p>
          <a:p>
            <a:pPr marL="171450" indent="-171450">
              <a:buFont typeface="Arial" panose="020B0604020202020204" pitchFamily="34" charset="0"/>
              <a:buChar char="•"/>
            </a:pPr>
            <a:r>
              <a:rPr lang="en-US" altLang="zh-TW" sz="1050" b="1" dirty="0" smtClean="0">
                <a:solidFill>
                  <a:schemeClr val="tx1">
                    <a:lumMod val="65000"/>
                    <a:lumOff val="35000"/>
                  </a:schemeClr>
                </a:solidFill>
              </a:rPr>
              <a:t>PVT(Production </a:t>
            </a:r>
            <a:r>
              <a:rPr lang="en-US" altLang="zh-TW" sz="1050" b="1" dirty="0">
                <a:solidFill>
                  <a:schemeClr val="tx1">
                    <a:lumMod val="65000"/>
                    <a:lumOff val="35000"/>
                  </a:schemeClr>
                </a:solidFill>
              </a:rPr>
              <a:t>Verification </a:t>
            </a:r>
            <a:r>
              <a:rPr lang="en-US" altLang="zh-TW" sz="1050" b="1" dirty="0" smtClean="0">
                <a:solidFill>
                  <a:schemeClr val="tx1">
                    <a:lumMod val="65000"/>
                    <a:lumOff val="35000"/>
                  </a:schemeClr>
                </a:solidFill>
              </a:rPr>
              <a:t>Test)</a:t>
            </a:r>
            <a:r>
              <a:rPr lang="zh-TW" altLang="en-US" sz="1050" b="1" dirty="0" smtClean="0">
                <a:solidFill>
                  <a:schemeClr val="tx1">
                    <a:lumMod val="65000"/>
                    <a:lumOff val="35000"/>
                  </a:schemeClr>
                </a:solidFill>
              </a:rPr>
              <a:t>量產</a:t>
            </a:r>
            <a:r>
              <a:rPr lang="zh-TW" altLang="en-US" sz="1050" b="1" dirty="0">
                <a:solidFill>
                  <a:schemeClr val="tx1">
                    <a:lumMod val="65000"/>
                    <a:lumOff val="35000"/>
                  </a:schemeClr>
                </a:solidFill>
              </a:rPr>
              <a:t>前驗證階段</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進行較大數量的試產，確保良率。</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強調生產流程改進和降低成本。</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a:solidFill>
                  <a:schemeClr val="tx1">
                    <a:lumMod val="65000"/>
                    <a:lumOff val="35000"/>
                  </a:schemeClr>
                </a:solidFill>
              </a:rPr>
              <a:t>根據不同需求安排樣機的數量。</a:t>
            </a:r>
          </a:p>
        </p:txBody>
      </p:sp>
      <p:sp>
        <p:nvSpPr>
          <p:cNvPr id="12" name="矩形 11"/>
          <p:cNvSpPr/>
          <p:nvPr/>
        </p:nvSpPr>
        <p:spPr>
          <a:xfrm>
            <a:off x="249381" y="4787660"/>
            <a:ext cx="3753275" cy="785004"/>
          </a:xfrm>
          <a:prstGeom prst="rect">
            <a:avLst/>
          </a:prstGeom>
          <a:noFill/>
          <a:ln w="19050">
            <a:solidFill>
              <a:srgbClr val="D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4383036" y="5044227"/>
            <a:ext cx="914033" cy="259045"/>
          </a:xfrm>
          <a:prstGeom prst="rect">
            <a:avLst/>
          </a:prstGeom>
          <a:noFill/>
        </p:spPr>
        <p:txBody>
          <a:bodyPr wrap="none" rtlCol="0">
            <a:spAutoFit/>
          </a:bodyPr>
          <a:lstStyle/>
          <a:p>
            <a:pPr>
              <a:lnSpc>
                <a:spcPts val="1400"/>
              </a:lnSpc>
            </a:pPr>
            <a:r>
              <a:rPr lang="en-US" altLang="zh-TW" sz="1050" u="sng" dirty="0">
                <a:solidFill>
                  <a:srgbClr val="DC0000"/>
                </a:solidFill>
              </a:rPr>
              <a:t>Experiment</a:t>
            </a:r>
          </a:p>
        </p:txBody>
      </p:sp>
      <p:cxnSp>
        <p:nvCxnSpPr>
          <p:cNvPr id="15" name="直線單箭頭接點 14"/>
          <p:cNvCxnSpPr>
            <a:stCxn id="12" idx="3"/>
            <a:endCxn id="13" idx="1"/>
          </p:cNvCxnSpPr>
          <p:nvPr/>
        </p:nvCxnSpPr>
        <p:spPr>
          <a:xfrm flipV="1">
            <a:off x="4002656" y="5173750"/>
            <a:ext cx="380380" cy="6412"/>
          </a:xfrm>
          <a:prstGeom prst="straightConnector1">
            <a:avLst/>
          </a:prstGeom>
          <a:ln>
            <a:solidFill>
              <a:srgbClr val="DC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p:cNvSpPr txBox="1"/>
          <p:nvPr/>
        </p:nvSpPr>
        <p:spPr>
          <a:xfrm>
            <a:off x="5442484" y="409393"/>
            <a:ext cx="3969356" cy="1131079"/>
          </a:xfrm>
          <a:prstGeom prst="rect">
            <a:avLst/>
          </a:prstGeom>
          <a:noFill/>
        </p:spPr>
        <p:txBody>
          <a:bodyPr wrap="none" rtlCol="0">
            <a:spAutoFit/>
          </a:bodyPr>
          <a:lstStyle/>
          <a:p>
            <a:pPr>
              <a:lnSpc>
                <a:spcPts val="2700"/>
              </a:lnSpc>
            </a:pPr>
            <a:r>
              <a:rPr lang="zh-TW" altLang="en-US" sz="2400" b="1" u="sng" dirty="0" smtClean="0">
                <a:solidFill>
                  <a:schemeClr val="bg1"/>
                </a:solidFill>
              </a:rPr>
              <a:t>第二章 基礎</a:t>
            </a:r>
            <a:r>
              <a:rPr lang="zh-TW" altLang="en-US" sz="2400" b="1" u="sng" dirty="0">
                <a:solidFill>
                  <a:schemeClr val="bg1"/>
                </a:solidFill>
              </a:rPr>
              <a:t>理論與文獻</a:t>
            </a:r>
            <a:r>
              <a:rPr lang="zh-TW" altLang="en-US" sz="2400" b="1" u="sng" dirty="0" smtClean="0">
                <a:solidFill>
                  <a:schemeClr val="bg1"/>
                </a:solidFill>
              </a:rPr>
              <a:t>回顧</a:t>
            </a:r>
            <a:endParaRPr lang="en-US" altLang="zh-TW" sz="2400" b="1" u="sng" dirty="0" smtClean="0">
              <a:solidFill>
                <a:schemeClr val="bg1"/>
              </a:solidFill>
            </a:endParaRPr>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演算法</a:t>
            </a:r>
            <a:endParaRPr lang="zh-TW" altLang="en-US" sz="1600" dirty="0">
              <a:solidFill>
                <a:schemeClr val="tx1">
                  <a:lumMod val="65000"/>
                  <a:lumOff val="35000"/>
                </a:schemeClr>
              </a:solidFill>
            </a:endParaRPr>
          </a:p>
        </p:txBody>
      </p:sp>
      <p:sp>
        <p:nvSpPr>
          <p:cNvPr id="18" name="文字方塊 17"/>
          <p:cNvSpPr txBox="1"/>
          <p:nvPr/>
        </p:nvSpPr>
        <p:spPr>
          <a:xfrm>
            <a:off x="5442485" y="1718301"/>
            <a:ext cx="6383170" cy="4519186"/>
          </a:xfrm>
          <a:prstGeom prst="rect">
            <a:avLst/>
          </a:prstGeom>
          <a:noFill/>
        </p:spPr>
        <p:txBody>
          <a:bodyPr wrap="square" rtlCol="0">
            <a:spAutoFit/>
          </a:bodyPr>
          <a:lstStyle/>
          <a:p>
            <a:pPr>
              <a:lnSpc>
                <a:spcPts val="1700"/>
              </a:lnSpc>
            </a:pPr>
            <a:r>
              <a:rPr lang="en-US" altLang="zh-TW" sz="1050" dirty="0" smtClean="0"/>
              <a:t>[2]</a:t>
            </a:r>
            <a:r>
              <a:rPr lang="zh-TW" altLang="en-US" sz="1050" dirty="0" smtClean="0"/>
              <a:t> </a:t>
            </a:r>
            <a:r>
              <a:rPr lang="en-US" altLang="zh-TW" sz="1050" dirty="0" smtClean="0"/>
              <a:t>https</a:t>
            </a:r>
            <a:r>
              <a:rPr lang="en-US" altLang="zh-TW" sz="1050" dirty="0"/>
              <a:t>://kilong31442.medium.com/%</a:t>
            </a:r>
            <a:r>
              <a:rPr lang="en-US" altLang="zh-TW" sz="1050" dirty="0" smtClean="0"/>
              <a:t>E6%A9%9F%E5%99%A8%E5%AD%B8%E7%BF%92%E4%B8%AD%E5%B8%B8%E8%A6%8B%E7%9A%8410%E7%A8%AE%E6%BC%94%E7%AE%97%E6%B3%95·407e4af47584</a:t>
            </a:r>
            <a:endParaRPr lang="en-US" altLang="zh-TW" sz="1050" dirty="0"/>
          </a:p>
          <a:p>
            <a:endParaRPr lang="en-US" altLang="zh-TW" sz="1050" dirty="0" smtClean="0"/>
          </a:p>
          <a:p>
            <a:pPr marL="171450" indent="-171450">
              <a:buFont typeface="Arial" panose="020B0604020202020204" pitchFamily="34" charset="0"/>
              <a:buChar char="•"/>
            </a:pPr>
            <a:r>
              <a:rPr lang="en-US" altLang="zh-TW" sz="1050" b="1" dirty="0"/>
              <a:t>Lasso</a:t>
            </a:r>
            <a:r>
              <a:rPr lang="zh-TW" altLang="en-US" sz="1050" b="1" dirty="0"/>
              <a:t> </a:t>
            </a:r>
            <a:r>
              <a:rPr lang="en-US" altLang="zh-TW" sz="1050" b="1" dirty="0"/>
              <a:t>Linear</a:t>
            </a: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將</a:t>
            </a:r>
            <a:r>
              <a:rPr lang="zh-TW" altLang="en-US" sz="1050" dirty="0">
                <a:solidFill>
                  <a:schemeClr val="tx1">
                    <a:lumMod val="65000"/>
                    <a:lumOff val="35000"/>
                  </a:schemeClr>
                </a:solidFill>
              </a:rPr>
              <a:t>具有相關性的變數推向彼此並</a:t>
            </a:r>
            <a:r>
              <a:rPr lang="zh-TW" altLang="en-US" sz="1050" dirty="0" smtClean="0">
                <a:solidFill>
                  <a:schemeClr val="tx1">
                    <a:lumMod val="65000"/>
                    <a:lumOff val="35000"/>
                  </a:schemeClr>
                </a:solidFill>
              </a:rPr>
              <a:t>避免出現</a:t>
            </a:r>
            <a:r>
              <a:rPr lang="zh-TW" altLang="en-US" sz="1050" dirty="0">
                <a:solidFill>
                  <a:schemeClr val="tx1">
                    <a:lumMod val="65000"/>
                    <a:lumOff val="35000"/>
                  </a:schemeClr>
                </a:solidFill>
              </a:rPr>
              <a:t>一個有極大正係數與另一個極大負係數的一起出現的</a:t>
            </a:r>
            <a:r>
              <a:rPr lang="zh-TW" altLang="en-US" sz="1050" dirty="0" smtClean="0">
                <a:solidFill>
                  <a:schemeClr val="tx1">
                    <a:lumMod val="65000"/>
                    <a:lumOff val="35000"/>
                  </a:schemeClr>
                </a:solidFill>
              </a:rPr>
              <a:t>情況</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可將</a:t>
            </a:r>
            <a:r>
              <a:rPr lang="zh-TW" altLang="en-US" sz="1050" dirty="0">
                <a:solidFill>
                  <a:schemeClr val="tx1">
                    <a:lumMod val="65000"/>
                    <a:lumOff val="35000"/>
                  </a:schemeClr>
                </a:solidFill>
              </a:rPr>
              <a:t>不具有影響力的迴歸係數變成</a:t>
            </a:r>
            <a:r>
              <a:rPr lang="en-US" altLang="zh-TW" sz="1050" dirty="0" smtClean="0">
                <a:solidFill>
                  <a:schemeClr val="tx1">
                    <a:lumMod val="65000"/>
                    <a:lumOff val="35000"/>
                  </a:schemeClr>
                </a:solidFill>
              </a:rPr>
              <a:t>0</a:t>
            </a: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適用</a:t>
            </a:r>
            <a:r>
              <a:rPr lang="zh-TW" altLang="en-US" sz="1050" dirty="0">
                <a:solidFill>
                  <a:schemeClr val="tx1">
                    <a:lumMod val="65000"/>
                    <a:lumOff val="35000"/>
                  </a:schemeClr>
                </a:solidFill>
              </a:rPr>
              <a:t>於相關程度高的特徵</a:t>
            </a: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降低</a:t>
            </a:r>
            <a:r>
              <a:rPr lang="zh-TW" altLang="en-US" sz="1050" dirty="0">
                <a:solidFill>
                  <a:schemeClr val="tx1">
                    <a:lumMod val="65000"/>
                    <a:lumOff val="35000"/>
                  </a:schemeClr>
                </a:solidFill>
              </a:rPr>
              <a:t>模型複雜度，避免過擬</a:t>
            </a:r>
            <a:r>
              <a:rPr lang="zh-TW" altLang="en-US" sz="1050" dirty="0" smtClean="0">
                <a:solidFill>
                  <a:schemeClr val="tx1">
                    <a:lumMod val="65000"/>
                    <a:lumOff val="35000"/>
                  </a:schemeClr>
                </a:solidFill>
              </a:rPr>
              <a:t>合</a:t>
            </a:r>
            <a:endParaRPr lang="en-US" altLang="zh-TW" sz="1050" dirty="0" smtClean="0">
              <a:solidFill>
                <a:schemeClr val="tx1">
                  <a:lumMod val="65000"/>
                  <a:lumOff val="35000"/>
                </a:schemeClr>
              </a:solidFill>
            </a:endParaRPr>
          </a:p>
          <a:p>
            <a:endParaRPr lang="zh-TW" altLang="en-US" sz="1050" dirty="0"/>
          </a:p>
          <a:p>
            <a:pPr marL="171450" indent="-171450">
              <a:buFont typeface="Arial" panose="020B0604020202020204" pitchFamily="34" charset="0"/>
              <a:buChar char="•"/>
            </a:pPr>
            <a:r>
              <a:rPr lang="en-US" altLang="zh-TW" sz="1050" b="1" dirty="0" smtClean="0"/>
              <a:t>Gradient</a:t>
            </a:r>
            <a:r>
              <a:rPr lang="zh-TW" altLang="en-US" sz="1050" b="1" dirty="0" smtClean="0"/>
              <a:t> </a:t>
            </a:r>
            <a:r>
              <a:rPr lang="en-US" altLang="zh-TW" sz="1050" b="1" dirty="0" smtClean="0"/>
              <a:t>Boosting</a:t>
            </a:r>
            <a:endParaRPr lang="en-US" altLang="zh-TW" sz="1050" b="1" dirty="0"/>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透過</a:t>
            </a:r>
            <a:r>
              <a:rPr lang="zh-TW" altLang="en-US" sz="1050" dirty="0">
                <a:solidFill>
                  <a:schemeClr val="tx1">
                    <a:lumMod val="65000"/>
                    <a:lumOff val="35000"/>
                  </a:schemeClr>
                </a:solidFill>
              </a:rPr>
              <a:t>組合一群 </a:t>
            </a:r>
            <a:r>
              <a:rPr lang="en-US" altLang="zh-TW" sz="1050" dirty="0">
                <a:solidFill>
                  <a:schemeClr val="tx1">
                    <a:lumMod val="65000"/>
                    <a:lumOff val="35000"/>
                  </a:schemeClr>
                </a:solidFill>
              </a:rPr>
              <a:t>Weak Learners</a:t>
            </a:r>
            <a:r>
              <a:rPr lang="zh-TW" altLang="en-US" sz="1050" dirty="0">
                <a:solidFill>
                  <a:schemeClr val="tx1">
                    <a:lumMod val="65000"/>
                    <a:lumOff val="35000"/>
                  </a:schemeClr>
                </a:solidFill>
              </a:rPr>
              <a:t>、嘗試改進每一次的錯誤、從而獲得一個 </a:t>
            </a:r>
            <a:r>
              <a:rPr lang="en-US" altLang="zh-TW" sz="1050" dirty="0">
                <a:solidFill>
                  <a:schemeClr val="tx1">
                    <a:lumMod val="65000"/>
                    <a:lumOff val="35000"/>
                  </a:schemeClr>
                </a:solidFill>
              </a:rPr>
              <a:t>Strong Learner </a:t>
            </a:r>
            <a:r>
              <a:rPr lang="zh-TW" altLang="en-US" sz="1050" dirty="0">
                <a:solidFill>
                  <a:schemeClr val="tx1">
                    <a:lumMod val="65000"/>
                    <a:lumOff val="35000"/>
                  </a:schemeClr>
                </a:solidFill>
              </a:rPr>
              <a:t>的方法</a:t>
            </a:r>
            <a:endParaRPr lang="en-US" altLang="zh-TW" sz="1050" dirty="0">
              <a:solidFill>
                <a:schemeClr val="tx1">
                  <a:lumMod val="65000"/>
                  <a:lumOff val="35000"/>
                </a:schemeClr>
              </a:solidFill>
            </a:endParaRP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適合</a:t>
            </a:r>
            <a:r>
              <a:rPr lang="zh-TW" altLang="en-US" sz="1050" dirty="0">
                <a:solidFill>
                  <a:schemeClr val="tx1">
                    <a:lumMod val="65000"/>
                    <a:lumOff val="35000"/>
                  </a:schemeClr>
                </a:solidFill>
              </a:rPr>
              <a:t>大型且複雜的</a:t>
            </a:r>
            <a:r>
              <a:rPr lang="zh-TW" altLang="en-US" sz="1050" dirty="0" smtClean="0">
                <a:solidFill>
                  <a:schemeClr val="tx1">
                    <a:lumMod val="65000"/>
                    <a:lumOff val="35000"/>
                  </a:schemeClr>
                </a:solidFill>
              </a:rPr>
              <a:t>數據</a:t>
            </a:r>
            <a:endParaRPr lang="en-US" altLang="zh-TW" sz="1050" dirty="0" smtClean="0">
              <a:solidFill>
                <a:schemeClr val="tx1">
                  <a:lumMod val="65000"/>
                  <a:lumOff val="35000"/>
                </a:schemeClr>
              </a:solidFill>
            </a:endParaRPr>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需</a:t>
            </a:r>
            <a:r>
              <a:rPr lang="zh-TW" altLang="en-US" sz="1050" dirty="0">
                <a:solidFill>
                  <a:schemeClr val="tx1">
                    <a:lumMod val="65000"/>
                    <a:lumOff val="35000"/>
                  </a:schemeClr>
                </a:solidFill>
              </a:rPr>
              <a:t>調整之參數量多，不易找到最佳</a:t>
            </a:r>
            <a:r>
              <a:rPr lang="zh-TW" altLang="en-US" sz="1050" dirty="0" smtClean="0">
                <a:solidFill>
                  <a:schemeClr val="tx1">
                    <a:lumMod val="65000"/>
                    <a:lumOff val="35000"/>
                  </a:schemeClr>
                </a:solidFill>
              </a:rPr>
              <a:t>參數</a:t>
            </a:r>
            <a:endParaRPr lang="en-US" altLang="zh-TW" sz="1050" dirty="0" smtClean="0">
              <a:solidFill>
                <a:schemeClr val="tx1">
                  <a:lumMod val="65000"/>
                  <a:lumOff val="35000"/>
                </a:schemeClr>
              </a:solidFill>
            </a:endParaRPr>
          </a:p>
          <a:p>
            <a:endParaRPr lang="en-US" altLang="zh-TW" sz="1050" dirty="0">
              <a:solidFill>
                <a:schemeClr val="tx1">
                  <a:lumMod val="65000"/>
                  <a:lumOff val="35000"/>
                </a:schemeClr>
              </a:solidFill>
            </a:endParaRPr>
          </a:p>
          <a:p>
            <a:pPr marL="171450" indent="-171450">
              <a:buFont typeface="Arial" panose="020B0604020202020204" pitchFamily="34" charset="0"/>
              <a:buChar char="•"/>
            </a:pPr>
            <a:r>
              <a:rPr lang="en-US" altLang="zh-TW" sz="1050" b="1" dirty="0" smtClean="0"/>
              <a:t>XGBoost</a:t>
            </a:r>
          </a:p>
          <a:p>
            <a:r>
              <a:rPr lang="en-US" altLang="zh-TW" sz="1050" dirty="0" smtClean="0">
                <a:solidFill>
                  <a:schemeClr val="tx1">
                    <a:lumMod val="65000"/>
                    <a:lumOff val="35000"/>
                  </a:schemeClr>
                </a:solidFill>
              </a:rPr>
              <a:t>   · </a:t>
            </a:r>
            <a:r>
              <a:rPr lang="zh-TW" altLang="en-US" sz="1050" dirty="0" smtClean="0">
                <a:solidFill>
                  <a:schemeClr val="tx1">
                    <a:lumMod val="65000"/>
                    <a:lumOff val="35000"/>
                  </a:schemeClr>
                </a:solidFill>
              </a:rPr>
              <a:t>可以</a:t>
            </a:r>
            <a:r>
              <a:rPr lang="zh-TW" altLang="en-US" sz="1050" dirty="0">
                <a:solidFill>
                  <a:schemeClr val="tx1">
                    <a:lumMod val="65000"/>
                    <a:lumOff val="35000"/>
                  </a:schemeClr>
                </a:solidFill>
              </a:rPr>
              <a:t>用於分類和回歸任務</a:t>
            </a:r>
          </a:p>
          <a:p>
            <a:r>
              <a:rPr lang="en-US" altLang="zh-TW" sz="1050" dirty="0" smtClean="0">
                <a:solidFill>
                  <a:schemeClr val="tx1">
                    <a:lumMod val="65000"/>
                    <a:lumOff val="35000"/>
                  </a:schemeClr>
                </a:solidFill>
              </a:rPr>
              <a:t>   · </a:t>
            </a:r>
            <a:r>
              <a:rPr lang="zh-TW" altLang="en-US" sz="1050" dirty="0" smtClean="0">
                <a:solidFill>
                  <a:schemeClr val="tx1">
                    <a:lumMod val="65000"/>
                    <a:lumOff val="35000"/>
                  </a:schemeClr>
                </a:solidFill>
              </a:rPr>
              <a:t>正則化可控制</a:t>
            </a:r>
            <a:r>
              <a:rPr lang="zh-TW" altLang="en-US" sz="1050" dirty="0">
                <a:solidFill>
                  <a:schemeClr val="tx1">
                    <a:lumMod val="65000"/>
                    <a:lumOff val="35000"/>
                  </a:schemeClr>
                </a:solidFill>
              </a:rPr>
              <a:t>模型</a:t>
            </a:r>
            <a:r>
              <a:rPr lang="zh-TW" altLang="en-US" sz="1050" dirty="0" smtClean="0">
                <a:solidFill>
                  <a:schemeClr val="tx1">
                    <a:lumMod val="65000"/>
                    <a:lumOff val="35000"/>
                  </a:schemeClr>
                </a:solidFill>
              </a:rPr>
              <a:t>的複雜度</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對</a:t>
            </a:r>
            <a:r>
              <a:rPr lang="zh-TW" altLang="en-US" sz="1050" dirty="0">
                <a:solidFill>
                  <a:schemeClr val="tx1">
                    <a:lumMod val="65000"/>
                    <a:lumOff val="35000"/>
                  </a:schemeClr>
                </a:solidFill>
              </a:rPr>
              <a:t>缺失值的</a:t>
            </a:r>
            <a:r>
              <a:rPr lang="zh-TW" altLang="en-US" sz="1050" dirty="0" smtClean="0">
                <a:solidFill>
                  <a:schemeClr val="tx1">
                    <a:lumMod val="65000"/>
                    <a:lumOff val="35000"/>
                  </a:schemeClr>
                </a:solidFill>
              </a:rPr>
              <a:t>處理</a:t>
            </a:r>
            <a:endParaRPr lang="en-US" altLang="zh-TW" sz="1050" dirty="0" smtClean="0">
              <a:solidFill>
                <a:schemeClr val="tx1">
                  <a:lumMod val="65000"/>
                  <a:lumOff val="35000"/>
                </a:schemeClr>
              </a:solidFill>
            </a:endParaRPr>
          </a:p>
          <a:p>
            <a:endParaRPr lang="zh-TW" altLang="en-US" sz="1050" dirty="0"/>
          </a:p>
          <a:p>
            <a:pPr marL="171450" indent="-171450">
              <a:buFont typeface="Arial" panose="020B0604020202020204" pitchFamily="34" charset="0"/>
              <a:buChar char="•"/>
            </a:pPr>
            <a:r>
              <a:rPr lang="en-US" altLang="zh-TW" sz="1050" b="1" dirty="0" smtClean="0"/>
              <a:t>Random</a:t>
            </a:r>
            <a:r>
              <a:rPr lang="zh-TW" altLang="en-US" sz="1050" b="1" dirty="0" smtClean="0"/>
              <a:t> </a:t>
            </a:r>
            <a:r>
              <a:rPr lang="en-US" altLang="zh-TW" sz="1050" b="1" dirty="0" smtClean="0"/>
              <a:t>Forest</a:t>
            </a:r>
            <a:endParaRPr lang="en-US" altLang="zh-TW" sz="1050" b="1" dirty="0"/>
          </a:p>
          <a:p>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 </a:t>
            </a:r>
            <a:r>
              <a:rPr lang="zh-TW" altLang="en-US" sz="1050" dirty="0" smtClean="0">
                <a:solidFill>
                  <a:schemeClr val="tx1">
                    <a:lumMod val="65000"/>
                    <a:lumOff val="35000"/>
                  </a:schemeClr>
                </a:solidFill>
              </a:rPr>
              <a:t>可以</a:t>
            </a:r>
            <a:r>
              <a:rPr lang="zh-TW" altLang="en-US" sz="1050" dirty="0">
                <a:solidFill>
                  <a:schemeClr val="tx1">
                    <a:lumMod val="65000"/>
                    <a:lumOff val="35000"/>
                  </a:schemeClr>
                </a:solidFill>
              </a:rPr>
              <a:t>用於分類和回歸任務</a:t>
            </a:r>
          </a:p>
          <a:p>
            <a:r>
              <a:rPr lang="zh-TW" altLang="en-US" sz="1050" dirty="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抗</a:t>
            </a:r>
            <a:r>
              <a:rPr lang="zh-TW" altLang="en-US" sz="1050" dirty="0">
                <a:solidFill>
                  <a:schemeClr val="tx1">
                    <a:lumMod val="65000"/>
                    <a:lumOff val="35000"/>
                  </a:schemeClr>
                </a:solidFill>
              </a:rPr>
              <a:t>過擬合能力</a:t>
            </a:r>
            <a:r>
              <a:rPr lang="zh-TW" altLang="en-US" sz="1050" dirty="0" smtClean="0">
                <a:solidFill>
                  <a:schemeClr val="tx1">
                    <a:lumMod val="65000"/>
                    <a:lumOff val="35000"/>
                  </a:schemeClr>
                </a:solidFill>
              </a:rPr>
              <a:t>強</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分類</a:t>
            </a:r>
            <a:r>
              <a:rPr lang="zh-TW" altLang="en-US" sz="1050" dirty="0">
                <a:solidFill>
                  <a:schemeClr val="tx1">
                    <a:lumMod val="65000"/>
                    <a:lumOff val="35000"/>
                  </a:schemeClr>
                </a:solidFill>
              </a:rPr>
              <a:t>器可以處理缺失</a:t>
            </a:r>
            <a:r>
              <a:rPr lang="zh-TW" altLang="en-US" sz="1050" dirty="0" smtClean="0">
                <a:solidFill>
                  <a:schemeClr val="tx1">
                    <a:lumMod val="65000"/>
                    <a:lumOff val="35000"/>
                  </a:schemeClr>
                </a:solidFill>
              </a:rPr>
              <a:t>值</a:t>
            </a:r>
            <a:endParaRPr lang="en-US" altLang="zh-TW" sz="1050" dirty="0" smtClean="0">
              <a:solidFill>
                <a:schemeClr val="tx1">
                  <a:lumMod val="65000"/>
                  <a:lumOff val="35000"/>
                </a:schemeClr>
              </a:solidFill>
            </a:endParaRPr>
          </a:p>
          <a:p>
            <a:r>
              <a:rPr lang="zh-TW" altLang="en-US" sz="1050" dirty="0">
                <a:solidFill>
                  <a:schemeClr val="tx1">
                    <a:lumMod val="65000"/>
                    <a:lumOff val="35000"/>
                  </a:schemeClr>
                </a:solidFill>
              </a:rPr>
              <a:t> </a:t>
            </a:r>
            <a:r>
              <a:rPr lang="zh-TW" altLang="en-US" sz="1050" dirty="0" smtClean="0">
                <a:solidFill>
                  <a:schemeClr val="tx1">
                    <a:lumMod val="65000"/>
                    <a:lumOff val="35000"/>
                  </a:schemeClr>
                </a:solidFill>
              </a:rPr>
              <a:t>  </a:t>
            </a:r>
            <a:r>
              <a:rPr lang="en-US" altLang="zh-TW" sz="1050" dirty="0" smtClean="0">
                <a:solidFill>
                  <a:schemeClr val="tx1">
                    <a:lumMod val="65000"/>
                    <a:lumOff val="35000"/>
                  </a:schemeClr>
                </a:solidFill>
              </a:rPr>
              <a:t>·</a:t>
            </a:r>
            <a:r>
              <a:rPr lang="zh-TW" altLang="en-US" sz="1050" dirty="0" smtClean="0">
                <a:solidFill>
                  <a:schemeClr val="tx1">
                    <a:lumMod val="65000"/>
                    <a:lumOff val="35000"/>
                  </a:schemeClr>
                </a:solidFill>
              </a:rPr>
              <a:t> 預測</a:t>
            </a:r>
            <a:r>
              <a:rPr lang="zh-TW" altLang="en-US" sz="1050" dirty="0">
                <a:solidFill>
                  <a:schemeClr val="tx1">
                    <a:lumMod val="65000"/>
                    <a:lumOff val="35000"/>
                  </a:schemeClr>
                </a:solidFill>
              </a:rPr>
              <a:t>準確度較</a:t>
            </a:r>
            <a:r>
              <a:rPr lang="zh-TW" altLang="en-US" sz="1050" dirty="0" smtClean="0">
                <a:solidFill>
                  <a:schemeClr val="tx1">
                    <a:lumMod val="65000"/>
                    <a:lumOff val="35000"/>
                  </a:schemeClr>
                </a:solidFill>
              </a:rPr>
              <a:t>高</a:t>
            </a:r>
            <a:endParaRPr lang="zh-TW" altLang="en-US" sz="1050" dirty="0">
              <a:solidFill>
                <a:schemeClr val="tx1">
                  <a:lumMod val="65000"/>
                  <a:lumOff val="35000"/>
                </a:schemeClr>
              </a:solidFill>
            </a:endParaRPr>
          </a:p>
        </p:txBody>
      </p:sp>
    </p:spTree>
    <p:extLst>
      <p:ext uri="{BB962C8B-B14F-4D97-AF65-F5344CB8AC3E}">
        <p14:creationId xmlns:p14="http://schemas.microsoft.com/office/powerpoint/2010/main" val="14370540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2·2</a:t>
            </a:r>
            <a:r>
              <a:rPr lang="zh-TW" altLang="en-US" sz="1600" dirty="0" smtClean="0">
                <a:solidFill>
                  <a:schemeClr val="tx1">
                    <a:lumMod val="65000"/>
                    <a:lumOff val="35000"/>
                  </a:schemeClr>
                </a:solidFill>
              </a:rPr>
              <a:t> 平面度相關介紹</a:t>
            </a:r>
            <a:endParaRPr lang="zh-TW" altLang="en-US" sz="1600" dirty="0">
              <a:solidFill>
                <a:schemeClr val="tx1">
                  <a:lumMod val="65000"/>
                  <a:lumOff val="35000"/>
                </a:schemeClr>
              </a:solidFill>
            </a:endParaRPr>
          </a:p>
        </p:txBody>
      </p:sp>
      <p:sp>
        <p:nvSpPr>
          <p:cNvPr id="9" name="文字方塊 8"/>
          <p:cNvSpPr txBox="1"/>
          <p:nvPr/>
        </p:nvSpPr>
        <p:spPr>
          <a:xfrm>
            <a:off x="249382" y="1718301"/>
            <a:ext cx="9206366" cy="2572499"/>
          </a:xfrm>
          <a:prstGeom prst="rect">
            <a:avLst/>
          </a:prstGeom>
          <a:noFill/>
        </p:spPr>
        <p:txBody>
          <a:bodyPr wrap="none" rtlCol="0">
            <a:spAutoFit/>
          </a:bodyPr>
          <a:lstStyle/>
          <a:p>
            <a:pPr>
              <a:lnSpc>
                <a:spcPts val="1700"/>
              </a:lnSpc>
            </a:pPr>
            <a:r>
              <a:rPr lang="en-US" altLang="zh-TW" sz="1050" dirty="0" smtClean="0"/>
              <a:t>[2]</a:t>
            </a:r>
            <a:r>
              <a:rPr lang="zh-TW" altLang="en-US" sz="1050" dirty="0" smtClean="0"/>
              <a:t> </a:t>
            </a:r>
            <a:r>
              <a:rPr lang="en-US" altLang="zh-TW" sz="1050" dirty="0"/>
              <a:t>https://</a:t>
            </a:r>
            <a:r>
              <a:rPr lang="en-US" altLang="zh-TW" sz="1050" dirty="0" smtClean="0"/>
              <a:t>www.keyence.com.tw/ss/products/microscope/measurement·solutions/coplanarity.jsp</a:t>
            </a:r>
            <a:endParaRPr lang="en-US" altLang="zh-TW" sz="1050" dirty="0"/>
          </a:p>
          <a:p>
            <a:endParaRPr lang="en-US" altLang="zh-TW" sz="1050" dirty="0" smtClean="0"/>
          </a:p>
          <a:p>
            <a:r>
              <a:rPr lang="zh-TW" altLang="en-US" sz="1050" dirty="0" smtClean="0"/>
              <a:t>平面</a:t>
            </a:r>
            <a:r>
              <a:rPr lang="zh-TW" altLang="en-US" sz="1050" dirty="0"/>
              <a:t>度是指</a:t>
            </a:r>
            <a:r>
              <a:rPr lang="zh-TW" altLang="en-US" sz="1050" dirty="0">
                <a:solidFill>
                  <a:srgbClr val="DC0000"/>
                </a:solidFill>
              </a:rPr>
              <a:t>多個點位於同一平面</a:t>
            </a:r>
            <a:r>
              <a:rPr lang="zh-TW" altLang="en-US" sz="1050" dirty="0"/>
              <a:t>上的性質。在電子元件中，如表面黏著器件和連接器</a:t>
            </a:r>
            <a:r>
              <a:rPr lang="zh-TW" altLang="en-US" sz="1050" dirty="0" smtClean="0"/>
              <a:t>，</a:t>
            </a:r>
            <a:endParaRPr lang="en-US" altLang="zh-TW" sz="1050" dirty="0" smtClean="0"/>
          </a:p>
          <a:p>
            <a:r>
              <a:rPr lang="zh-TW" altLang="en-US" sz="1050" dirty="0" smtClean="0"/>
              <a:t>平面度度</a:t>
            </a:r>
            <a:r>
              <a:rPr lang="zh-TW" altLang="en-US" sz="1050" dirty="0"/>
              <a:t>是通過測量 PGA 針腳、BGA 焊球和連接器針腳等</a:t>
            </a:r>
            <a:r>
              <a:rPr lang="zh-TW" altLang="en-US" sz="1050" dirty="0">
                <a:solidFill>
                  <a:srgbClr val="DC0000"/>
                </a:solidFill>
              </a:rPr>
              <a:t>接觸點之間的最高點和最低點的最大距離</a:t>
            </a:r>
            <a:r>
              <a:rPr lang="zh-TW" altLang="en-US" sz="1050" dirty="0"/>
              <a:t>來評估的</a:t>
            </a:r>
            <a:r>
              <a:rPr lang="zh-TW" altLang="en-US" sz="1050" dirty="0" smtClean="0"/>
              <a:t>。</a:t>
            </a:r>
            <a:endParaRPr lang="zh-TW" altLang="en-US" sz="1050" dirty="0"/>
          </a:p>
          <a:p>
            <a:endParaRPr lang="en-US" altLang="zh-TW" sz="1050" dirty="0" smtClean="0"/>
          </a:p>
          <a:p>
            <a:r>
              <a:rPr lang="zh-TW" altLang="en-US" sz="1050" dirty="0" smtClean="0"/>
              <a:t>當</a:t>
            </a:r>
            <a:r>
              <a:rPr lang="zh-TW" altLang="en-US" sz="1050" dirty="0"/>
              <a:t>表面黏著器件放置在完全平坦的</a:t>
            </a:r>
            <a:r>
              <a:rPr lang="zh-TW" altLang="en-US" sz="1050" dirty="0" smtClean="0"/>
              <a:t>印刷電路板</a:t>
            </a:r>
            <a:r>
              <a:rPr lang="en-US" altLang="zh-TW" sz="1050" dirty="0" smtClean="0"/>
              <a:t>(</a:t>
            </a:r>
            <a:r>
              <a:rPr lang="zh-TW" altLang="en-US" sz="1050" dirty="0" smtClean="0"/>
              <a:t>PCB</a:t>
            </a:r>
            <a:r>
              <a:rPr lang="en-US" altLang="zh-TW" sz="1050" dirty="0" smtClean="0"/>
              <a:t>)</a:t>
            </a:r>
            <a:r>
              <a:rPr lang="zh-TW" altLang="en-US" sz="1050" dirty="0" smtClean="0"/>
              <a:t>上</a:t>
            </a:r>
            <a:r>
              <a:rPr lang="zh-TW" altLang="en-US" sz="1050" dirty="0"/>
              <a:t>時，允許的平面度值被定義為 PCB 表面與針腳或焊球接觸點之間的最大間隙，這被視為公差</a:t>
            </a:r>
            <a:r>
              <a:rPr lang="zh-TW" altLang="en-US" sz="1050" dirty="0" smtClean="0"/>
              <a:t>。</a:t>
            </a:r>
            <a:endParaRPr lang="en-US" altLang="zh-TW" sz="1050" dirty="0" smtClean="0"/>
          </a:p>
          <a:p>
            <a:r>
              <a:rPr lang="zh-TW" altLang="en-US" sz="1050" dirty="0" smtClean="0"/>
              <a:t>還有</a:t>
            </a:r>
            <a:r>
              <a:rPr lang="zh-TW" altLang="en-US" sz="1050" dirty="0"/>
              <a:t>一個對峙概念，表示 PCB 安裝面與器件封裝體底面之間的距離</a:t>
            </a:r>
            <a:r>
              <a:rPr lang="zh-TW" altLang="en-US" sz="1050" dirty="0" smtClean="0"/>
              <a:t>。</a:t>
            </a:r>
            <a:endParaRPr lang="en-US" altLang="zh-TW" sz="1050" dirty="0" smtClean="0"/>
          </a:p>
          <a:p>
            <a:endParaRPr lang="zh-TW" altLang="en-US" sz="1050" dirty="0"/>
          </a:p>
          <a:p>
            <a:r>
              <a:rPr lang="zh-TW" altLang="en-US" sz="1050" dirty="0"/>
              <a:t>如果電子元件的接觸點存在超出允許範圍的間隙，則在將電子器件貼裝到 PCB 上時，</a:t>
            </a:r>
            <a:r>
              <a:rPr lang="zh-TW" altLang="en-US" sz="1050" dirty="0">
                <a:solidFill>
                  <a:srgbClr val="DC0000"/>
                </a:solidFill>
              </a:rPr>
              <a:t>可能會出現接觸不良或連接器失效的情況</a:t>
            </a:r>
            <a:r>
              <a:rPr lang="zh-TW" altLang="en-US" sz="1050" dirty="0" smtClean="0"/>
              <a:t>。</a:t>
            </a:r>
            <a:endParaRPr lang="en-US" altLang="zh-TW" sz="1050" dirty="0" smtClean="0"/>
          </a:p>
          <a:p>
            <a:r>
              <a:rPr lang="zh-TW" altLang="en-US" sz="1050" dirty="0" smtClean="0"/>
              <a:t>輕微</a:t>
            </a:r>
            <a:r>
              <a:rPr lang="zh-TW" altLang="en-US" sz="1050" dirty="0"/>
              <a:t>的使用負載也可能導致連接</a:t>
            </a:r>
            <a:r>
              <a:rPr lang="zh-TW" altLang="en-US" sz="1050" dirty="0" smtClean="0"/>
              <a:t>不良，測量</a:t>
            </a:r>
            <a:r>
              <a:rPr lang="zh-TW" altLang="en-US" sz="1050" dirty="0"/>
              <a:t>和檢查針腳、焊球和導線等接點</a:t>
            </a:r>
            <a:r>
              <a:rPr lang="zh-TW" altLang="en-US" sz="1050" dirty="0" smtClean="0"/>
              <a:t>的平面度</a:t>
            </a:r>
            <a:r>
              <a:rPr lang="zh-TW" altLang="en-US" sz="1050" dirty="0"/>
              <a:t>對於零件本身的品質、組裝品質，甚至市場上的可信度都至關重要</a:t>
            </a:r>
            <a:r>
              <a:rPr lang="zh-TW" altLang="en-US" sz="1050" dirty="0" smtClean="0"/>
              <a:t>。</a:t>
            </a:r>
            <a:endParaRPr lang="zh-TW" altLang="en-US" sz="1050" dirty="0"/>
          </a:p>
          <a:p>
            <a:r>
              <a:rPr lang="zh-TW" altLang="en-US" sz="1050" dirty="0"/>
              <a:t>此外，施加在貼裝的 PCB 或器件上的負載可能會導致肉眼不可見的裂紋或封裝體損壞</a:t>
            </a:r>
            <a:r>
              <a:rPr lang="zh-TW" altLang="en-US" sz="1050" dirty="0" smtClean="0"/>
              <a:t>。</a:t>
            </a:r>
            <a:endParaRPr lang="en-US" altLang="zh-TW" sz="1050" dirty="0" smtClean="0"/>
          </a:p>
          <a:p>
            <a:r>
              <a:rPr lang="zh-TW" altLang="en-US" sz="1050" dirty="0" smtClean="0"/>
              <a:t>針腳</a:t>
            </a:r>
            <a:r>
              <a:rPr lang="zh-TW" altLang="en-US" sz="1050" dirty="0"/>
              <a:t>和導線尖端的焊點也可能出現浮起的問題，封裝上的負載還可能在樹脂部位產生小氣孔，導致內部腐蝕。</a:t>
            </a:r>
          </a:p>
          <a:p>
            <a:endParaRPr lang="zh-TW" altLang="en-US" sz="1050" dirty="0"/>
          </a:p>
          <a:p>
            <a:r>
              <a:rPr lang="zh-TW" altLang="en-US" sz="1050" dirty="0"/>
              <a:t>針腳、焊球和導線等接點部件在生產過程中會</a:t>
            </a:r>
            <a:r>
              <a:rPr lang="zh-TW" altLang="en-US" sz="1050" dirty="0">
                <a:solidFill>
                  <a:srgbClr val="DC0000"/>
                </a:solidFill>
              </a:rPr>
              <a:t>受到機械應力或熱應力影響</a:t>
            </a:r>
            <a:r>
              <a:rPr lang="zh-TW" altLang="en-US" sz="1050" dirty="0"/>
              <a:t>，這些過程包括沖壓加工、塑性加工、鍛造加工、切削加工及樹脂覆蓋</a:t>
            </a:r>
            <a:r>
              <a:rPr lang="zh-TW" altLang="en-US" sz="1050" dirty="0" smtClean="0"/>
              <a:t>。</a:t>
            </a:r>
            <a:endParaRPr lang="en-US" altLang="zh-TW" sz="1050" dirty="0" smtClean="0"/>
          </a:p>
          <a:p>
            <a:r>
              <a:rPr lang="zh-TW" altLang="en-US" sz="1050" dirty="0" smtClean="0"/>
              <a:t>因此</a:t>
            </a:r>
            <a:r>
              <a:rPr lang="zh-TW" altLang="en-US" sz="1050" dirty="0"/>
              <a:t>，僅僅通過計算其二維尺寸來</a:t>
            </a:r>
            <a:r>
              <a:rPr lang="zh-TW" altLang="en-US" sz="1050" dirty="0" smtClean="0"/>
              <a:t>確定平面度</a:t>
            </a:r>
            <a:r>
              <a:rPr lang="zh-TW" altLang="en-US" sz="1050" dirty="0"/>
              <a:t>是不夠的；三維形狀的變化，如傾斜和彎曲，也會導致間距</a:t>
            </a:r>
            <a:r>
              <a:rPr lang="zh-TW" altLang="en-US" sz="1050" dirty="0" smtClean="0"/>
              <a:t>和平面度</a:t>
            </a:r>
            <a:r>
              <a:rPr lang="zh-TW" altLang="en-US" sz="1050" dirty="0"/>
              <a:t>的偏差，進而導致連接不良。</a:t>
            </a:r>
          </a:p>
        </p:txBody>
      </p:sp>
      <p:pic>
        <p:nvPicPr>
          <p:cNvPr id="10" name="圖片 9"/>
          <p:cNvPicPr>
            <a:picLocks noChangeAspect="1"/>
          </p:cNvPicPr>
          <p:nvPr/>
        </p:nvPicPr>
        <p:blipFill rotWithShape="1">
          <a:blip r:embed="rId2"/>
          <a:srcRect l="15283" r="16113"/>
          <a:stretch/>
        </p:blipFill>
        <p:spPr>
          <a:xfrm>
            <a:off x="362311" y="4468629"/>
            <a:ext cx="3398807" cy="1672062"/>
          </a:xfrm>
          <a:prstGeom prst="rect">
            <a:avLst/>
          </a:prstGeom>
        </p:spPr>
      </p:pic>
    </p:spTree>
    <p:extLst>
      <p:ext uri="{BB962C8B-B14F-4D97-AF65-F5344CB8AC3E}">
        <p14:creationId xmlns:p14="http://schemas.microsoft.com/office/powerpoint/2010/main" val="30648855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5" name="圖片 4"/>
          <p:cNvPicPr>
            <a:picLocks noChangeAspect="1"/>
          </p:cNvPicPr>
          <p:nvPr/>
        </p:nvPicPr>
        <p:blipFill>
          <a:blip r:embed="rId3"/>
          <a:stretch>
            <a:fillRect/>
          </a:stretch>
        </p:blipFill>
        <p:spPr>
          <a:xfrm>
            <a:off x="3000740" y="3342894"/>
            <a:ext cx="2759596" cy="1429790"/>
          </a:xfrm>
          <a:prstGeom prst="rect">
            <a:avLst/>
          </a:prstGeom>
        </p:spPr>
      </p:pic>
      <p:pic>
        <p:nvPicPr>
          <p:cNvPr id="6" name="圖片 5"/>
          <p:cNvPicPr>
            <a:picLocks noChangeAspect="1"/>
          </p:cNvPicPr>
          <p:nvPr/>
        </p:nvPicPr>
        <p:blipFill>
          <a:blip r:embed="rId4"/>
          <a:stretch>
            <a:fillRect/>
          </a:stretch>
        </p:blipFill>
        <p:spPr>
          <a:xfrm>
            <a:off x="5858658" y="3342894"/>
            <a:ext cx="1745674" cy="1429790"/>
          </a:xfrm>
          <a:prstGeom prst="rect">
            <a:avLst/>
          </a:prstGeom>
        </p:spPr>
      </p:pic>
      <p:pic>
        <p:nvPicPr>
          <p:cNvPr id="7" name="圖片 6"/>
          <p:cNvPicPr>
            <a:picLocks noChangeAspect="1"/>
          </p:cNvPicPr>
          <p:nvPr/>
        </p:nvPicPr>
        <p:blipFill>
          <a:blip r:embed="rId5"/>
          <a:stretch>
            <a:fillRect/>
          </a:stretch>
        </p:blipFill>
        <p:spPr>
          <a:xfrm>
            <a:off x="284550" y="3342894"/>
            <a:ext cx="2127142" cy="2090842"/>
          </a:xfrm>
          <a:prstGeom prst="rect">
            <a:avLst/>
          </a:prstGeom>
        </p:spPr>
      </p:pic>
      <p:sp>
        <p:nvSpPr>
          <p:cNvPr id="10" name="文字方塊 9"/>
          <p:cNvSpPr txBox="1"/>
          <p:nvPr/>
        </p:nvSpPr>
        <p:spPr>
          <a:xfrm>
            <a:off x="249382" y="1718301"/>
            <a:ext cx="7661072" cy="1182375"/>
          </a:xfrm>
          <a:prstGeom prst="rect">
            <a:avLst/>
          </a:prstGeom>
          <a:noFill/>
        </p:spPr>
        <p:txBody>
          <a:bodyPr wrap="none" rtlCol="0">
            <a:spAutoFit/>
          </a:bodyPr>
          <a:lstStyle/>
          <a:p>
            <a:pPr>
              <a:lnSpc>
                <a:spcPts val="1700"/>
              </a:lnSpc>
            </a:pPr>
            <a:r>
              <a:rPr lang="en-US" altLang="zh-TW" sz="1050" dirty="0" smtClean="0"/>
              <a:t>(</a:t>
            </a:r>
            <a:r>
              <a:rPr lang="zh-TW" altLang="en-US" sz="1050" dirty="0" smtClean="0"/>
              <a:t>文獻尚未找到 </a:t>
            </a:r>
            <a:r>
              <a:rPr lang="en-US" altLang="zh-TW" sz="1050" dirty="0" smtClean="0"/>
              <a:t>‵‵</a:t>
            </a:r>
            <a:r>
              <a:rPr lang="zh-TW" altLang="en-US" sz="1050" dirty="0" smtClean="0"/>
              <a:t>參數</a:t>
            </a:r>
            <a:r>
              <a:rPr lang="en-US" altLang="zh-TW" sz="1050" dirty="0" smtClean="0"/>
              <a:t>′′</a:t>
            </a:r>
            <a:r>
              <a:rPr lang="zh-TW" altLang="en-US" sz="1050" dirty="0" smtClean="0"/>
              <a:t> 相關</a:t>
            </a:r>
            <a:r>
              <a:rPr lang="en-US" altLang="zh-TW" sz="1050" dirty="0" smtClean="0"/>
              <a:t>)</a:t>
            </a:r>
          </a:p>
          <a:p>
            <a:pPr>
              <a:lnSpc>
                <a:spcPts val="1700"/>
              </a:lnSpc>
            </a:pPr>
            <a:r>
              <a:rPr lang="en-US" altLang="zh-TW" sz="1050" dirty="0" smtClean="0"/>
              <a:t>[3]</a:t>
            </a:r>
            <a:r>
              <a:rPr lang="zh-TW" altLang="en-US" sz="1050" dirty="0" smtClean="0"/>
              <a:t> </a:t>
            </a:r>
            <a:r>
              <a:rPr lang="en-US" altLang="zh-TW" sz="1050" dirty="0"/>
              <a:t>http://</a:t>
            </a:r>
            <a:r>
              <a:rPr lang="en-US" altLang="zh-TW" sz="1050" dirty="0" smtClean="0"/>
              <a:t>csml9.pme.nthu.edu.tw/pdf/members/graduated/PBGAT2·B.pdf</a:t>
            </a:r>
            <a:endParaRPr lang="en-US" altLang="zh-TW" sz="1050" dirty="0"/>
          </a:p>
          <a:p>
            <a:pPr>
              <a:lnSpc>
                <a:spcPts val="1700"/>
              </a:lnSpc>
            </a:pPr>
            <a:r>
              <a:rPr lang="zh-TW" altLang="en-US" sz="1050" dirty="0"/>
              <a:t>研究探討</a:t>
            </a:r>
            <a:r>
              <a:rPr lang="zh-TW" altLang="en-US" sz="1050" dirty="0" smtClean="0"/>
              <a:t>了 </a:t>
            </a:r>
            <a:r>
              <a:rPr lang="en-US" altLang="zh-TW" sz="1050" dirty="0" smtClean="0"/>
              <a:t>PBGA(Plastic BGA)</a:t>
            </a:r>
            <a:r>
              <a:rPr lang="zh-TW" altLang="en-US" sz="1050" dirty="0" smtClean="0"/>
              <a:t>與 </a:t>
            </a:r>
            <a:r>
              <a:rPr lang="en-US" altLang="zh-TW" sz="1050" dirty="0" smtClean="0"/>
              <a:t>T²·BGA(Turbo Thermal BGA)</a:t>
            </a:r>
            <a:r>
              <a:rPr lang="zh-TW" altLang="en-US" sz="1050" dirty="0" smtClean="0"/>
              <a:t>的</a:t>
            </a:r>
            <a:r>
              <a:rPr lang="zh-TW" altLang="en-US" sz="1050" dirty="0"/>
              <a:t>平面度係數，也探討了</a:t>
            </a:r>
            <a:r>
              <a:rPr lang="zh-TW" altLang="en-US" sz="1050" dirty="0" smtClean="0"/>
              <a:t>新的構</a:t>
            </a:r>
            <a:r>
              <a:rPr lang="zh-TW" altLang="en-US" sz="1050" dirty="0"/>
              <a:t>裝</a:t>
            </a:r>
            <a:r>
              <a:rPr lang="zh-TW" altLang="en-US" sz="1050" dirty="0" smtClean="0"/>
              <a:t>結構 </a:t>
            </a:r>
            <a:r>
              <a:rPr lang="en-US" altLang="zh-TW" sz="1050" dirty="0" smtClean="0"/>
              <a:t>T²·BGA</a:t>
            </a:r>
            <a:r>
              <a:rPr lang="zh-TW" altLang="en-US" sz="1050" dirty="0" smtClean="0"/>
              <a:t> 之效益，</a:t>
            </a:r>
            <a:endParaRPr lang="en-US" altLang="zh-TW" sz="1050" dirty="0" smtClean="0"/>
          </a:p>
          <a:p>
            <a:pPr>
              <a:lnSpc>
                <a:spcPts val="1700"/>
              </a:lnSpc>
            </a:pPr>
            <a:r>
              <a:rPr lang="zh-TW" altLang="en-US" sz="1050" dirty="0" smtClean="0"/>
              <a:t>針對 </a:t>
            </a:r>
            <a:r>
              <a:rPr lang="en-US" altLang="zh-TW" sz="1050" dirty="0" smtClean="0"/>
              <a:t>BGA</a:t>
            </a:r>
            <a:r>
              <a:rPr lang="zh-TW" altLang="en-US" sz="1050" dirty="0" smtClean="0"/>
              <a:t> 整體結構，是否有無散熱片、散熱片位置、材質，以 </a:t>
            </a:r>
            <a:r>
              <a:rPr lang="en-US" altLang="zh-TW" sz="1050" dirty="0" smtClean="0"/>
              <a:t>ANSYS</a:t>
            </a:r>
            <a:r>
              <a:rPr lang="zh-TW" altLang="en-US" sz="1050" dirty="0" smtClean="0"/>
              <a:t> 模擬平面度之誤差</a:t>
            </a:r>
            <a:r>
              <a:rPr lang="zh-TW" altLang="en-US" sz="1050" dirty="0"/>
              <a:t>值，模擬結果與實測結果進行</a:t>
            </a:r>
            <a:r>
              <a:rPr lang="zh-TW" altLang="en-US" sz="1050" dirty="0" smtClean="0"/>
              <a:t>比較，</a:t>
            </a:r>
            <a:endParaRPr lang="en-US" altLang="zh-TW" sz="1050" dirty="0" smtClean="0"/>
          </a:p>
          <a:p>
            <a:pPr>
              <a:lnSpc>
                <a:spcPts val="1700"/>
              </a:lnSpc>
            </a:pPr>
            <a:r>
              <a:rPr lang="zh-TW" altLang="en-US" sz="1050" dirty="0" smtClean="0"/>
              <a:t>達到 </a:t>
            </a:r>
            <a:r>
              <a:rPr lang="en-US" altLang="zh-TW" sz="1050" dirty="0" smtClean="0"/>
              <a:t>JEDEC(</a:t>
            </a:r>
            <a:r>
              <a:rPr lang="zh-TW" altLang="en-US" sz="1050" dirty="0" smtClean="0">
                <a:solidFill>
                  <a:srgbClr val="202122"/>
                </a:solidFill>
                <a:latin typeface="Arial" panose="020B0604020202020204" pitchFamily="34" charset="0"/>
              </a:rPr>
              <a:t>固態</a:t>
            </a:r>
            <a:r>
              <a:rPr lang="zh-TW" altLang="en-US" sz="1050" dirty="0">
                <a:solidFill>
                  <a:srgbClr val="202122"/>
                </a:solidFill>
                <a:latin typeface="Arial" panose="020B0604020202020204" pitchFamily="34" charset="0"/>
              </a:rPr>
              <a:t>及半導體工業界的一個標準化</a:t>
            </a:r>
            <a:r>
              <a:rPr lang="zh-TW" altLang="en-US" sz="1050" dirty="0" smtClean="0">
                <a:solidFill>
                  <a:srgbClr val="202122"/>
                </a:solidFill>
                <a:latin typeface="Arial" panose="020B0604020202020204" pitchFamily="34" charset="0"/>
              </a:rPr>
              <a:t>組織</a:t>
            </a:r>
            <a:r>
              <a:rPr lang="en-US" altLang="zh-TW" sz="1050" dirty="0" smtClean="0"/>
              <a:t>)</a:t>
            </a:r>
            <a:r>
              <a:rPr lang="zh-TW" altLang="en-US" sz="1050" dirty="0" smtClean="0"/>
              <a:t>標準</a:t>
            </a:r>
            <a:r>
              <a:rPr lang="zh-TW" altLang="en-US" sz="1050" dirty="0"/>
              <a:t>同時，並與</a:t>
            </a:r>
            <a:r>
              <a:rPr lang="zh-TW" altLang="en-US" sz="1050" dirty="0" smtClean="0"/>
              <a:t>現有的 </a:t>
            </a:r>
            <a:r>
              <a:rPr lang="en-US" altLang="zh-TW" sz="1050" dirty="0"/>
              <a:t>PBGA </a:t>
            </a:r>
            <a:r>
              <a:rPr lang="zh-TW" altLang="en-US" sz="1050" dirty="0"/>
              <a:t>製程、結構及材料相容。</a:t>
            </a:r>
            <a:endParaRPr lang="en-US" altLang="zh-TW" sz="1050" dirty="0" smtClean="0"/>
          </a:p>
        </p:txBody>
      </p:sp>
      <p:sp>
        <p:nvSpPr>
          <p:cNvPr id="11" name="文字方塊 10"/>
          <p:cNvSpPr txBox="1"/>
          <p:nvPr/>
        </p:nvSpPr>
        <p:spPr>
          <a:xfrm>
            <a:off x="249382" y="3077851"/>
            <a:ext cx="2353529" cy="257315"/>
          </a:xfrm>
          <a:prstGeom prst="rect">
            <a:avLst/>
          </a:prstGeom>
          <a:noFill/>
        </p:spPr>
        <p:txBody>
          <a:bodyPr wrap="none" rtlCol="0">
            <a:spAutoFit/>
          </a:bodyPr>
          <a:lstStyle/>
          <a:p>
            <a:pPr marL="171450" indent="-171450">
              <a:lnSpc>
                <a:spcPts val="1400"/>
              </a:lnSpc>
              <a:buFont typeface="Arial" panose="020B0604020202020204" pitchFamily="34" charset="0"/>
              <a:buChar char="•"/>
            </a:pPr>
            <a:r>
              <a:rPr lang="en-US" altLang="zh-TW" sz="1000" dirty="0" smtClean="0">
                <a:solidFill>
                  <a:schemeClr val="accent5">
                    <a:lumMod val="75000"/>
                  </a:schemeClr>
                </a:solidFill>
              </a:rPr>
              <a:t>ANSYS</a:t>
            </a:r>
            <a:r>
              <a:rPr lang="zh-TW" altLang="en-US" sz="1000" dirty="0" smtClean="0">
                <a:solidFill>
                  <a:schemeClr val="accent5">
                    <a:lumMod val="75000"/>
                  </a:schemeClr>
                </a:solidFill>
              </a:rPr>
              <a:t> 於半導體可靠性分析之用途</a:t>
            </a:r>
            <a:endParaRPr lang="zh-TW" altLang="en-US" sz="1000" dirty="0">
              <a:solidFill>
                <a:schemeClr val="accent5">
                  <a:lumMod val="75000"/>
                </a:schemeClr>
              </a:solidFill>
            </a:endParaRPr>
          </a:p>
        </p:txBody>
      </p:sp>
      <p:sp>
        <p:nvSpPr>
          <p:cNvPr id="12" name="文字方塊 11"/>
          <p:cNvSpPr txBox="1"/>
          <p:nvPr/>
        </p:nvSpPr>
        <p:spPr>
          <a:xfrm>
            <a:off x="2903153" y="3077851"/>
            <a:ext cx="1588897" cy="257315"/>
          </a:xfrm>
          <a:prstGeom prst="rect">
            <a:avLst/>
          </a:prstGeom>
          <a:noFill/>
        </p:spPr>
        <p:txBody>
          <a:bodyPr wrap="none" rtlCol="0">
            <a:spAutoFit/>
          </a:bodyPr>
          <a:lstStyle/>
          <a:p>
            <a:pPr marL="171450" indent="-171450">
              <a:lnSpc>
                <a:spcPts val="1400"/>
              </a:lnSpc>
              <a:buFont typeface="Arial" panose="020B0604020202020204" pitchFamily="34" charset="0"/>
              <a:buChar char="•"/>
            </a:pPr>
            <a:r>
              <a:rPr lang="zh-TW" altLang="en-US" sz="1000" dirty="0" smtClean="0">
                <a:solidFill>
                  <a:schemeClr val="accent5">
                    <a:lumMod val="75000"/>
                  </a:schemeClr>
                </a:solidFill>
              </a:rPr>
              <a:t>結構參數 及 模擬參數</a:t>
            </a:r>
            <a:endParaRPr lang="en-US" altLang="zh-TW" sz="1000" dirty="0" smtClean="0">
              <a:solidFill>
                <a:schemeClr val="accent5">
                  <a:lumMod val="75000"/>
                </a:schemeClr>
              </a:solidFill>
            </a:endParaRPr>
          </a:p>
        </p:txBody>
      </p:sp>
    </p:spTree>
    <p:extLst>
      <p:ext uri="{BB962C8B-B14F-4D97-AF65-F5344CB8AC3E}">
        <p14:creationId xmlns:p14="http://schemas.microsoft.com/office/powerpoint/2010/main" val="7168881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3" name="文字方塊 2"/>
          <p:cNvSpPr txBox="1"/>
          <p:nvPr/>
        </p:nvSpPr>
        <p:spPr>
          <a:xfrm>
            <a:off x="249382" y="1718301"/>
            <a:ext cx="8106706" cy="1182375"/>
          </a:xfrm>
          <a:prstGeom prst="rect">
            <a:avLst/>
          </a:prstGeom>
          <a:noFill/>
        </p:spPr>
        <p:txBody>
          <a:bodyPr wrap="none" rtlCol="0">
            <a:spAutoFit/>
          </a:bodyPr>
          <a:lstStyle/>
          <a:p>
            <a:pPr>
              <a:lnSpc>
                <a:spcPts val="1700"/>
              </a:lnSpc>
            </a:pPr>
            <a:r>
              <a:rPr lang="en-US" altLang="zh-TW" sz="1050" dirty="0" smtClean="0"/>
              <a:t>[3]</a:t>
            </a:r>
            <a:r>
              <a:rPr lang="zh-TW" altLang="en-US" sz="1050" dirty="0" smtClean="0"/>
              <a:t> </a:t>
            </a:r>
            <a:r>
              <a:rPr lang="en-US" altLang="zh-TW" sz="1050" dirty="0"/>
              <a:t>https://ieeexplore.ieee.org/document/10418387</a:t>
            </a:r>
            <a:endParaRPr lang="en-US" altLang="zh-TW" sz="1050" dirty="0" smtClean="0"/>
          </a:p>
          <a:p>
            <a:pPr>
              <a:lnSpc>
                <a:spcPts val="1700"/>
              </a:lnSpc>
            </a:pPr>
            <a:r>
              <a:rPr lang="zh-TW" altLang="en-US" sz="1050" dirty="0" smtClean="0"/>
              <a:t>題目 </a:t>
            </a:r>
            <a:r>
              <a:rPr lang="en-US" altLang="zh-TW" sz="1050" dirty="0" smtClean="0"/>
              <a:t>:</a:t>
            </a:r>
            <a:r>
              <a:rPr lang="zh-TW" altLang="en-US" sz="1050" dirty="0" smtClean="0"/>
              <a:t> </a:t>
            </a:r>
            <a:r>
              <a:rPr lang="en-US" altLang="zh-TW" sz="1050" dirty="0"/>
              <a:t>Application of Machine Learning Methods for Process Optimization in Electronic Packaging Processes</a:t>
            </a:r>
          </a:p>
          <a:p>
            <a:pPr>
              <a:lnSpc>
                <a:spcPts val="1700"/>
              </a:lnSpc>
            </a:pPr>
            <a:r>
              <a:rPr lang="zh-TW" altLang="en-US" sz="1050" dirty="0" smtClean="0"/>
              <a:t>摘要 </a:t>
            </a:r>
            <a:r>
              <a:rPr lang="en-US" altLang="zh-TW" sz="1050" dirty="0" smtClean="0"/>
              <a:t>:</a:t>
            </a:r>
          </a:p>
          <a:p>
            <a:pPr>
              <a:lnSpc>
                <a:spcPts val="1700"/>
              </a:lnSpc>
            </a:pPr>
            <a:r>
              <a:rPr lang="en-US" altLang="zh-TW" sz="1050" dirty="0" smtClean="0"/>
              <a:t>Epoxy </a:t>
            </a:r>
            <a:r>
              <a:rPr lang="zh-TW" altLang="en-US" sz="1050" dirty="0" smtClean="0"/>
              <a:t>常用之材料，如何選擇會使製程及品質有所影響，為減少成本，機器學習在品質預測中，有良好的模型結果。</a:t>
            </a:r>
            <a:endParaRPr lang="en-US" altLang="zh-TW" sz="1050" dirty="0"/>
          </a:p>
          <a:p>
            <a:pPr>
              <a:lnSpc>
                <a:spcPts val="1700"/>
              </a:lnSpc>
            </a:pPr>
            <a:r>
              <a:rPr lang="zh-TW" altLang="en-US" sz="1050" dirty="0" smtClean="0">
                <a:solidFill>
                  <a:schemeClr val="accent5">
                    <a:lumMod val="75000"/>
                  </a:schemeClr>
                </a:solidFill>
              </a:rPr>
              <a:t>對應我的論文</a:t>
            </a:r>
            <a:r>
              <a:rPr lang="zh-TW" altLang="en-US" sz="1050" dirty="0">
                <a:solidFill>
                  <a:schemeClr val="accent5">
                    <a:lumMod val="75000"/>
                  </a:schemeClr>
                </a:solidFill>
              </a:rPr>
              <a:t> </a:t>
            </a:r>
            <a:r>
              <a:rPr lang="en-US" altLang="zh-TW" sz="1050" dirty="0" smtClean="0">
                <a:solidFill>
                  <a:schemeClr val="accent5">
                    <a:lumMod val="75000"/>
                  </a:schemeClr>
                </a:solidFill>
              </a:rPr>
              <a:t>: </a:t>
            </a:r>
            <a:r>
              <a:rPr lang="zh-TW" altLang="en-US" sz="1050" dirty="0" smtClean="0">
                <a:solidFill>
                  <a:schemeClr val="accent5">
                    <a:lumMod val="75000"/>
                  </a:schemeClr>
                </a:solidFill>
              </a:rPr>
              <a:t>參數的選擇，使平面度對製程造成</a:t>
            </a:r>
            <a:r>
              <a:rPr lang="zh-TW" altLang="en-US" sz="1050" dirty="0">
                <a:solidFill>
                  <a:schemeClr val="accent5">
                    <a:lumMod val="75000"/>
                  </a:schemeClr>
                </a:solidFill>
              </a:rPr>
              <a:t>影響，</a:t>
            </a:r>
            <a:r>
              <a:rPr lang="zh-TW" altLang="en-US" sz="1050" dirty="0" smtClean="0">
                <a:solidFill>
                  <a:schemeClr val="accent5">
                    <a:lumMod val="75000"/>
                  </a:schemeClr>
                </a:solidFill>
              </a:rPr>
              <a:t>為符合誤差值規格並減少</a:t>
            </a:r>
            <a:r>
              <a:rPr lang="zh-TW" altLang="en-US" sz="1050" dirty="0">
                <a:solidFill>
                  <a:schemeClr val="accent5">
                    <a:lumMod val="75000"/>
                  </a:schemeClr>
                </a:solidFill>
              </a:rPr>
              <a:t>成本，機器學習在品質預測中，有良好的模型結果</a:t>
            </a:r>
            <a:r>
              <a:rPr lang="zh-TW" altLang="en-US" sz="1050" dirty="0" smtClean="0">
                <a:solidFill>
                  <a:schemeClr val="accent5">
                    <a:lumMod val="75000"/>
                  </a:schemeClr>
                </a:solidFill>
              </a:rPr>
              <a:t>。</a:t>
            </a:r>
            <a:endParaRPr lang="zh-TW" altLang="en-US" sz="1050" dirty="0">
              <a:solidFill>
                <a:schemeClr val="accent5">
                  <a:lumMod val="75000"/>
                </a:schemeClr>
              </a:solidFill>
            </a:endParaRPr>
          </a:p>
        </p:txBody>
      </p:sp>
      <p:pic>
        <p:nvPicPr>
          <p:cNvPr id="4" name="圖片 3"/>
          <p:cNvPicPr>
            <a:picLocks noChangeAspect="1"/>
          </p:cNvPicPr>
          <p:nvPr/>
        </p:nvPicPr>
        <p:blipFill>
          <a:blip r:embed="rId3"/>
          <a:stretch>
            <a:fillRect/>
          </a:stretch>
        </p:blipFill>
        <p:spPr>
          <a:xfrm>
            <a:off x="350854" y="3001990"/>
            <a:ext cx="6540072" cy="3134857"/>
          </a:xfrm>
          <a:prstGeom prst="rect">
            <a:avLst/>
          </a:prstGeom>
        </p:spPr>
      </p:pic>
      <p:sp>
        <p:nvSpPr>
          <p:cNvPr id="5" name="矩形 4"/>
          <p:cNvSpPr/>
          <p:nvPr/>
        </p:nvSpPr>
        <p:spPr>
          <a:xfrm>
            <a:off x="577872" y="3768609"/>
            <a:ext cx="450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554454" y="4159459"/>
            <a:ext cx="198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1519982" y="4738831"/>
            <a:ext cx="52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512627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9" name="圖片 8"/>
          <p:cNvPicPr>
            <a:picLocks noChangeAspect="1"/>
          </p:cNvPicPr>
          <p:nvPr/>
        </p:nvPicPr>
        <p:blipFill>
          <a:blip r:embed="rId3"/>
          <a:stretch>
            <a:fillRect/>
          </a:stretch>
        </p:blipFill>
        <p:spPr>
          <a:xfrm>
            <a:off x="583609" y="1718301"/>
            <a:ext cx="5832000" cy="3846901"/>
          </a:xfrm>
          <a:prstGeom prst="rect">
            <a:avLst/>
          </a:prstGeom>
        </p:spPr>
      </p:pic>
      <p:cxnSp>
        <p:nvCxnSpPr>
          <p:cNvPr id="15" name="直線接點 14"/>
          <p:cNvCxnSpPr/>
          <p:nvPr/>
        </p:nvCxnSpPr>
        <p:spPr>
          <a:xfrm>
            <a:off x="583609" y="3724101"/>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583609" y="4721628"/>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623681" y="1088389"/>
            <a:ext cx="3877985" cy="2067233"/>
          </a:xfrm>
          <a:prstGeom prst="rect">
            <a:avLst/>
          </a:prstGeom>
          <a:noFill/>
        </p:spPr>
        <p:txBody>
          <a:bodyPr wrap="none" rtlCol="0">
            <a:spAutoFit/>
          </a:bodyPr>
          <a:lstStyle/>
          <a:p>
            <a:pPr lvl="0">
              <a:lnSpc>
                <a:spcPts val="2200"/>
              </a:lnSpc>
            </a:pPr>
            <a:r>
              <a:rPr lang="zh-TW" altLang="en-US" sz="2000" b="1" u="sng" dirty="0" smtClean="0"/>
              <a:t>文獻</a:t>
            </a:r>
            <a:endParaRPr lang="en-US" altLang="zh-TW" sz="2000" b="1" u="sng" dirty="0">
              <a:solidFill>
                <a:prstClr val="black"/>
              </a:solidFill>
            </a:endParaRPr>
          </a:p>
          <a:p>
            <a:pPr lvl="0">
              <a:lnSpc>
                <a:spcPts val="2200"/>
              </a:lnSpc>
            </a:pPr>
            <a:endParaRPr lang="en-US" altLang="zh-TW" sz="2400" b="1" u="sng" dirty="0">
              <a:solidFill>
                <a:prstClr val="black"/>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限定某範圍的值，更改機台參數</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選定</a:t>
            </a:r>
            <a:r>
              <a:rPr lang="zh-TW" altLang="en-US" sz="1400" dirty="0">
                <a:solidFill>
                  <a:prstClr val="black">
                    <a:lumMod val="65000"/>
                    <a:lumOff val="35000"/>
                  </a:prstClr>
                </a:solidFill>
              </a:rPr>
              <a:t> </a:t>
            </a:r>
            <a:r>
              <a:rPr lang="en-US" altLang="zh-TW" sz="1400" dirty="0" smtClean="0">
                <a:solidFill>
                  <a:prstClr val="black">
                    <a:lumMod val="65000"/>
                    <a:lumOff val="35000"/>
                  </a:prstClr>
                </a:solidFill>
              </a:rPr>
              <a:t>23</a:t>
            </a:r>
            <a:r>
              <a:rPr lang="zh-TW" altLang="en-US" sz="1400" dirty="0" smtClean="0">
                <a:solidFill>
                  <a:prstClr val="black">
                    <a:lumMod val="65000"/>
                    <a:lumOff val="35000"/>
                  </a:prstClr>
                </a:solidFill>
              </a:rPr>
              <a:t> 個參數因子</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計算常見的統計參數</a:t>
            </a:r>
            <a:r>
              <a:rPr lang="en-US" altLang="zh-TW" sz="1400" dirty="0" smtClean="0">
                <a:solidFill>
                  <a:prstClr val="black">
                    <a:lumMod val="65000"/>
                    <a:lumOff val="35000"/>
                  </a:prstClr>
                </a:solidFill>
              </a:rPr>
              <a:t>(max</a:t>
            </a:r>
            <a:r>
              <a:rPr lang="zh-TW" altLang="en-US" sz="1400" dirty="0" smtClean="0">
                <a:solidFill>
                  <a:prstClr val="black">
                    <a:lumMod val="65000"/>
                    <a:lumOff val="35000"/>
                  </a:prstClr>
                </a:solidFill>
              </a:rPr>
              <a:t>、</a:t>
            </a:r>
            <a:r>
              <a:rPr lang="en-US" altLang="zh-TW" sz="1400" dirty="0" smtClean="0">
                <a:solidFill>
                  <a:prstClr val="black">
                    <a:lumMod val="65000"/>
                    <a:lumOff val="35000"/>
                  </a:prstClr>
                </a:solidFill>
              </a:rPr>
              <a:t>min</a:t>
            </a:r>
            <a:r>
              <a:rPr lang="zh-TW" altLang="en-US" sz="1400" dirty="0" smtClean="0">
                <a:solidFill>
                  <a:prstClr val="black">
                    <a:lumMod val="65000"/>
                    <a:lumOff val="35000"/>
                  </a:prstClr>
                </a:solidFill>
              </a:rPr>
              <a:t>、</a:t>
            </a:r>
            <a:r>
              <a:rPr lang="en-US" altLang="zh-TW" sz="1400" dirty="0" smtClean="0">
                <a:solidFill>
                  <a:prstClr val="black">
                    <a:lumMod val="65000"/>
                    <a:lumOff val="35000"/>
                  </a:prstClr>
                </a:solidFill>
              </a:rPr>
              <a:t>avg)	</a:t>
            </a:r>
            <a:endParaRPr lang="zh-TW" altLang="en-US" sz="1400" dirty="0">
              <a:solidFill>
                <a:schemeClr val="tx1">
                  <a:lumMod val="65000"/>
                  <a:lumOff val="35000"/>
                </a:schemeClr>
              </a:solidFill>
            </a:endParaRPr>
          </a:p>
        </p:txBody>
      </p:sp>
      <p:sp>
        <p:nvSpPr>
          <p:cNvPr id="19" name="文字方塊 18"/>
          <p:cNvSpPr txBox="1"/>
          <p:nvPr/>
        </p:nvSpPr>
        <p:spPr>
          <a:xfrm>
            <a:off x="232756" y="2568057"/>
            <a:ext cx="389850" cy="369332"/>
          </a:xfrm>
          <a:prstGeom prst="rect">
            <a:avLst/>
          </a:prstGeom>
          <a:noFill/>
        </p:spPr>
        <p:txBody>
          <a:bodyPr wrap="none" rtlCol="0">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0" name="矩形 19"/>
          <p:cNvSpPr/>
          <p:nvPr/>
        </p:nvSpPr>
        <p:spPr>
          <a:xfrm>
            <a:off x="232756" y="4025442"/>
            <a:ext cx="389850" cy="369332"/>
          </a:xfrm>
          <a:prstGeom prst="rect">
            <a:avLst/>
          </a:prstGeom>
        </p:spPr>
        <p:txBody>
          <a:bodyPr wrap="none">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1" name="矩形 20"/>
          <p:cNvSpPr/>
          <p:nvPr/>
        </p:nvSpPr>
        <p:spPr>
          <a:xfrm>
            <a:off x="232756" y="5048483"/>
            <a:ext cx="389850" cy="369332"/>
          </a:xfrm>
          <a:prstGeom prst="rect">
            <a:avLst/>
          </a:prstGeom>
        </p:spPr>
        <p:txBody>
          <a:bodyPr wrap="none">
            <a:spAutoFit/>
          </a:bodyPr>
          <a:lstStyle/>
          <a:p>
            <a:r>
              <a:rPr lang="zh-TW" altLang="en-US" dirty="0">
                <a:solidFill>
                  <a:srgbClr val="DC0000"/>
                </a:solidFill>
                <a:sym typeface="Wingdings" panose="05000000000000000000" pitchFamily="2" charset="2"/>
              </a:rPr>
              <a:t></a:t>
            </a:r>
            <a:endParaRPr lang="zh-TW" altLang="en-US" dirty="0">
              <a:solidFill>
                <a:srgbClr val="DC0000"/>
              </a:solidFill>
            </a:endParaRPr>
          </a:p>
        </p:txBody>
      </p:sp>
      <p:sp>
        <p:nvSpPr>
          <p:cNvPr id="3" name="文字方塊 2"/>
          <p:cNvSpPr txBox="1"/>
          <p:nvPr/>
        </p:nvSpPr>
        <p:spPr>
          <a:xfrm>
            <a:off x="6916503" y="1920006"/>
            <a:ext cx="2225289"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針對主要產品進行參數的挑選</a:t>
            </a:r>
            <a:endParaRPr lang="zh-TW" altLang="en-US" sz="1100" dirty="0">
              <a:solidFill>
                <a:schemeClr val="accent5">
                  <a:lumMod val="75000"/>
                </a:schemeClr>
              </a:solidFill>
            </a:endParaRPr>
          </a:p>
        </p:txBody>
      </p:sp>
      <p:sp>
        <p:nvSpPr>
          <p:cNvPr id="11" name="文字方塊 10"/>
          <p:cNvSpPr txBox="1"/>
          <p:nvPr/>
        </p:nvSpPr>
        <p:spPr>
          <a:xfrm>
            <a:off x="6916503" y="2491113"/>
            <a:ext cx="1346844"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特徵因子 </a:t>
            </a:r>
            <a:r>
              <a:rPr lang="en-US" altLang="zh-TW" sz="1100" dirty="0" smtClean="0">
                <a:solidFill>
                  <a:schemeClr val="accent5">
                    <a:lumMod val="75000"/>
                  </a:schemeClr>
                </a:solidFill>
              </a:rPr>
              <a:t>20</a:t>
            </a:r>
            <a:r>
              <a:rPr lang="zh-TW" altLang="en-US" sz="1100" dirty="0" smtClean="0">
                <a:solidFill>
                  <a:schemeClr val="accent5">
                    <a:lumMod val="75000"/>
                  </a:schemeClr>
                </a:solidFill>
              </a:rPr>
              <a:t> 個</a:t>
            </a:r>
            <a:endParaRPr lang="zh-TW" altLang="en-US" sz="1100" dirty="0">
              <a:solidFill>
                <a:schemeClr val="accent5">
                  <a:lumMod val="75000"/>
                </a:schemeClr>
              </a:solidFill>
            </a:endParaRPr>
          </a:p>
        </p:txBody>
      </p:sp>
      <p:sp>
        <p:nvSpPr>
          <p:cNvPr id="12" name="矩形 11"/>
          <p:cNvSpPr/>
          <p:nvPr/>
        </p:nvSpPr>
        <p:spPr>
          <a:xfrm>
            <a:off x="1818670" y="2130558"/>
            <a:ext cx="7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5170830" y="3961178"/>
            <a:ext cx="1152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488274" y="5047645"/>
            <a:ext cx="1548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p:cNvSpPr txBox="1"/>
          <p:nvPr/>
        </p:nvSpPr>
        <p:spPr>
          <a:xfrm>
            <a:off x="6916503" y="3062220"/>
            <a:ext cx="3068469" cy="261610"/>
          </a:xfrm>
          <a:prstGeom prst="rect">
            <a:avLst/>
          </a:prstGeom>
          <a:noFill/>
        </p:spPr>
        <p:txBody>
          <a:bodyPr wrap="none" rtlCol="0">
            <a:spAutoFit/>
          </a:bodyPr>
          <a:lstStyle/>
          <a:p>
            <a:r>
              <a:rPr lang="en-US" altLang="zh-TW" sz="1100" dirty="0" smtClean="0">
                <a:solidFill>
                  <a:schemeClr val="accent5">
                    <a:lumMod val="75000"/>
                  </a:schemeClr>
                </a:solidFill>
              </a:rPr>
              <a:t>·&gt;</a:t>
            </a:r>
            <a:r>
              <a:rPr lang="zh-TW" altLang="en-US" sz="1100" dirty="0" smtClean="0">
                <a:solidFill>
                  <a:schemeClr val="accent5">
                    <a:lumMod val="75000"/>
                  </a:schemeClr>
                </a:solidFill>
              </a:rPr>
              <a:t> 會算取 </a:t>
            </a:r>
            <a:r>
              <a:rPr lang="en-US" altLang="zh-TW" sz="1100" dirty="0" smtClean="0">
                <a:solidFill>
                  <a:schemeClr val="accent5">
                    <a:lumMod val="75000"/>
                  </a:schemeClr>
                </a:solidFill>
              </a:rPr>
              <a:t>die hypotenuse </a:t>
            </a:r>
            <a:r>
              <a:rPr lang="zh-TW" altLang="en-US" sz="1100" dirty="0" smtClean="0">
                <a:solidFill>
                  <a:schemeClr val="accent5">
                    <a:lumMod val="75000"/>
                  </a:schemeClr>
                </a:solidFill>
              </a:rPr>
              <a:t>新增結構大小定義</a:t>
            </a:r>
            <a:endParaRPr lang="zh-TW" altLang="en-US" sz="1100" dirty="0">
              <a:solidFill>
                <a:schemeClr val="accent5">
                  <a:lumMod val="75000"/>
                </a:schemeClr>
              </a:solidFill>
            </a:endParaRPr>
          </a:p>
        </p:txBody>
      </p:sp>
    </p:spTree>
    <p:extLst>
      <p:ext uri="{BB962C8B-B14F-4D97-AF65-F5344CB8AC3E}">
        <p14:creationId xmlns:p14="http://schemas.microsoft.com/office/powerpoint/2010/main" val="1590696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sp>
        <p:nvSpPr>
          <p:cNvPr id="18" name="文字方塊 17"/>
          <p:cNvSpPr txBox="1"/>
          <p:nvPr/>
        </p:nvSpPr>
        <p:spPr>
          <a:xfrm>
            <a:off x="6623681" y="1088389"/>
            <a:ext cx="2986715" cy="3760004"/>
          </a:xfrm>
          <a:prstGeom prst="rect">
            <a:avLst/>
          </a:prstGeom>
          <a:noFill/>
        </p:spPr>
        <p:txBody>
          <a:bodyPr wrap="none" rtlCol="0">
            <a:spAutoFit/>
          </a:bodyPr>
          <a:lstStyle/>
          <a:p>
            <a:pPr lvl="0">
              <a:lnSpc>
                <a:spcPts val="2200"/>
              </a:lnSpc>
            </a:pPr>
            <a:r>
              <a:rPr lang="zh-TW" altLang="en-US" sz="2000" b="1" u="sng" dirty="0" smtClean="0"/>
              <a:t>文獻</a:t>
            </a:r>
            <a:endParaRPr lang="en-US" altLang="zh-TW" sz="2000" b="1" u="sng" dirty="0">
              <a:solidFill>
                <a:prstClr val="black"/>
              </a:solidFill>
            </a:endParaRPr>
          </a:p>
          <a:p>
            <a:pPr lvl="0">
              <a:lnSpc>
                <a:spcPts val="2200"/>
              </a:lnSpc>
            </a:pPr>
            <a:endParaRPr lang="en-US" altLang="zh-TW" sz="2400" b="1" u="sng" dirty="0">
              <a:solidFill>
                <a:prstClr val="black"/>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模型選用</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lvl="0">
              <a:lnSpc>
                <a:spcPts val="2200"/>
              </a:lnSpc>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特徵重要度</a:t>
            </a: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a:solidFill>
                <a:prstClr val="black">
                  <a:lumMod val="65000"/>
                  <a:lumOff val="35000"/>
                </a:prstClr>
              </a:solidFill>
            </a:endParaRPr>
          </a:p>
          <a:p>
            <a:pPr marL="285750" lvl="0" indent="-285750">
              <a:lnSpc>
                <a:spcPts val="2200"/>
              </a:lnSpc>
              <a:buFont typeface="Arial" panose="020B0604020202020204" pitchFamily="34" charset="0"/>
              <a:buChar char="•"/>
            </a:pPr>
            <a:endParaRPr lang="en-US" altLang="zh-TW" sz="1400" dirty="0" smtClean="0">
              <a:solidFill>
                <a:prstClr val="black">
                  <a:lumMod val="65000"/>
                  <a:lumOff val="35000"/>
                </a:prstClr>
              </a:solidFill>
            </a:endParaRPr>
          </a:p>
          <a:p>
            <a:pPr lvl="0">
              <a:lnSpc>
                <a:spcPts val="2200"/>
              </a:lnSpc>
            </a:pPr>
            <a:endParaRPr lang="en-US" altLang="zh-TW" sz="1400" dirty="0" smtClean="0">
              <a:solidFill>
                <a:prstClr val="black">
                  <a:lumMod val="65000"/>
                  <a:lumOff val="35000"/>
                </a:prstClr>
              </a:solidFill>
            </a:endParaRPr>
          </a:p>
          <a:p>
            <a:pPr marL="285750" lvl="0" indent="-285750">
              <a:lnSpc>
                <a:spcPts val="2200"/>
              </a:lnSpc>
              <a:buFont typeface="Arial" panose="020B0604020202020204" pitchFamily="34" charset="0"/>
              <a:buChar char="•"/>
            </a:pPr>
            <a:r>
              <a:rPr lang="zh-TW" altLang="en-US" sz="1400" dirty="0" smtClean="0">
                <a:solidFill>
                  <a:prstClr val="black">
                    <a:lumMod val="65000"/>
                    <a:lumOff val="35000"/>
                  </a:prstClr>
                </a:solidFill>
              </a:rPr>
              <a:t>模型資料與實際預測結果準確值</a:t>
            </a:r>
            <a:endParaRPr lang="zh-TW" altLang="en-US" sz="1400" dirty="0">
              <a:solidFill>
                <a:schemeClr val="tx1">
                  <a:lumMod val="65000"/>
                  <a:lumOff val="35000"/>
                </a:schemeClr>
              </a:solidFill>
            </a:endParaRPr>
          </a:p>
        </p:txBody>
      </p:sp>
      <p:sp>
        <p:nvSpPr>
          <p:cNvPr id="19" name="文字方塊 18"/>
          <p:cNvSpPr txBox="1"/>
          <p:nvPr/>
        </p:nvSpPr>
        <p:spPr>
          <a:xfrm>
            <a:off x="232756" y="2568057"/>
            <a:ext cx="389850" cy="369332"/>
          </a:xfrm>
          <a:prstGeom prst="rect">
            <a:avLst/>
          </a:prstGeom>
          <a:noFill/>
        </p:spPr>
        <p:txBody>
          <a:bodyPr wrap="none" rtlCol="0">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sp>
        <p:nvSpPr>
          <p:cNvPr id="20" name="矩形 19"/>
          <p:cNvSpPr/>
          <p:nvPr/>
        </p:nvSpPr>
        <p:spPr>
          <a:xfrm>
            <a:off x="232756" y="4557456"/>
            <a:ext cx="389850" cy="369332"/>
          </a:xfrm>
          <a:prstGeom prst="rect">
            <a:avLst/>
          </a:prstGeom>
        </p:spPr>
        <p:txBody>
          <a:bodyPr wrap="none">
            <a:spAutoFit/>
          </a:bodyPr>
          <a:lstStyle/>
          <a:p>
            <a:r>
              <a:rPr lang="zh-TW" altLang="en-US" dirty="0" smtClean="0">
                <a:solidFill>
                  <a:srgbClr val="DC0000"/>
                </a:solidFill>
                <a:sym typeface="Wingdings" panose="05000000000000000000" pitchFamily="2" charset="2"/>
              </a:rPr>
              <a:t></a:t>
            </a:r>
            <a:endParaRPr lang="zh-TW" altLang="en-US" dirty="0">
              <a:solidFill>
                <a:srgbClr val="DC0000"/>
              </a:solidFill>
            </a:endParaRPr>
          </a:p>
        </p:txBody>
      </p:sp>
      <p:pic>
        <p:nvPicPr>
          <p:cNvPr id="4" name="圖片 3"/>
          <p:cNvPicPr>
            <a:picLocks noChangeAspect="1"/>
          </p:cNvPicPr>
          <p:nvPr/>
        </p:nvPicPr>
        <p:blipFill>
          <a:blip r:embed="rId3"/>
          <a:stretch>
            <a:fillRect/>
          </a:stretch>
        </p:blipFill>
        <p:spPr>
          <a:xfrm>
            <a:off x="583610" y="1718301"/>
            <a:ext cx="5832000" cy="1974857"/>
          </a:xfrm>
          <a:prstGeom prst="rect">
            <a:avLst/>
          </a:prstGeom>
        </p:spPr>
      </p:pic>
      <p:pic>
        <p:nvPicPr>
          <p:cNvPr id="5" name="圖片 4"/>
          <p:cNvPicPr>
            <a:picLocks noChangeAspect="1"/>
          </p:cNvPicPr>
          <p:nvPr/>
        </p:nvPicPr>
        <p:blipFill>
          <a:blip r:embed="rId4"/>
          <a:stretch>
            <a:fillRect/>
          </a:stretch>
        </p:blipFill>
        <p:spPr>
          <a:xfrm>
            <a:off x="583609" y="3807918"/>
            <a:ext cx="5832000" cy="1704357"/>
          </a:xfrm>
          <a:prstGeom prst="rect">
            <a:avLst/>
          </a:prstGeom>
        </p:spPr>
      </p:pic>
      <p:cxnSp>
        <p:nvCxnSpPr>
          <p:cNvPr id="15" name="直線接點 14"/>
          <p:cNvCxnSpPr/>
          <p:nvPr/>
        </p:nvCxnSpPr>
        <p:spPr>
          <a:xfrm>
            <a:off x="583609" y="3724101"/>
            <a:ext cx="5760000" cy="0"/>
          </a:xfrm>
          <a:prstGeom prst="line">
            <a:avLst/>
          </a:prstGeom>
          <a:ln w="127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691148" y="4090856"/>
            <a:ext cx="1656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4163583" y="2132625"/>
            <a:ext cx="212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630919" y="2304241"/>
            <a:ext cx="320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630919" y="4255225"/>
            <a:ext cx="3924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stretch>
            <a:fillRect/>
          </a:stretch>
        </p:blipFill>
        <p:spPr>
          <a:xfrm>
            <a:off x="7010343" y="1997430"/>
            <a:ext cx="2772012" cy="1265044"/>
          </a:xfrm>
          <a:prstGeom prst="rect">
            <a:avLst/>
          </a:prstGeom>
          <a:ln>
            <a:noFill/>
          </a:ln>
        </p:spPr>
      </p:pic>
      <p:pic>
        <p:nvPicPr>
          <p:cNvPr id="7" name="圖片 6"/>
          <p:cNvPicPr>
            <a:picLocks noChangeAspect="1"/>
          </p:cNvPicPr>
          <p:nvPr/>
        </p:nvPicPr>
        <p:blipFill>
          <a:blip r:embed="rId6"/>
          <a:stretch>
            <a:fillRect/>
          </a:stretch>
        </p:blipFill>
        <p:spPr>
          <a:xfrm>
            <a:off x="7010343" y="3675912"/>
            <a:ext cx="2772012" cy="640083"/>
          </a:xfrm>
          <a:prstGeom prst="rect">
            <a:avLst/>
          </a:prstGeom>
          <a:ln w="3175">
            <a:solidFill>
              <a:schemeClr val="accent3"/>
            </a:solidFill>
          </a:ln>
        </p:spPr>
      </p:pic>
      <p:pic>
        <p:nvPicPr>
          <p:cNvPr id="8" name="圖片 7"/>
          <p:cNvPicPr>
            <a:picLocks noChangeAspect="1"/>
          </p:cNvPicPr>
          <p:nvPr/>
        </p:nvPicPr>
        <p:blipFill>
          <a:blip r:embed="rId7"/>
          <a:stretch>
            <a:fillRect/>
          </a:stretch>
        </p:blipFill>
        <p:spPr>
          <a:xfrm>
            <a:off x="7010343" y="4793379"/>
            <a:ext cx="2772012" cy="1824488"/>
          </a:xfrm>
          <a:prstGeom prst="rect">
            <a:avLst/>
          </a:prstGeom>
          <a:ln>
            <a:solidFill>
              <a:schemeClr val="accent3"/>
            </a:solidFill>
          </a:ln>
        </p:spPr>
      </p:pic>
    </p:spTree>
    <p:extLst>
      <p:ext uri="{BB962C8B-B14F-4D97-AF65-F5344CB8AC3E}">
        <p14:creationId xmlns:p14="http://schemas.microsoft.com/office/powerpoint/2010/main" val="3247057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r="51319"/>
          <a:stretch/>
        </p:blipFill>
        <p:spPr>
          <a:xfrm>
            <a:off x="902669" y="-139827"/>
            <a:ext cx="1387685" cy="1148612"/>
          </a:xfrm>
          <a:prstGeom prst="rect">
            <a:avLst/>
          </a:prstGeom>
        </p:spPr>
      </p:pic>
      <p:pic>
        <p:nvPicPr>
          <p:cNvPr id="3" name="圖片 2"/>
          <p:cNvPicPr>
            <a:picLocks noChangeAspect="1"/>
          </p:cNvPicPr>
          <p:nvPr/>
        </p:nvPicPr>
        <p:blipFill rotWithShape="1">
          <a:blip r:embed="rId2"/>
          <a:srcRect l="49903"/>
          <a:stretch/>
        </p:blipFill>
        <p:spPr>
          <a:xfrm>
            <a:off x="902669" y="1008785"/>
            <a:ext cx="1428051" cy="1148612"/>
          </a:xfrm>
          <a:prstGeom prst="rect">
            <a:avLst/>
          </a:prstGeom>
        </p:spPr>
      </p:pic>
      <p:graphicFrame>
        <p:nvGraphicFramePr>
          <p:cNvPr id="5" name="表格 4"/>
          <p:cNvGraphicFramePr>
            <a:graphicFrameLocks noGrp="1"/>
          </p:cNvGraphicFramePr>
          <p:nvPr>
            <p:extLst>
              <p:ext uri="{D42A27DB-BD31-4B8C-83A1-F6EECF244321}">
                <p14:modId xmlns:p14="http://schemas.microsoft.com/office/powerpoint/2010/main" val="441446737"/>
              </p:ext>
            </p:extLst>
          </p:nvPr>
        </p:nvGraphicFramePr>
        <p:xfrm>
          <a:off x="2697130" y="161326"/>
          <a:ext cx="9432000" cy="1620000"/>
        </p:xfrm>
        <a:graphic>
          <a:graphicData uri="http://schemas.openxmlformats.org/drawingml/2006/table">
            <a:tbl>
              <a:tblPr firstRow="1" bandRow="1">
                <a:tableStyleId>{5C22544A-7EE6-4342-B048-85BDC9FD1C3A}</a:tableStyleId>
              </a:tblPr>
              <a:tblGrid>
                <a:gridCol w="1980000">
                  <a:extLst>
                    <a:ext uri="{9D8B030D-6E8A-4147-A177-3AD203B41FA5}">
                      <a16:colId xmlns:a16="http://schemas.microsoft.com/office/drawing/2014/main" val="2506599587"/>
                    </a:ext>
                  </a:extLst>
                </a:gridCol>
                <a:gridCol w="2736000">
                  <a:extLst>
                    <a:ext uri="{9D8B030D-6E8A-4147-A177-3AD203B41FA5}">
                      <a16:colId xmlns:a16="http://schemas.microsoft.com/office/drawing/2014/main" val="2758372952"/>
                    </a:ext>
                  </a:extLst>
                </a:gridCol>
                <a:gridCol w="2736000">
                  <a:extLst>
                    <a:ext uri="{9D8B030D-6E8A-4147-A177-3AD203B41FA5}">
                      <a16:colId xmlns:a16="http://schemas.microsoft.com/office/drawing/2014/main" val="3954950166"/>
                    </a:ext>
                  </a:extLst>
                </a:gridCol>
                <a:gridCol w="1980000">
                  <a:extLst>
                    <a:ext uri="{9D8B030D-6E8A-4147-A177-3AD203B41FA5}">
                      <a16:colId xmlns:a16="http://schemas.microsoft.com/office/drawing/2014/main" val="3951705072"/>
                    </a:ext>
                  </a:extLst>
                </a:gridCol>
              </a:tblGrid>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PKG size</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30x30mm~50x50mm</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50x50mm~70x70mm</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534650"/>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Before 2022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188</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39</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227</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0115897"/>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2022~2024</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14</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82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96</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57049182"/>
                  </a:ext>
                </a:extLst>
              </a:tr>
              <a:tr h="405000">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Total</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202</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chemeClr val="tx1"/>
                          </a:solidFill>
                          <a:latin typeface="微軟正黑體" panose="020B0604030504040204" pitchFamily="34" charset="-120"/>
                          <a:ea typeface="微軟正黑體" panose="020B0604030504040204" pitchFamily="34" charset="-120"/>
                        </a:rPr>
                        <a:t>121</a:t>
                      </a:r>
                      <a:endParaRPr lang="zh-TW" altLang="en-US" b="1" dirty="0">
                        <a:solidFill>
                          <a:schemeClr val="tx1"/>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b="1" dirty="0" smtClean="0">
                          <a:solidFill>
                            <a:srgbClr val="0000FF"/>
                          </a:solidFill>
                          <a:latin typeface="微軟正黑體" panose="020B0604030504040204" pitchFamily="34" charset="-120"/>
                          <a:ea typeface="微軟正黑體" panose="020B0604030504040204" pitchFamily="34" charset="-120"/>
                        </a:rPr>
                        <a:t>323</a:t>
                      </a:r>
                      <a:endParaRPr lang="zh-TW" altLang="en-US" b="1" dirty="0">
                        <a:solidFill>
                          <a:srgbClr val="0000FF"/>
                        </a:solidFill>
                        <a:latin typeface="微軟正黑體" panose="020B0604030504040204" pitchFamily="34" charset="-120"/>
                        <a:ea typeface="微軟正黑體" panose="020B0604030504040204" pitchFamily="34" charset="-12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9421370"/>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749944713"/>
              </p:ext>
            </p:extLst>
          </p:nvPr>
        </p:nvGraphicFramePr>
        <p:xfrm>
          <a:off x="362062" y="260928"/>
          <a:ext cx="8280000" cy="5400000"/>
        </p:xfrm>
        <a:graphic>
          <a:graphicData uri="http://schemas.openxmlformats.org/drawingml/2006/table">
            <a:tbl>
              <a:tblPr firstRow="1" bandRow="1"/>
              <a:tblGrid>
                <a:gridCol w="2760000">
                  <a:extLst>
                    <a:ext uri="{9D8B030D-6E8A-4147-A177-3AD203B41FA5}">
                      <a16:colId xmlns:a16="http://schemas.microsoft.com/office/drawing/2014/main" val="1352566630"/>
                    </a:ext>
                  </a:extLst>
                </a:gridCol>
                <a:gridCol w="2760000">
                  <a:extLst>
                    <a:ext uri="{9D8B030D-6E8A-4147-A177-3AD203B41FA5}">
                      <a16:colId xmlns:a16="http://schemas.microsoft.com/office/drawing/2014/main" val="2491344455"/>
                    </a:ext>
                  </a:extLst>
                </a:gridCol>
                <a:gridCol w="2760000">
                  <a:extLst>
                    <a:ext uri="{9D8B030D-6E8A-4147-A177-3AD203B41FA5}">
                      <a16:colId xmlns:a16="http://schemas.microsoft.com/office/drawing/2014/main" val="3538712075"/>
                    </a:ext>
                  </a:extLst>
                </a:gridCol>
              </a:tblGrid>
              <a:tr h="3600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en-US" altLang="zh-TW"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Structure </a:t>
                      </a:r>
                      <a:r>
                        <a:rPr lang="en-US" altLang="zh-TW" sz="14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Factor</a:t>
                      </a:r>
                      <a:endPar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marL="0" algn="l" defTabSz="914400" rtl="0" eaLnBrk="1" latinLnBrk="0" hangingPunct="1"/>
                      <a:r>
                        <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algn="l" defTabSz="914400" rtl="0" eaLnBrk="1" latinLnBrk="0" hangingPunct="1"/>
                      <a:r>
                        <a:rPr lang="en-US" altLang="zh-TW" sz="14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400" b="1" kern="1200" dirty="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241603992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size(X</a:t>
                      </a: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Y)</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晶片水平和垂直長度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492525"/>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 thickness</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晶片厚度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6130843"/>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3022536"/>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HS ring foot width</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散熱片底座寬度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313815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size(X</a:t>
                      </a: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Y)</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封裝水平和垂直長度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6939538"/>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PKG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封裝厚度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885087"/>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6329123"/>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layers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基板層數</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411353"/>
                  </a:ext>
                </a:extLst>
              </a:tr>
              <a:tr h="360000">
                <a:tc>
                  <a:txBody>
                    <a:bodyPr/>
                    <a:lstStyle/>
                    <a:p>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type</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基板核心層類型</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4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65274919"/>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core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基板核心層厚度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0885386"/>
                  </a:ext>
                </a:extLst>
              </a:tr>
              <a:tr h="3600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SBS Cu thickness</a:t>
                      </a:r>
                      <a:endPar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基板銅箔厚度</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40240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Hypotenuse</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斜邊</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563052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Area ratio</a:t>
                      </a: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面積比</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81318"/>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Volume ratio</a:t>
                      </a: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 </a:t>
                      </a:r>
                      <a:r>
                        <a:rPr lang="en-US" altLang="zh-TW"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(Die/SBS)</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體積比</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zh-TW" altLang="en-US" sz="14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3551194"/>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1328098113"/>
              </p:ext>
            </p:extLst>
          </p:nvPr>
        </p:nvGraphicFramePr>
        <p:xfrm>
          <a:off x="459792" y="1949927"/>
          <a:ext cx="7560001" cy="1476000"/>
        </p:xfrm>
        <a:graphic>
          <a:graphicData uri="http://schemas.openxmlformats.org/drawingml/2006/table">
            <a:tbl>
              <a:tblPr firstRow="1" bandRow="1"/>
              <a:tblGrid>
                <a:gridCol w="2371761">
                  <a:extLst>
                    <a:ext uri="{9D8B030D-6E8A-4147-A177-3AD203B41FA5}">
                      <a16:colId xmlns:a16="http://schemas.microsoft.com/office/drawing/2014/main" val="196419361"/>
                    </a:ext>
                  </a:extLst>
                </a:gridCol>
                <a:gridCol w="2594120">
                  <a:extLst>
                    <a:ext uri="{9D8B030D-6E8A-4147-A177-3AD203B41FA5}">
                      <a16:colId xmlns:a16="http://schemas.microsoft.com/office/drawing/2014/main" val="3546471754"/>
                    </a:ext>
                  </a:extLst>
                </a:gridCol>
                <a:gridCol w="259412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a:solidFill>
                            <a:schemeClr val="bg1"/>
                          </a:solidFill>
                          <a:latin typeface="微軟正黑體" panose="020B0604030504040204" pitchFamily="34" charset="-120"/>
                          <a:ea typeface="微軟正黑體" panose="020B0604030504040204" pitchFamily="34" charset="-120"/>
                        </a:rPr>
                        <a:t>Material </a:t>
                      </a:r>
                      <a:r>
                        <a:rPr lang="en-US" altLang="zh-TW" sz="1200" b="1" dirty="0" smtClean="0">
                          <a:solidFill>
                            <a:schemeClr val="bg1"/>
                          </a:solidFill>
                          <a:latin typeface="微軟正黑體" panose="020B0604030504040204" pitchFamily="34" charset="-120"/>
                          <a:ea typeface="微軟正黑體" panose="020B0604030504040204" pitchFamily="34" charset="-120"/>
                        </a:rPr>
                        <a:t>Factor</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Adhesive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黏膠類型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3389875"/>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SBS core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基板核心材料類型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1442154"/>
                  </a:ext>
                </a:extLst>
              </a:tr>
              <a:tr h="295200">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type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Microsoft YaHei"/>
                          <a:ea typeface="微軟正黑體"/>
                        </a:defRPr>
                      </a:lvl1pPr>
                      <a:lvl2pPr marL="457200" algn="l" defTabSz="914400" rtl="0" eaLnBrk="1" latinLnBrk="0" hangingPunct="1">
                        <a:defRPr sz="1800" kern="1200">
                          <a:solidFill>
                            <a:schemeClr val="dk1"/>
                          </a:solidFill>
                          <a:latin typeface="Microsoft YaHei"/>
                          <a:ea typeface="微軟正黑體"/>
                        </a:defRPr>
                      </a:lvl2pPr>
                      <a:lvl3pPr marL="914400" algn="l" defTabSz="914400" rtl="0" eaLnBrk="1" latinLnBrk="0" hangingPunct="1">
                        <a:defRPr sz="1800" kern="1200">
                          <a:solidFill>
                            <a:schemeClr val="dk1"/>
                          </a:solidFill>
                          <a:latin typeface="Microsoft YaHei"/>
                          <a:ea typeface="微軟正黑體"/>
                        </a:defRPr>
                      </a:lvl3pPr>
                      <a:lvl4pPr marL="1371600" algn="l" defTabSz="914400" rtl="0" eaLnBrk="1" latinLnBrk="0" hangingPunct="1">
                        <a:defRPr sz="1800" kern="1200">
                          <a:solidFill>
                            <a:schemeClr val="dk1"/>
                          </a:solidFill>
                          <a:latin typeface="Microsoft YaHei"/>
                          <a:ea typeface="微軟正黑體"/>
                        </a:defRPr>
                      </a:lvl4pPr>
                      <a:lvl5pPr marL="1828800" algn="l" defTabSz="914400" rtl="0" eaLnBrk="1" latinLnBrk="0" hangingPunct="1">
                        <a:defRPr sz="1800" kern="1200">
                          <a:solidFill>
                            <a:schemeClr val="dk1"/>
                          </a:solidFill>
                          <a:latin typeface="Microsoft YaHei"/>
                          <a:ea typeface="微軟正黑體"/>
                        </a:defRPr>
                      </a:lvl5pPr>
                      <a:lvl6pPr marL="2286000" algn="l" defTabSz="914400" rtl="0" eaLnBrk="1" latinLnBrk="0" hangingPunct="1">
                        <a:defRPr sz="1800" kern="1200">
                          <a:solidFill>
                            <a:schemeClr val="dk1"/>
                          </a:solidFill>
                          <a:latin typeface="Microsoft YaHei"/>
                          <a:ea typeface="微軟正黑體"/>
                        </a:defRPr>
                      </a:lvl6pPr>
                      <a:lvl7pPr marL="2743200" algn="l" defTabSz="914400" rtl="0" eaLnBrk="1" latinLnBrk="0" hangingPunct="1">
                        <a:defRPr sz="1800" kern="1200">
                          <a:solidFill>
                            <a:schemeClr val="dk1"/>
                          </a:solidFill>
                          <a:latin typeface="Microsoft YaHei"/>
                          <a:ea typeface="微軟正黑體"/>
                        </a:defRPr>
                      </a:lvl7pPr>
                      <a:lvl8pPr marL="3200400" algn="l" defTabSz="914400" rtl="0" eaLnBrk="1" latinLnBrk="0" hangingPunct="1">
                        <a:defRPr sz="1800" kern="1200">
                          <a:solidFill>
                            <a:schemeClr val="dk1"/>
                          </a:solidFill>
                          <a:latin typeface="Microsoft YaHei"/>
                          <a:ea typeface="微軟正黑體"/>
                        </a:defRPr>
                      </a:lvl8pPr>
                      <a:lvl9pPr marL="3657600" algn="l" defTabSz="914400" rtl="0" eaLnBrk="1" latinLnBrk="0" hangingPunct="1">
                        <a:defRPr sz="1800" kern="1200">
                          <a:solidFill>
                            <a:schemeClr val="dk1"/>
                          </a:solidFill>
                          <a:latin typeface="Microsoft YaHei"/>
                          <a:ea typeface="微軟正黑體"/>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底部填充劑類型</a:t>
                      </a: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0753861"/>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331245835"/>
              </p:ext>
            </p:extLst>
          </p:nvPr>
        </p:nvGraphicFramePr>
        <p:xfrm>
          <a:off x="5057524" y="2460553"/>
          <a:ext cx="7200000" cy="2066400"/>
        </p:xfrm>
        <a:graphic>
          <a:graphicData uri="http://schemas.openxmlformats.org/drawingml/2006/table">
            <a:tbl>
              <a:tblPr firstRow="1" bandRow="1">
                <a:tableStyleId>{7DF18680-E054-41AD-8BC1-D1AEF772440D}</a:tableStyleId>
              </a:tblPr>
              <a:tblGrid>
                <a:gridCol w="2258824">
                  <a:extLst>
                    <a:ext uri="{9D8B030D-6E8A-4147-A177-3AD203B41FA5}">
                      <a16:colId xmlns:a16="http://schemas.microsoft.com/office/drawing/2014/main" val="3078883158"/>
                    </a:ext>
                  </a:extLst>
                </a:gridCol>
                <a:gridCol w="2470588">
                  <a:extLst>
                    <a:ext uri="{9D8B030D-6E8A-4147-A177-3AD203B41FA5}">
                      <a16:colId xmlns:a16="http://schemas.microsoft.com/office/drawing/2014/main" val="4014531568"/>
                    </a:ext>
                  </a:extLst>
                </a:gridCol>
                <a:gridCol w="2470588">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a:t>
                      </a:r>
                      <a:r>
                        <a:rPr lang="en-US" altLang="zh-TW" sz="1200" b="1" dirty="0" smtClean="0">
                          <a:latin typeface="微軟正黑體" panose="020B0604030504040204" pitchFamily="34" charset="-120"/>
                          <a:ea typeface="微軟正黑體" panose="020B0604030504040204" pitchFamily="34" charset="-120"/>
                        </a:rPr>
                        <a:t>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Temp.</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a:t>
                      </a:r>
                      <a:r>
                        <a:rPr lang="zh-TW" altLang="en-US" sz="1200" b="0" dirty="0" smtClean="0">
                          <a:solidFill>
                            <a:srgbClr val="DC0000"/>
                          </a:solidFill>
                          <a:latin typeface="微軟正黑體" panose="020B0604030504040204" pitchFamily="34" charset="-120"/>
                          <a:ea typeface="微軟正黑體" panose="020B0604030504040204" pitchFamily="34" charset="-120"/>
                        </a:rPr>
                        <a:t>合</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快速固化</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溫度</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rgbClr val="DC0000"/>
                          </a:solidFill>
                          <a:latin typeface="微軟正黑體" panose="020B0604030504040204" pitchFamily="34" charset="-120"/>
                          <a:ea typeface="微軟正黑體" panose="020B0604030504040204" pitchFamily="34" charset="-120"/>
                        </a:rPr>
                        <a:t>Class</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rgbClr val="DC0000"/>
                          </a:solidFill>
                          <a:latin typeface="微軟正黑體" panose="020B0604030504040204" pitchFamily="34" charset="-120"/>
                          <a:ea typeface="微軟正黑體" panose="020B0604030504040204" pitchFamily="34" charset="-120"/>
                        </a:rPr>
                        <a:t>Snap cure Force</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rgbClr val="DC0000"/>
                          </a:solidFill>
                          <a:latin typeface="微軟正黑體" panose="020B0604030504040204" pitchFamily="34" charset="-120"/>
                          <a:ea typeface="微軟正黑體" panose="020B0604030504040204" pitchFamily="34" charset="-120"/>
                        </a:rPr>
                        <a:t>熱壓</a:t>
                      </a:r>
                      <a:r>
                        <a:rPr lang="zh-TW" altLang="en-US" sz="1200" b="0" dirty="0" smtClean="0">
                          <a:solidFill>
                            <a:srgbClr val="DC0000"/>
                          </a:solidFill>
                          <a:latin typeface="微軟正黑體" panose="020B0604030504040204" pitchFamily="34" charset="-120"/>
                          <a:ea typeface="微軟正黑體" panose="020B0604030504040204" pitchFamily="34" charset="-120"/>
                        </a:rPr>
                        <a:t>合</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快速固化</a:t>
                      </a:r>
                      <a:r>
                        <a:rPr lang="en-US" altLang="zh-TW" sz="1200" b="0" dirty="0" smtClean="0">
                          <a:solidFill>
                            <a:srgbClr val="DC0000"/>
                          </a:solidFill>
                          <a:latin typeface="微軟正黑體" panose="020B0604030504040204" pitchFamily="34" charset="-120"/>
                          <a:ea typeface="微軟正黑體" panose="020B0604030504040204" pitchFamily="34" charset="-120"/>
                        </a:rPr>
                        <a:t>)</a:t>
                      </a:r>
                      <a:r>
                        <a:rPr lang="zh-TW" altLang="en-US" sz="1200" b="0" dirty="0" smtClean="0">
                          <a:solidFill>
                            <a:srgbClr val="DC0000"/>
                          </a:solidFill>
                          <a:latin typeface="微軟正黑體" panose="020B0604030504040204" pitchFamily="34" charset="-120"/>
                          <a:ea typeface="微軟正黑體" panose="020B0604030504040204" pitchFamily="34" charset="-120"/>
                        </a:rPr>
                        <a:t>力量</a:t>
                      </a:r>
                      <a:endParaRPr lang="zh-TW" altLang="en-US" sz="1200" b="0" dirty="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rgbClr val="DC0000"/>
                          </a:solidFill>
                          <a:latin typeface="微軟正黑體" panose="020B0604030504040204" pitchFamily="34" charset="-120"/>
                          <a:ea typeface="微軟正黑體" panose="020B0604030504040204" pitchFamily="34" charset="-120"/>
                        </a:rPr>
                        <a:t>Class</a:t>
                      </a:r>
                      <a:endParaRPr lang="zh-TW" altLang="en-US" sz="1200" b="0" dirty="0" smtClean="0">
                        <a:solidFill>
                          <a:srgbClr val="DC0000"/>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279661439"/>
              </p:ext>
            </p:extLst>
          </p:nvPr>
        </p:nvGraphicFramePr>
        <p:xfrm>
          <a:off x="819792" y="5999993"/>
          <a:ext cx="7200001" cy="590400"/>
        </p:xfrm>
        <a:graphic>
          <a:graphicData uri="http://schemas.openxmlformats.org/drawingml/2006/table">
            <a:tbl>
              <a:tblPr firstRow="1" bandRow="1"/>
              <a:tblGrid>
                <a:gridCol w="2258821">
                  <a:extLst>
                    <a:ext uri="{9D8B030D-6E8A-4147-A177-3AD203B41FA5}">
                      <a16:colId xmlns:a16="http://schemas.microsoft.com/office/drawing/2014/main" val="196419361"/>
                    </a:ext>
                  </a:extLst>
                </a:gridCol>
                <a:gridCol w="2470590">
                  <a:extLst>
                    <a:ext uri="{9D8B030D-6E8A-4147-A177-3AD203B41FA5}">
                      <a16:colId xmlns:a16="http://schemas.microsoft.com/office/drawing/2014/main" val="3546471754"/>
                    </a:ext>
                  </a:extLst>
                </a:gridCol>
                <a:gridCol w="247059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smtClean="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Coplanarity </a:t>
                      </a:r>
                      <a:r>
                        <a:rPr lang="zh-TW" altLang="en-US" sz="1200" b="0" kern="120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n-cs"/>
                        </a:rPr>
                        <a:t>平均值</a:t>
                      </a:r>
                      <a:endPar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2712894480"/>
              </p:ext>
            </p:extLst>
          </p:nvPr>
        </p:nvGraphicFramePr>
        <p:xfrm>
          <a:off x="4743909" y="4535670"/>
          <a:ext cx="7200000" cy="2066400"/>
        </p:xfrm>
        <a:graphic>
          <a:graphicData uri="http://schemas.openxmlformats.org/drawingml/2006/table">
            <a:tbl>
              <a:tblPr firstRow="1" bandRow="1">
                <a:tableStyleId>{7DF18680-E054-41AD-8BC1-D1AEF772440D}</a:tableStyleId>
              </a:tblPr>
              <a:tblGrid>
                <a:gridCol w="2258824">
                  <a:extLst>
                    <a:ext uri="{9D8B030D-6E8A-4147-A177-3AD203B41FA5}">
                      <a16:colId xmlns:a16="http://schemas.microsoft.com/office/drawing/2014/main" val="3078883158"/>
                    </a:ext>
                  </a:extLst>
                </a:gridCol>
                <a:gridCol w="2470588">
                  <a:extLst>
                    <a:ext uri="{9D8B030D-6E8A-4147-A177-3AD203B41FA5}">
                      <a16:colId xmlns:a16="http://schemas.microsoft.com/office/drawing/2014/main" val="4014531568"/>
                    </a:ext>
                  </a:extLst>
                </a:gridCol>
                <a:gridCol w="2470588">
                  <a:extLst>
                    <a:ext uri="{9D8B030D-6E8A-4147-A177-3AD203B41FA5}">
                      <a16:colId xmlns:a16="http://schemas.microsoft.com/office/drawing/2014/main" val="769192265"/>
                    </a:ext>
                  </a:extLst>
                </a:gridCol>
              </a:tblGrid>
              <a:tr h="295200">
                <a:tc>
                  <a:txBody>
                    <a:bodyPr/>
                    <a:lstStyle/>
                    <a:p>
                      <a:pPr algn="l"/>
                      <a:r>
                        <a:rPr lang="en-US" altLang="zh-TW" sz="1200" b="1" dirty="0">
                          <a:latin typeface="微軟正黑體" panose="020B0604030504040204" pitchFamily="34" charset="-120"/>
                          <a:ea typeface="微軟正黑體" panose="020B0604030504040204" pitchFamily="34" charset="-120"/>
                        </a:rPr>
                        <a:t>Process </a:t>
                      </a:r>
                      <a:r>
                        <a:rPr lang="en-US" altLang="zh-TW" sz="1200" b="1" dirty="0" smtClean="0">
                          <a:latin typeface="微軟正黑體" panose="020B0604030504040204" pitchFamily="34" charset="-120"/>
                          <a:ea typeface="微軟正黑體" panose="020B0604030504040204" pitchFamily="34" charset="-120"/>
                        </a:rPr>
                        <a:t>Parameters</a:t>
                      </a:r>
                      <a:endParaRPr lang="zh-TW" altLang="en-US" sz="1200" b="1" dirty="0">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algn="l"/>
                      <a:r>
                        <a:rPr lang="zh-TW" altLang="en-US" sz="1200" b="1" dirty="0">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12700" cap="flat" cmpd="sng" algn="ctr">
                      <a:solidFill>
                        <a:schemeClr val="bg1"/>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40226098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BM reflow</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焊膏回流焊接</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2736379"/>
                  </a:ext>
                </a:extLst>
              </a:tr>
              <a:tr h="295200">
                <a:tc>
                  <a:txBody>
                    <a:bodyPr/>
                    <a:lstStyle/>
                    <a:p>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HS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散熱片固化溫度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952010"/>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cure(Y/N)</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是否經熱壓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063313"/>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溫度</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8268458"/>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Snap cure Force</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熱壓</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合</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快速固化</a:t>
                      </a: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力量</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246111"/>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rPr>
                        <a:t>UF cure Temp.</a:t>
                      </a:r>
                      <a:endPar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dirty="0">
                          <a:solidFill>
                            <a:schemeClr val="tx1">
                              <a:lumMod val="85000"/>
                              <a:lumOff val="15000"/>
                            </a:schemeClr>
                          </a:solidFill>
                          <a:latin typeface="微軟正黑體" panose="020B0604030504040204" pitchFamily="34" charset="-120"/>
                          <a:ea typeface="微軟正黑體" panose="020B0604030504040204" pitchFamily="34" charset="-120"/>
                        </a:rPr>
                        <a:t>底部填充劑固化溫度</a:t>
                      </a: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rPr>
                        <a:t>Class</a:t>
                      </a:r>
                      <a:endParaRPr lang="zh-TW" altLang="en-US" sz="1200" b="0" dirty="0" smtClean="0">
                        <a:solidFill>
                          <a:schemeClr val="tx1">
                            <a:lumMod val="85000"/>
                            <a:lumOff val="15000"/>
                          </a:schemeClr>
                        </a:solidFill>
                        <a:latin typeface="微軟正黑體" panose="020B0604030504040204" pitchFamily="34" charset="-120"/>
                        <a:ea typeface="微軟正黑體" panose="020B0604030504040204" pitchFamily="34" charset="-120"/>
                      </a:endParaRPr>
                    </a:p>
                  </a:txBody>
                  <a:tcPr anchor="ctr">
                    <a:lnL w="9525" cap="flat" cmpd="sng" algn="ctr">
                      <a:solidFill>
                        <a:schemeClr val="tx1">
                          <a:lumMod val="75000"/>
                          <a:lumOff val="25000"/>
                        </a:schemeClr>
                      </a:solidFill>
                      <a:prstDash val="solid"/>
                      <a:round/>
                      <a:headEnd type="none" w="med" len="med"/>
                      <a:tailEnd type="none" w="med" len="med"/>
                    </a:lnL>
                    <a:lnR w="9525" cap="flat" cmpd="sng" algn="ctr">
                      <a:solidFill>
                        <a:schemeClr val="tx1">
                          <a:lumMod val="75000"/>
                          <a:lumOff val="25000"/>
                        </a:schemeClr>
                      </a:solidFill>
                      <a:prstDash val="solid"/>
                      <a:round/>
                      <a:headEnd type="none" w="med" len="med"/>
                      <a:tailEnd type="none" w="med" len="med"/>
                    </a:lnR>
                    <a:lnT w="9525" cap="flat" cmpd="sng" algn="ctr">
                      <a:solidFill>
                        <a:schemeClr val="tx1">
                          <a:lumMod val="75000"/>
                          <a:lumOff val="25000"/>
                        </a:schemeClr>
                      </a:solidFill>
                      <a:prstDash val="solid"/>
                      <a:round/>
                      <a:headEnd type="none" w="med" len="med"/>
                      <a:tailEnd type="none" w="med" len="med"/>
                    </a:lnT>
                    <a:lnB w="952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3565857"/>
                  </a:ext>
                </a:extLst>
              </a:tr>
            </a:tbl>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1173902768"/>
              </p:ext>
            </p:extLst>
          </p:nvPr>
        </p:nvGraphicFramePr>
        <p:xfrm>
          <a:off x="213129" y="5397916"/>
          <a:ext cx="7200001" cy="590400"/>
        </p:xfrm>
        <a:graphic>
          <a:graphicData uri="http://schemas.openxmlformats.org/drawingml/2006/table">
            <a:tbl>
              <a:tblPr firstRow="1" bandRow="1"/>
              <a:tblGrid>
                <a:gridCol w="2258821">
                  <a:extLst>
                    <a:ext uri="{9D8B030D-6E8A-4147-A177-3AD203B41FA5}">
                      <a16:colId xmlns:a16="http://schemas.microsoft.com/office/drawing/2014/main" val="196419361"/>
                    </a:ext>
                  </a:extLst>
                </a:gridCol>
                <a:gridCol w="2470590">
                  <a:extLst>
                    <a:ext uri="{9D8B030D-6E8A-4147-A177-3AD203B41FA5}">
                      <a16:colId xmlns:a16="http://schemas.microsoft.com/office/drawing/2014/main" val="3546471754"/>
                    </a:ext>
                  </a:extLst>
                </a:gridCol>
                <a:gridCol w="2470590">
                  <a:extLst>
                    <a:ext uri="{9D8B030D-6E8A-4147-A177-3AD203B41FA5}">
                      <a16:colId xmlns:a16="http://schemas.microsoft.com/office/drawing/2014/main" val="3436248122"/>
                    </a:ext>
                  </a:extLst>
                </a:gridCol>
              </a:tblGrid>
              <a:tr h="295200">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en-US" altLang="zh-TW" sz="1200" b="1" dirty="0" smtClean="0">
                          <a:solidFill>
                            <a:schemeClr val="bg1"/>
                          </a:solidFill>
                          <a:latin typeface="微軟正黑體" panose="020B0604030504040204" pitchFamily="34" charset="-120"/>
                          <a:ea typeface="微軟正黑體" panose="020B0604030504040204" pitchFamily="34" charset="-120"/>
                        </a:rPr>
                        <a:t>Y</a:t>
                      </a:r>
                      <a:endParaRPr lang="zh-TW" altLang="en-US" sz="1200" b="1" dirty="0">
                        <a:solidFill>
                          <a:schemeClr val="bg1"/>
                        </a:solidFill>
                        <a:latin typeface="微軟正黑體" panose="020B0604030504040204" pitchFamily="34" charset="-120"/>
                        <a:ea typeface="微軟正黑體" panose="020B0604030504040204" pitchFamily="34" charset="-12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lvl1pPr marL="0" algn="l" defTabSz="914400" rtl="0" eaLnBrk="1" latinLnBrk="0" hangingPunct="1">
                        <a:defRPr sz="1800" b="1" kern="1200">
                          <a:solidFill>
                            <a:schemeClr val="lt1"/>
                          </a:solidFill>
                          <a:latin typeface="Microsoft YaHei"/>
                          <a:ea typeface="微軟正黑體"/>
                        </a:defRPr>
                      </a:lvl1pPr>
                      <a:lvl2pPr marL="457200" algn="l" defTabSz="914400" rtl="0" eaLnBrk="1" latinLnBrk="0" hangingPunct="1">
                        <a:defRPr sz="1800" b="1" kern="1200">
                          <a:solidFill>
                            <a:schemeClr val="lt1"/>
                          </a:solidFill>
                          <a:latin typeface="Microsoft YaHei"/>
                          <a:ea typeface="微軟正黑體"/>
                        </a:defRPr>
                      </a:lvl2pPr>
                      <a:lvl3pPr marL="914400" algn="l" defTabSz="914400" rtl="0" eaLnBrk="1" latinLnBrk="0" hangingPunct="1">
                        <a:defRPr sz="1800" b="1" kern="1200">
                          <a:solidFill>
                            <a:schemeClr val="lt1"/>
                          </a:solidFill>
                          <a:latin typeface="Microsoft YaHei"/>
                          <a:ea typeface="微軟正黑體"/>
                        </a:defRPr>
                      </a:lvl3pPr>
                      <a:lvl4pPr marL="1371600" algn="l" defTabSz="914400" rtl="0" eaLnBrk="1" latinLnBrk="0" hangingPunct="1">
                        <a:defRPr sz="1800" b="1" kern="1200">
                          <a:solidFill>
                            <a:schemeClr val="lt1"/>
                          </a:solidFill>
                          <a:latin typeface="Microsoft YaHei"/>
                          <a:ea typeface="微軟正黑體"/>
                        </a:defRPr>
                      </a:lvl4pPr>
                      <a:lvl5pPr marL="1828800" algn="l" defTabSz="914400" rtl="0" eaLnBrk="1" latinLnBrk="0" hangingPunct="1">
                        <a:defRPr sz="1800" b="1" kern="1200">
                          <a:solidFill>
                            <a:schemeClr val="lt1"/>
                          </a:solidFill>
                          <a:latin typeface="Microsoft YaHei"/>
                          <a:ea typeface="微軟正黑體"/>
                        </a:defRPr>
                      </a:lvl5pPr>
                      <a:lvl6pPr marL="2286000" algn="l" defTabSz="914400" rtl="0" eaLnBrk="1" latinLnBrk="0" hangingPunct="1">
                        <a:defRPr sz="1800" b="1" kern="1200">
                          <a:solidFill>
                            <a:schemeClr val="lt1"/>
                          </a:solidFill>
                          <a:latin typeface="Microsoft YaHei"/>
                          <a:ea typeface="微軟正黑體"/>
                        </a:defRPr>
                      </a:lvl6pPr>
                      <a:lvl7pPr marL="2743200" algn="l" defTabSz="914400" rtl="0" eaLnBrk="1" latinLnBrk="0" hangingPunct="1">
                        <a:defRPr sz="1800" b="1" kern="1200">
                          <a:solidFill>
                            <a:schemeClr val="lt1"/>
                          </a:solidFill>
                          <a:latin typeface="Microsoft YaHei"/>
                          <a:ea typeface="微軟正黑體"/>
                        </a:defRPr>
                      </a:lvl7pPr>
                      <a:lvl8pPr marL="3200400" algn="l" defTabSz="914400" rtl="0" eaLnBrk="1" latinLnBrk="0" hangingPunct="1">
                        <a:defRPr sz="1800" b="1" kern="1200">
                          <a:solidFill>
                            <a:schemeClr val="lt1"/>
                          </a:solidFill>
                          <a:latin typeface="Microsoft YaHei"/>
                          <a:ea typeface="微軟正黑體"/>
                        </a:defRPr>
                      </a:lvl8pPr>
                      <a:lvl9pPr marL="3657600" algn="l" defTabSz="914400" rtl="0" eaLnBrk="1" latinLnBrk="0" hangingPunct="1">
                        <a:defRPr sz="1800" b="1" kern="1200">
                          <a:solidFill>
                            <a:schemeClr val="lt1"/>
                          </a:solidFill>
                          <a:latin typeface="Microsoft YaHei"/>
                          <a:ea typeface="微軟正黑體"/>
                        </a:defRPr>
                      </a:lvl9pPr>
                    </a:lstStyle>
                    <a:p>
                      <a:pPr algn="l"/>
                      <a:r>
                        <a:rPr lang="zh-TW" altLang="en-US" sz="1200" b="1" dirty="0">
                          <a:solidFill>
                            <a:schemeClr val="bg1"/>
                          </a:solidFill>
                          <a:latin typeface="微軟正黑體" panose="020B0604030504040204" pitchFamily="34" charset="-120"/>
                          <a:ea typeface="微軟正黑體" panose="020B0604030504040204" pitchFamily="34" charset="-120"/>
                          <a:cs typeface="Microsoft New Tai Lue" panose="020B0502040204020203" pitchFamily="34" charset="0"/>
                        </a:rPr>
                        <a:t>名詞解釋</a:t>
                      </a:r>
                    </a:p>
                  </a:txBody>
                  <a:tcPr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rPr>
                        <a:t>Format</a:t>
                      </a:r>
                      <a:endParaRPr lang="zh-TW" altLang="en-US" sz="1200" b="1" kern="1200" dirty="0" smtClean="0">
                        <a:solidFill>
                          <a:schemeClr val="lt1"/>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 lastClr="FFFFFF"/>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75000"/>
                        <a:lumOff val="25000"/>
                      </a:sysClr>
                    </a:solidFill>
                  </a:tcPr>
                </a:tc>
                <a:extLst>
                  <a:ext uri="{0D108BD9-81ED-4DB2-BD59-A6C34878D82A}">
                    <a16:rowId xmlns:a16="http://schemas.microsoft.com/office/drawing/2014/main" val="1067676552"/>
                  </a:ext>
                </a:extLst>
              </a:tr>
              <a:tr h="295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kern="1200" dirty="0" smtClean="0">
                          <a:solidFill>
                            <a:srgbClr val="DC0000"/>
                          </a:solidFill>
                          <a:latin typeface="微軟正黑體" panose="020B0604030504040204" pitchFamily="34" charset="-120"/>
                          <a:ea typeface="微軟正黑體" panose="020B0604030504040204" pitchFamily="34" charset="-120"/>
                          <a:cs typeface="+mn-cs"/>
                        </a:rPr>
                        <a:t>Coplanarity </a:t>
                      </a:r>
                      <a:r>
                        <a:rPr lang="zh-TW" altLang="en-US" sz="1200" b="0" kern="1200" dirty="0" smtClean="0">
                          <a:solidFill>
                            <a:srgbClr val="DC0000"/>
                          </a:solidFill>
                          <a:latin typeface="微軟正黑體" panose="020B0604030504040204" pitchFamily="34" charset="-120"/>
                          <a:ea typeface="微軟正黑體" panose="020B0604030504040204" pitchFamily="34" charset="-120"/>
                          <a:cs typeface="+mn-cs"/>
                        </a:rPr>
                        <a:t>中位數</a:t>
                      </a:r>
                      <a:endParaRPr lang="zh-TW" altLang="en-US" sz="1200" b="0" kern="1200" dirty="0">
                        <a:solidFill>
                          <a:srgbClr val="DC0000"/>
                        </a:solidFill>
                        <a:latin typeface="微軟正黑體" panose="020B0604030504040204" pitchFamily="34" charset="-120"/>
                        <a:ea typeface="微軟正黑體" panose="020B0604030504040204" pitchFamily="34" charset="-120"/>
                        <a:cs typeface="+mn-cs"/>
                      </a:endParaRP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solidFill>
                      <a:srgbClr val="FDF3F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kern="1200" dirty="0">
                          <a:solidFill>
                            <a:schemeClr val="tx1">
                              <a:lumMod val="85000"/>
                              <a:lumOff val="15000"/>
                            </a:schemeClr>
                          </a:solidFill>
                          <a:latin typeface="微軟正黑體" panose="020B0604030504040204" pitchFamily="34" charset="-120"/>
                          <a:ea typeface="微軟正黑體" panose="020B0604030504040204" pitchFamily="34" charset="-120"/>
                          <a:cs typeface="+mn-cs"/>
                        </a:rPr>
                        <a:t>平面度</a:t>
                      </a:r>
                    </a:p>
                  </a:txBody>
                  <a:tcP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dirty="0" smtClean="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rPr>
                        <a:t>Numeric</a:t>
                      </a:r>
                      <a:endParaRPr lang="en-US" altLang="zh-TW" sz="1200" b="0" dirty="0">
                        <a:solidFill>
                          <a:schemeClr val="tx1">
                            <a:lumMod val="85000"/>
                            <a:lumOff val="15000"/>
                          </a:schemeClr>
                        </a:solidFill>
                        <a:latin typeface="微軟正黑體" panose="020B0604030504040204" pitchFamily="34" charset="-120"/>
                        <a:ea typeface="微軟正黑體" panose="020B0604030504040204" pitchFamily="34" charset="-120"/>
                        <a:cs typeface="Microsoft New Tai Lue" panose="020B0502040204020203" pitchFamily="34" charset="0"/>
                      </a:endParaRPr>
                    </a:p>
                  </a:txBody>
                  <a:tcPr anchor="ctr">
                    <a:lnL w="9525" cap="flat" cmpd="sng" algn="ctr">
                      <a:solidFill>
                        <a:sysClr val="windowText" lastClr="000000">
                          <a:lumMod val="75000"/>
                          <a:lumOff val="25000"/>
                        </a:sysClr>
                      </a:solidFill>
                      <a:prstDash val="solid"/>
                      <a:round/>
                      <a:headEnd type="none" w="med" len="med"/>
                      <a:tailEnd type="none" w="med" len="med"/>
                    </a:lnL>
                    <a:lnR w="9525" cap="flat" cmpd="sng" algn="ctr">
                      <a:solidFill>
                        <a:sysClr val="windowText" lastClr="000000">
                          <a:lumMod val="75000"/>
                          <a:lumOff val="25000"/>
                        </a:sysClr>
                      </a:solidFill>
                      <a:prstDash val="solid"/>
                      <a:round/>
                      <a:headEnd type="none" w="med" len="med"/>
                      <a:tailEnd type="none" w="med" len="med"/>
                    </a:lnR>
                    <a:lnT w="9525" cap="flat" cmpd="sng" algn="ctr">
                      <a:solidFill>
                        <a:sysClr val="windowText" lastClr="000000">
                          <a:lumMod val="75000"/>
                          <a:lumOff val="25000"/>
                        </a:sysClr>
                      </a:solidFill>
                      <a:prstDash val="solid"/>
                      <a:round/>
                      <a:headEnd type="none" w="med" len="med"/>
                      <a:tailEnd type="none" w="med" len="med"/>
                    </a:lnT>
                    <a:lnB w="9525" cap="flat" cmpd="sng" algn="ctr">
                      <a:solidFill>
                        <a:sysClr val="windowText" lastClr="000000">
                          <a:lumMod val="75000"/>
                          <a:lumOff val="25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9081840"/>
                  </a:ext>
                </a:extLst>
              </a:tr>
            </a:tbl>
          </a:graphicData>
        </a:graphic>
      </p:graphicFrame>
    </p:spTree>
    <p:extLst>
      <p:ext uri="{BB962C8B-B14F-4D97-AF65-F5344CB8AC3E}">
        <p14:creationId xmlns:p14="http://schemas.microsoft.com/office/powerpoint/2010/main" val="40964269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409393"/>
            <a:ext cx="3969356" cy="1131079"/>
          </a:xfrm>
          <a:prstGeom prst="rect">
            <a:avLst/>
          </a:prstGeom>
          <a:noFill/>
        </p:spPr>
        <p:txBody>
          <a:bodyPr wrap="none" rtlCol="0">
            <a:spAutoFit/>
          </a:bodyPr>
          <a:lstStyle/>
          <a:p>
            <a:pPr>
              <a:lnSpc>
                <a:spcPts val="2700"/>
              </a:lnSpc>
            </a:pPr>
            <a:r>
              <a:rPr lang="zh-TW" altLang="en-US" sz="2400" b="1" u="sng" dirty="0" smtClean="0"/>
              <a:t>第二章 基礎</a:t>
            </a:r>
            <a:r>
              <a:rPr lang="zh-TW" altLang="en-US" sz="2400" b="1" u="sng" dirty="0"/>
              <a:t>理論與文獻</a:t>
            </a:r>
            <a:r>
              <a:rPr lang="zh-TW" altLang="en-US" sz="2400" b="1" u="sng" dirty="0" smtClean="0"/>
              <a:t>回顧</a:t>
            </a:r>
            <a:endParaRPr lang="en-US" altLang="zh-TW" sz="2400" b="1" u="sng" dirty="0" smtClean="0"/>
          </a:p>
          <a:p>
            <a:pPr>
              <a:lnSpc>
                <a:spcPts val="2700"/>
              </a:lnSpc>
            </a:pPr>
            <a:endParaRPr lang="en-US" altLang="zh-TW" sz="2400" b="1" u="sng" dirty="0" smtClean="0"/>
          </a:p>
          <a:p>
            <a:pPr>
              <a:lnSpc>
                <a:spcPts val="2700"/>
              </a:lnSpc>
            </a:pPr>
            <a:r>
              <a:rPr lang="en-US" altLang="zh-TW" sz="1600" dirty="0" smtClean="0">
                <a:solidFill>
                  <a:schemeClr val="tx1">
                    <a:lumMod val="65000"/>
                    <a:lumOff val="35000"/>
                  </a:schemeClr>
                </a:solidFill>
              </a:rPr>
              <a:t>2·3</a:t>
            </a:r>
            <a:r>
              <a:rPr lang="zh-TW" altLang="en-US" sz="1600" dirty="0" smtClean="0">
                <a:solidFill>
                  <a:schemeClr val="tx1">
                    <a:lumMod val="65000"/>
                    <a:lumOff val="35000"/>
                  </a:schemeClr>
                </a:solidFill>
              </a:rPr>
              <a:t> 模型模擬相關介紹</a:t>
            </a:r>
            <a:endParaRPr lang="zh-TW" altLang="en-US" sz="1600" dirty="0">
              <a:solidFill>
                <a:schemeClr val="tx1">
                  <a:lumMod val="65000"/>
                  <a:lumOff val="35000"/>
                </a:schemeClr>
              </a:solidFill>
            </a:endParaRPr>
          </a:p>
        </p:txBody>
      </p:sp>
      <p:pic>
        <p:nvPicPr>
          <p:cNvPr id="17" name="圖片 16"/>
          <p:cNvPicPr>
            <a:picLocks noChangeAspect="1"/>
          </p:cNvPicPr>
          <p:nvPr/>
        </p:nvPicPr>
        <p:blipFill>
          <a:blip r:embed="rId3"/>
          <a:stretch>
            <a:fillRect/>
          </a:stretch>
        </p:blipFill>
        <p:spPr>
          <a:xfrm>
            <a:off x="583610" y="1718301"/>
            <a:ext cx="5832000" cy="2992017"/>
          </a:xfrm>
          <a:prstGeom prst="rect">
            <a:avLst/>
          </a:prstGeom>
        </p:spPr>
      </p:pic>
      <p:sp>
        <p:nvSpPr>
          <p:cNvPr id="21" name="矩形 20"/>
          <p:cNvSpPr/>
          <p:nvPr/>
        </p:nvSpPr>
        <p:spPr>
          <a:xfrm>
            <a:off x="2830655" y="2511275"/>
            <a:ext cx="3132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a:off x="592236" y="2680478"/>
            <a:ext cx="1620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2179494" y="4000319"/>
            <a:ext cx="1908000" cy="180000"/>
          </a:xfrm>
          <a:prstGeom prst="rect">
            <a:avLst/>
          </a:prstGeom>
          <a:solidFill>
            <a:srgbClr val="DC000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4396412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9525" y="887590"/>
            <a:ext cx="5388633" cy="5016758"/>
          </a:xfrm>
          <a:prstGeom prst="rect">
            <a:avLst/>
          </a:prstGeom>
        </p:spPr>
        <p:txBody>
          <a:bodyPr wrap="square">
            <a:spAutoFit/>
          </a:bodyPr>
          <a:lstStyle/>
          <a:p>
            <a:r>
              <a:rPr lang="en-US" altLang="zh-TW" sz="1000" dirty="0" smtClean="0"/>
              <a:t> </a:t>
            </a:r>
            <a:r>
              <a:rPr lang="zh-TW" altLang="en-US" sz="1000" dirty="0"/>
              <a:t>重點整理</a:t>
            </a:r>
          </a:p>
          <a:p>
            <a:endParaRPr lang="zh-TW" altLang="en-US" sz="1000" dirty="0"/>
          </a:p>
          <a:p>
            <a:r>
              <a:rPr lang="en-US" altLang="zh-TW" sz="1000" dirty="0" smtClean="0"/>
              <a:t> </a:t>
            </a:r>
            <a:r>
              <a:rPr lang="zh-TW" altLang="en-US" sz="1000" dirty="0" smtClean="0"/>
              <a:t>第一</a:t>
            </a:r>
            <a:r>
              <a:rPr lang="zh-TW" altLang="en-US" sz="1000" dirty="0"/>
              <a:t>節：介紹與</a:t>
            </a:r>
            <a:r>
              <a:rPr lang="zh-TW" altLang="en-US" sz="1000" dirty="0" smtClean="0"/>
              <a:t>動機</a:t>
            </a:r>
            <a:endParaRPr lang="en-US" altLang="zh-TW" sz="1000" dirty="0" smtClean="0"/>
          </a:p>
          <a:p>
            <a:endParaRPr lang="zh-TW" altLang="en-US" sz="1000" dirty="0"/>
          </a:p>
          <a:p>
            <a:r>
              <a:rPr lang="en-US" altLang="zh-TW" sz="1000" dirty="0" smtClean="0"/>
              <a:t>· </a:t>
            </a:r>
            <a:r>
              <a:rPr lang="zh-TW" altLang="en-US" sz="1000" dirty="0" smtClean="0"/>
              <a:t>包裝封裝</a:t>
            </a:r>
            <a:r>
              <a:rPr lang="en-US" altLang="zh-TW" sz="1000" dirty="0" smtClean="0"/>
              <a:t>(Encapsulation)</a:t>
            </a:r>
            <a:r>
              <a:rPr lang="zh-TW" altLang="en-US" sz="1000" dirty="0" smtClean="0"/>
              <a:t> </a:t>
            </a:r>
            <a:r>
              <a:rPr lang="zh-TW" altLang="en-US" sz="1000" dirty="0"/>
              <a:t>是電子封裝中的關鍵步驟，主要目的是保護電子元件免受環境影響，絕緣電氣接點，並提供結構支撐。封裝材料通常使用環氧模塑材料，並透過轉模或壓縮模塑過程進行。</a:t>
            </a:r>
          </a:p>
          <a:p>
            <a:r>
              <a:rPr lang="en-US" altLang="zh-TW" sz="1000" dirty="0" smtClean="0"/>
              <a:t>· </a:t>
            </a:r>
            <a:r>
              <a:rPr lang="zh-TW" altLang="en-US" sz="1000" dirty="0" smtClean="0"/>
              <a:t>問題：</a:t>
            </a:r>
            <a:r>
              <a:rPr lang="zh-TW" altLang="en-US" sz="1000" dirty="0"/>
              <a:t>材料特性的</a:t>
            </a:r>
            <a:r>
              <a:rPr lang="zh-TW" altLang="en-US" sz="1000" dirty="0" smtClean="0"/>
              <a:t>變異</a:t>
            </a:r>
            <a:r>
              <a:rPr lang="en-US" altLang="zh-TW" sz="1000" dirty="0" smtClean="0"/>
              <a:t>(</a:t>
            </a:r>
            <a:r>
              <a:rPr lang="zh-TW" altLang="en-US" sz="1000" dirty="0" smtClean="0"/>
              <a:t>例如</a:t>
            </a:r>
            <a:r>
              <a:rPr lang="zh-TW" altLang="en-US" sz="1000" dirty="0"/>
              <a:t>批次</a:t>
            </a:r>
            <a:r>
              <a:rPr lang="zh-TW" altLang="en-US" sz="1000" dirty="0" smtClean="0"/>
              <a:t>變異</a:t>
            </a:r>
            <a:r>
              <a:rPr lang="en-US" altLang="zh-TW" sz="1000" dirty="0" smtClean="0"/>
              <a:t>)</a:t>
            </a:r>
            <a:r>
              <a:rPr lang="zh-TW" altLang="en-US" sz="1000" dirty="0" smtClean="0"/>
              <a:t>會</a:t>
            </a:r>
            <a:r>
              <a:rPr lang="zh-TW" altLang="en-US" sz="1000" dirty="0"/>
              <a:t>影響製程的可操作性與產品質量，常見的品質問題包括翹曲、分層、氣泡、未完全填充等。</a:t>
            </a:r>
          </a:p>
          <a:p>
            <a:r>
              <a:rPr lang="en-US" altLang="zh-TW" sz="1000" dirty="0" smtClean="0"/>
              <a:t>· </a:t>
            </a:r>
            <a:r>
              <a:rPr lang="zh-TW" altLang="en-US" sz="1000" dirty="0" smtClean="0"/>
              <a:t>傳統</a:t>
            </a:r>
            <a:r>
              <a:rPr lang="zh-TW" altLang="en-US" sz="1000" dirty="0"/>
              <a:t>解決</a:t>
            </a:r>
            <a:r>
              <a:rPr lang="zh-TW" altLang="en-US" sz="1000" dirty="0" smtClean="0"/>
              <a:t>方法：</a:t>
            </a:r>
            <a:r>
              <a:rPr lang="zh-TW" altLang="en-US" sz="1000" dirty="0"/>
              <a:t>過去透過溫度、壓力、介</a:t>
            </a:r>
            <a:r>
              <a:rPr lang="zh-TW" altLang="en-US" sz="1000" dirty="0" smtClean="0"/>
              <a:t>電</a:t>
            </a:r>
            <a:r>
              <a:rPr lang="en-US" altLang="zh-TW" sz="1000" dirty="0" smtClean="0"/>
              <a:t>(DEA)</a:t>
            </a:r>
            <a:r>
              <a:rPr lang="zh-TW" altLang="en-US" sz="1000" dirty="0" smtClean="0"/>
              <a:t>、</a:t>
            </a:r>
            <a:r>
              <a:rPr lang="zh-TW" altLang="en-US" sz="1000" dirty="0"/>
              <a:t>超聲波、紅外線傳感器等來收集製程數據，並使用模擬模型或統計設計來進行製程優化。</a:t>
            </a:r>
          </a:p>
          <a:p>
            <a:r>
              <a:rPr lang="en-US" altLang="zh-TW" sz="1000" dirty="0" smtClean="0"/>
              <a:t>· </a:t>
            </a:r>
            <a:r>
              <a:rPr lang="zh-TW" altLang="en-US" sz="1000" dirty="0" smtClean="0"/>
              <a:t>機器學習</a:t>
            </a:r>
            <a:r>
              <a:rPr lang="zh-TW" altLang="en-US" sz="1000" dirty="0"/>
              <a:t>的</a:t>
            </a:r>
            <a:r>
              <a:rPr lang="zh-TW" altLang="en-US" sz="1000" dirty="0" smtClean="0"/>
              <a:t>應用：</a:t>
            </a:r>
            <a:r>
              <a:rPr lang="zh-TW" altLang="en-US" sz="1000" dirty="0"/>
              <a:t>近年來，機器學習方法逐漸被應用於製程優化，尤其在塑膠注射模塑中已有廣泛研究，但在熱固性材料處理中的應用仍較少。</a:t>
            </a:r>
          </a:p>
          <a:p>
            <a:endParaRPr lang="zh-TW" altLang="en-US" sz="1000" dirty="0"/>
          </a:p>
          <a:p>
            <a:r>
              <a:rPr lang="en-US" altLang="zh-TW" sz="1000" dirty="0" smtClean="0"/>
              <a:t> </a:t>
            </a:r>
            <a:r>
              <a:rPr lang="zh-TW" altLang="en-US" sz="1000" dirty="0" smtClean="0"/>
              <a:t>第二</a:t>
            </a:r>
            <a:r>
              <a:rPr lang="zh-TW" altLang="en-US" sz="1000" dirty="0"/>
              <a:t>節：</a:t>
            </a:r>
            <a:r>
              <a:rPr lang="zh-TW" altLang="en-US" sz="1000" dirty="0" smtClean="0"/>
              <a:t>方法論</a:t>
            </a:r>
            <a:endParaRPr lang="en-US" altLang="zh-TW" sz="1000" dirty="0" smtClean="0"/>
          </a:p>
          <a:p>
            <a:endParaRPr lang="zh-TW" altLang="en-US" sz="1000" dirty="0"/>
          </a:p>
          <a:p>
            <a:r>
              <a:rPr lang="en-US" altLang="zh-TW" sz="1000" dirty="0" smtClean="0"/>
              <a:t>· </a:t>
            </a:r>
            <a:r>
              <a:rPr lang="zh-TW" altLang="en-US" sz="1000" dirty="0" smtClean="0"/>
              <a:t>研究目標：</a:t>
            </a:r>
            <a:r>
              <a:rPr lang="zh-TW" altLang="en-US" sz="1000" dirty="0"/>
              <a:t>本研究旨在實現與驗證質量預測模型並優化製程參數。研究包含數據收集、數據預處理與機器學習模型的實施及評估。</a:t>
            </a:r>
          </a:p>
          <a:p>
            <a:r>
              <a:rPr lang="zh-TW" altLang="en-US" sz="1000" dirty="0"/>
              <a:t>  </a:t>
            </a:r>
          </a:p>
          <a:p>
            <a:r>
              <a:rPr lang="zh-TW" altLang="en-US" sz="1000" dirty="0"/>
              <a:t>  </a:t>
            </a:r>
            <a:r>
              <a:rPr lang="en-US" altLang="zh-TW" sz="1000" dirty="0" smtClean="0"/>
              <a:t>· </a:t>
            </a:r>
            <a:r>
              <a:rPr lang="zh-TW" altLang="en-US" sz="1000" dirty="0" smtClean="0"/>
              <a:t>數據收集：</a:t>
            </a:r>
            <a:r>
              <a:rPr lang="zh-TW" altLang="en-US" sz="1000" dirty="0"/>
              <a:t>使用所謂的本地壓力模</a:t>
            </a:r>
            <a:r>
              <a:rPr lang="zh-TW" altLang="en-US" sz="1000" dirty="0" smtClean="0"/>
              <a:t>塑</a:t>
            </a:r>
            <a:r>
              <a:rPr lang="en-US" altLang="zh-TW" sz="1000" dirty="0" smtClean="0"/>
              <a:t>(</a:t>
            </a:r>
            <a:r>
              <a:rPr lang="zh-TW" altLang="en-US" sz="1000" dirty="0" smtClean="0"/>
              <a:t>結合</a:t>
            </a:r>
            <a:r>
              <a:rPr lang="zh-TW" altLang="en-US" sz="1000" dirty="0"/>
              <a:t>轉模與壓縮模</a:t>
            </a:r>
            <a:r>
              <a:rPr lang="zh-TW" altLang="en-US" sz="1000" dirty="0" smtClean="0"/>
              <a:t>塑</a:t>
            </a:r>
            <a:r>
              <a:rPr lang="en-US" altLang="zh-TW" sz="1000" dirty="0" smtClean="0"/>
              <a:t>)</a:t>
            </a:r>
            <a:r>
              <a:rPr lang="zh-TW" altLang="en-US" sz="1000" dirty="0" smtClean="0"/>
              <a:t>作為</a:t>
            </a:r>
            <a:r>
              <a:rPr lang="zh-TW" altLang="en-US" sz="1000" dirty="0"/>
              <a:t>封裝過程，並配備多種</a:t>
            </a:r>
            <a:r>
              <a:rPr lang="zh-TW" altLang="en-US" sz="1000" dirty="0" smtClean="0"/>
              <a:t>傳感器</a:t>
            </a:r>
            <a:r>
              <a:rPr lang="en-US" altLang="zh-TW" sz="1000" dirty="0" smtClean="0"/>
              <a:t>(</a:t>
            </a:r>
            <a:r>
              <a:rPr lang="zh-TW" altLang="en-US" sz="1000" dirty="0" smtClean="0"/>
              <a:t>溫度</a:t>
            </a:r>
            <a:r>
              <a:rPr lang="zh-TW" altLang="en-US" sz="1000" dirty="0"/>
              <a:t>、壓力、介</a:t>
            </a:r>
            <a:r>
              <a:rPr lang="zh-TW" altLang="en-US" sz="1000" dirty="0" smtClean="0"/>
              <a:t>電</a:t>
            </a:r>
            <a:r>
              <a:rPr lang="en-US" altLang="zh-TW" sz="1000" dirty="0" smtClean="0"/>
              <a:t>)</a:t>
            </a:r>
            <a:r>
              <a:rPr lang="zh-TW" altLang="en-US" sz="1000" dirty="0" smtClean="0"/>
              <a:t>來</a:t>
            </a:r>
            <a:r>
              <a:rPr lang="zh-TW" altLang="en-US" sz="1000" dirty="0"/>
              <a:t>收集數據。</a:t>
            </a:r>
          </a:p>
          <a:p>
            <a:r>
              <a:rPr lang="zh-TW" altLang="en-US" sz="1000" dirty="0"/>
              <a:t>  </a:t>
            </a:r>
            <a:r>
              <a:rPr lang="en-US" altLang="zh-TW" sz="1000" dirty="0" smtClean="0"/>
              <a:t>· </a:t>
            </a:r>
            <a:r>
              <a:rPr lang="zh-TW" altLang="en-US" sz="1000" dirty="0" smtClean="0"/>
              <a:t>數據集：</a:t>
            </a:r>
            <a:r>
              <a:rPr lang="zh-TW" altLang="en-US" sz="1000" dirty="0"/>
              <a:t>進行了</a:t>
            </a:r>
            <a:r>
              <a:rPr lang="en-US" altLang="zh-TW" sz="1000" dirty="0"/>
              <a:t>23</a:t>
            </a:r>
            <a:r>
              <a:rPr lang="zh-TW" altLang="en-US" sz="1000" dirty="0"/>
              <a:t>種參數組合實驗，並重複試驗以建立一個</a:t>
            </a:r>
            <a:r>
              <a:rPr lang="en-US" altLang="zh-TW" sz="1000" dirty="0"/>
              <a:t>135</a:t>
            </a:r>
            <a:r>
              <a:rPr lang="zh-TW" altLang="en-US" sz="1000" dirty="0"/>
              <a:t>點的數據集，包含各種翹曲度與殘餘焓</a:t>
            </a:r>
            <a:r>
              <a:rPr lang="zh-TW" altLang="en-US" sz="1000" dirty="0" smtClean="0"/>
              <a:t>值</a:t>
            </a:r>
            <a:r>
              <a:rPr lang="en-US" altLang="zh-TW" sz="1000" dirty="0" smtClean="0"/>
              <a:t>(</a:t>
            </a:r>
            <a:r>
              <a:rPr lang="zh-TW" altLang="en-US" sz="1000" dirty="0" smtClean="0"/>
              <a:t>衡量</a:t>
            </a:r>
            <a:r>
              <a:rPr lang="zh-TW" altLang="en-US" sz="1000" dirty="0"/>
              <a:t>固化</a:t>
            </a:r>
            <a:r>
              <a:rPr lang="zh-TW" altLang="en-US" sz="1000" dirty="0" smtClean="0"/>
              <a:t>程度</a:t>
            </a:r>
            <a:r>
              <a:rPr lang="en-US" altLang="zh-TW" sz="1000" dirty="0" smtClean="0"/>
              <a:t>)</a:t>
            </a:r>
            <a:r>
              <a:rPr lang="zh-TW" altLang="en-US" sz="1000" dirty="0" smtClean="0"/>
              <a:t>。</a:t>
            </a:r>
            <a:endParaRPr lang="zh-TW" altLang="en-US" sz="1000" dirty="0"/>
          </a:p>
          <a:p>
            <a:r>
              <a:rPr lang="zh-TW" altLang="en-US" sz="1000" dirty="0"/>
              <a:t>  </a:t>
            </a:r>
            <a:r>
              <a:rPr lang="en-US" altLang="zh-TW" sz="1000" dirty="0" smtClean="0"/>
              <a:t>· </a:t>
            </a:r>
            <a:r>
              <a:rPr lang="zh-TW" altLang="en-US" sz="1000" dirty="0" smtClean="0"/>
              <a:t>數據</a:t>
            </a:r>
            <a:r>
              <a:rPr lang="zh-TW" altLang="en-US" sz="1000" dirty="0"/>
              <a:t>預</a:t>
            </a:r>
            <a:r>
              <a:rPr lang="zh-TW" altLang="en-US" sz="1000" dirty="0" smtClean="0"/>
              <a:t>處理：</a:t>
            </a:r>
            <a:r>
              <a:rPr lang="zh-TW" altLang="en-US" sz="1000" dirty="0"/>
              <a:t>從時間序列中提取</a:t>
            </a:r>
            <a:r>
              <a:rPr lang="en-US" altLang="zh-TW" sz="1000" dirty="0"/>
              <a:t>29</a:t>
            </a:r>
            <a:r>
              <a:rPr lang="zh-TW" altLang="en-US" sz="1000" dirty="0"/>
              <a:t>個特徵，以及</a:t>
            </a:r>
            <a:r>
              <a:rPr lang="en-US" altLang="zh-TW" sz="1000" dirty="0"/>
              <a:t>4</a:t>
            </a:r>
            <a:r>
              <a:rPr lang="zh-TW" altLang="en-US" sz="1000" dirty="0"/>
              <a:t>個機器參數，並將數據分為訓練集與測試集。</a:t>
            </a:r>
          </a:p>
          <a:p>
            <a:r>
              <a:rPr lang="zh-TW" altLang="en-US" sz="1000" dirty="0"/>
              <a:t>  </a:t>
            </a:r>
          </a:p>
          <a:p>
            <a:r>
              <a:rPr lang="en-US" altLang="zh-TW" sz="1000" dirty="0" smtClean="0"/>
              <a:t>· </a:t>
            </a:r>
            <a:r>
              <a:rPr lang="zh-TW" altLang="en-US" sz="1000" dirty="0" smtClean="0"/>
              <a:t>機器學習模型：</a:t>
            </a:r>
            <a:endParaRPr lang="zh-TW" altLang="en-US" sz="1000" dirty="0"/>
          </a:p>
          <a:p>
            <a:r>
              <a:rPr lang="zh-TW" altLang="en-US" sz="1000" dirty="0"/>
              <a:t>  </a:t>
            </a:r>
            <a:r>
              <a:rPr lang="en-US" altLang="zh-TW" sz="1000" dirty="0" smtClean="0"/>
              <a:t>· </a:t>
            </a:r>
            <a:r>
              <a:rPr lang="zh-TW" altLang="en-US" sz="1000" dirty="0" smtClean="0"/>
              <a:t>預測模型：</a:t>
            </a:r>
            <a:r>
              <a:rPr lang="zh-TW" altLang="en-US" sz="1000" dirty="0"/>
              <a:t>使用隨機森林</a:t>
            </a:r>
            <a:r>
              <a:rPr lang="zh-TW" altLang="en-US" sz="1000" dirty="0" smtClean="0"/>
              <a:t>回歸</a:t>
            </a:r>
            <a:r>
              <a:rPr lang="en-US" altLang="zh-TW" sz="1000" dirty="0" smtClean="0"/>
              <a:t>(Random Forest)</a:t>
            </a:r>
            <a:r>
              <a:rPr lang="zh-TW" altLang="en-US" sz="1000" dirty="0" smtClean="0"/>
              <a:t>、</a:t>
            </a:r>
            <a:r>
              <a:rPr lang="zh-TW" altLang="en-US" sz="1000" dirty="0"/>
              <a:t>支持向量</a:t>
            </a:r>
            <a:r>
              <a:rPr lang="zh-TW" altLang="en-US" sz="1000" dirty="0" smtClean="0"/>
              <a:t>回歸</a:t>
            </a:r>
            <a:r>
              <a:rPr lang="en-US" altLang="zh-TW" sz="1000" dirty="0" smtClean="0"/>
              <a:t>(SVR)</a:t>
            </a:r>
            <a:r>
              <a:rPr lang="zh-TW" altLang="en-US" sz="1000" dirty="0" smtClean="0"/>
              <a:t>、</a:t>
            </a:r>
            <a:r>
              <a:rPr lang="zh-TW" altLang="en-US" sz="1000" dirty="0"/>
              <a:t>梯度提升</a:t>
            </a:r>
            <a:r>
              <a:rPr lang="zh-TW" altLang="en-US" sz="1000" dirty="0" smtClean="0"/>
              <a:t>回歸</a:t>
            </a:r>
            <a:r>
              <a:rPr lang="en-US" altLang="zh-TW" sz="1000" dirty="0" smtClean="0"/>
              <a:t>(GBR)</a:t>
            </a:r>
            <a:r>
              <a:rPr lang="zh-TW" altLang="en-US" sz="1000" dirty="0" smtClean="0"/>
              <a:t>、</a:t>
            </a:r>
            <a:r>
              <a:rPr lang="en-US" altLang="zh-TW" sz="1000" dirty="0"/>
              <a:t>K</a:t>
            </a:r>
            <a:r>
              <a:rPr lang="zh-TW" altLang="en-US" sz="1000" dirty="0" smtClean="0"/>
              <a:t>近鄰</a:t>
            </a:r>
            <a:r>
              <a:rPr lang="en-US" altLang="zh-TW" sz="1000" dirty="0" smtClean="0"/>
              <a:t>(KNN)</a:t>
            </a:r>
            <a:r>
              <a:rPr lang="zh-TW" altLang="en-US" sz="1000" dirty="0" smtClean="0"/>
              <a:t>等</a:t>
            </a:r>
            <a:r>
              <a:rPr lang="zh-TW" altLang="en-US" sz="1000" dirty="0"/>
              <a:t>進行翹曲度與殘餘焓值的預測。</a:t>
            </a:r>
          </a:p>
          <a:p>
            <a:r>
              <a:rPr lang="zh-TW" altLang="en-US" sz="1000" dirty="0"/>
              <a:t>  </a:t>
            </a:r>
            <a:r>
              <a:rPr lang="en-US" altLang="zh-TW" sz="1000" dirty="0" smtClean="0"/>
              <a:t>· </a:t>
            </a:r>
            <a:r>
              <a:rPr lang="zh-TW" altLang="en-US" sz="1000" dirty="0" smtClean="0"/>
              <a:t>優</a:t>
            </a:r>
            <a:r>
              <a:rPr lang="zh-TW" altLang="en-US" sz="1000" dirty="0"/>
              <a:t>化</a:t>
            </a:r>
            <a:r>
              <a:rPr lang="zh-TW" altLang="en-US" sz="1000" dirty="0" smtClean="0"/>
              <a:t>模型：</a:t>
            </a:r>
            <a:r>
              <a:rPr lang="zh-TW" altLang="en-US" sz="1000" dirty="0"/>
              <a:t>應用了隨機</a:t>
            </a:r>
            <a:r>
              <a:rPr lang="zh-TW" altLang="en-US" sz="1000" dirty="0" smtClean="0"/>
              <a:t>搜索</a:t>
            </a:r>
            <a:r>
              <a:rPr lang="en-US" altLang="zh-TW" sz="1000" dirty="0" smtClean="0"/>
              <a:t>(RS)</a:t>
            </a:r>
            <a:r>
              <a:rPr lang="zh-TW" altLang="en-US" sz="1000" dirty="0" smtClean="0"/>
              <a:t>、</a:t>
            </a:r>
            <a:r>
              <a:rPr lang="zh-TW" altLang="en-US" sz="1000" dirty="0"/>
              <a:t>梯度提升</a:t>
            </a:r>
            <a:r>
              <a:rPr lang="zh-TW" altLang="en-US" sz="1000" dirty="0" smtClean="0"/>
              <a:t>樹</a:t>
            </a:r>
            <a:r>
              <a:rPr lang="en-US" altLang="zh-TW" sz="1000" dirty="0" smtClean="0"/>
              <a:t>(GBT)</a:t>
            </a:r>
            <a:r>
              <a:rPr lang="zh-TW" altLang="en-US" sz="1000" dirty="0" smtClean="0"/>
              <a:t>和</a:t>
            </a:r>
            <a:r>
              <a:rPr lang="zh-TW" altLang="en-US" sz="1000" dirty="0"/>
              <a:t>貝葉斯優</a:t>
            </a:r>
            <a:r>
              <a:rPr lang="zh-TW" altLang="en-US" sz="1000" dirty="0" smtClean="0"/>
              <a:t>化</a:t>
            </a:r>
            <a:r>
              <a:rPr lang="en-US" altLang="zh-TW" sz="1000" dirty="0" smtClean="0"/>
              <a:t>(BO)</a:t>
            </a:r>
            <a:r>
              <a:rPr lang="zh-TW" altLang="en-US" sz="1000" dirty="0" smtClean="0"/>
              <a:t>來</a:t>
            </a:r>
            <a:r>
              <a:rPr lang="zh-TW" altLang="en-US" sz="1000" dirty="0"/>
              <a:t>優化製程參數。</a:t>
            </a:r>
          </a:p>
          <a:p>
            <a:r>
              <a:rPr lang="zh-TW" altLang="en-US" sz="1000" dirty="0"/>
              <a:t>  </a:t>
            </a:r>
            <a:r>
              <a:rPr lang="en-US" altLang="zh-TW" sz="1000" dirty="0" smtClean="0"/>
              <a:t>· </a:t>
            </a:r>
            <a:r>
              <a:rPr lang="zh-TW" altLang="en-US" sz="1000" dirty="0" smtClean="0"/>
              <a:t>成本函數：</a:t>
            </a:r>
            <a:r>
              <a:rPr lang="zh-TW" altLang="en-US" sz="1000" dirty="0"/>
              <a:t>為了進行優化，定義了兩個成本函數，其中包括翹曲度、殘餘焓值和循環時間等參數的加權</a:t>
            </a:r>
            <a:r>
              <a:rPr lang="zh-TW" altLang="en-US" sz="1000" dirty="0" smtClean="0"/>
              <a:t>。</a:t>
            </a:r>
            <a:endParaRPr lang="zh-TW" altLang="en-US" sz="1000" dirty="0"/>
          </a:p>
        </p:txBody>
      </p:sp>
      <p:sp>
        <p:nvSpPr>
          <p:cNvPr id="3" name="矩形 2"/>
          <p:cNvSpPr/>
          <p:nvPr/>
        </p:nvSpPr>
        <p:spPr>
          <a:xfrm>
            <a:off x="5538158" y="1190444"/>
            <a:ext cx="6392163" cy="4862870"/>
          </a:xfrm>
          <a:prstGeom prst="rect">
            <a:avLst/>
          </a:prstGeom>
        </p:spPr>
        <p:txBody>
          <a:bodyPr wrap="square">
            <a:spAutoFit/>
          </a:bodyPr>
          <a:lstStyle/>
          <a:p>
            <a:r>
              <a:rPr lang="zh-TW" altLang="en-US" sz="1000" dirty="0" smtClean="0"/>
              <a:t>第</a:t>
            </a:r>
            <a:r>
              <a:rPr lang="zh-TW" altLang="en-US" sz="1000" dirty="0"/>
              <a:t>三節：結果與</a:t>
            </a:r>
            <a:r>
              <a:rPr lang="zh-TW" altLang="en-US" sz="1000" dirty="0" smtClean="0"/>
              <a:t>討論</a:t>
            </a:r>
            <a:endParaRPr lang="en-US" altLang="zh-TW" sz="1000" dirty="0" smtClean="0"/>
          </a:p>
          <a:p>
            <a:endParaRPr lang="zh-TW" altLang="en-US" sz="1000" dirty="0"/>
          </a:p>
          <a:p>
            <a:r>
              <a:rPr lang="zh-TW" altLang="en-US" sz="1000" dirty="0" smtClean="0"/>
              <a:t>翹</a:t>
            </a:r>
            <a:r>
              <a:rPr lang="zh-TW" altLang="en-US" sz="1000" dirty="0"/>
              <a:t>曲度預測</a:t>
            </a:r>
            <a:r>
              <a:rPr lang="zh-TW" altLang="en-US" sz="1000" dirty="0" smtClean="0"/>
              <a:t>模型：</a:t>
            </a:r>
            <a:endParaRPr lang="en-US" altLang="zh-TW" sz="1000" dirty="0" smtClean="0"/>
          </a:p>
          <a:p>
            <a:endParaRPr lang="zh-TW" altLang="en-US" sz="1000" dirty="0"/>
          </a:p>
          <a:p>
            <a:r>
              <a:rPr lang="zh-TW" altLang="en-US" sz="1000" dirty="0"/>
              <a:t>  </a:t>
            </a:r>
            <a:r>
              <a:rPr lang="en-US" altLang="zh-TW" sz="1000" dirty="0" smtClean="0"/>
              <a:t>· </a:t>
            </a:r>
            <a:r>
              <a:rPr lang="zh-TW" altLang="en-US" sz="1000" dirty="0" smtClean="0"/>
              <a:t>精度：</a:t>
            </a:r>
            <a:r>
              <a:rPr lang="zh-TW" altLang="en-US" sz="1000" dirty="0"/>
              <a:t>隨機森林回歸和梯度提升回歸模型的準確率為</a:t>
            </a:r>
            <a:r>
              <a:rPr lang="en-US" altLang="zh-TW" sz="1000" dirty="0"/>
              <a:t>90%</a:t>
            </a:r>
            <a:r>
              <a:rPr lang="zh-TW" altLang="en-US" sz="1000" dirty="0"/>
              <a:t>以上，並且包含傳感器數據特徵的預測準確率更高。</a:t>
            </a:r>
          </a:p>
          <a:p>
            <a:r>
              <a:rPr lang="zh-TW" altLang="en-US" sz="1000" dirty="0"/>
              <a:t>  </a:t>
            </a:r>
            <a:r>
              <a:rPr lang="en-US" altLang="zh-TW" sz="1000" dirty="0" smtClean="0"/>
              <a:t>· </a:t>
            </a:r>
            <a:r>
              <a:rPr lang="zh-TW" altLang="en-US" sz="1000" dirty="0" smtClean="0"/>
              <a:t>重要特徵：</a:t>
            </a:r>
            <a:r>
              <a:rPr lang="zh-TW" altLang="en-US" sz="1000" dirty="0"/>
              <a:t>模型中最重要的特徵是循環</a:t>
            </a:r>
            <a:r>
              <a:rPr lang="zh-TW" altLang="en-US" sz="1000" dirty="0" smtClean="0"/>
              <a:t>時間</a:t>
            </a:r>
            <a:r>
              <a:rPr lang="en-US" altLang="zh-TW" sz="1000" dirty="0" smtClean="0"/>
              <a:t>(cycle time)</a:t>
            </a:r>
            <a:r>
              <a:rPr lang="zh-TW" altLang="en-US" sz="1000" dirty="0" smtClean="0"/>
              <a:t>，</a:t>
            </a:r>
            <a:r>
              <a:rPr lang="zh-TW" altLang="en-US" sz="1000" dirty="0"/>
              <a:t>而支持向量回歸模型的特徵重要性判斷較差，預測效果較差。</a:t>
            </a:r>
          </a:p>
          <a:p>
            <a:r>
              <a:rPr lang="zh-TW" altLang="en-US" sz="1000" dirty="0"/>
              <a:t>  </a:t>
            </a:r>
            <a:r>
              <a:rPr lang="en-US" altLang="zh-TW" sz="1000" dirty="0" smtClean="0"/>
              <a:t>· </a:t>
            </a:r>
            <a:r>
              <a:rPr lang="zh-TW" altLang="en-US" sz="1000" dirty="0" smtClean="0"/>
              <a:t>預測效果：</a:t>
            </a:r>
            <a:r>
              <a:rPr lang="zh-TW" altLang="en-US" sz="1000" dirty="0"/>
              <a:t>使用隨機森林回歸的預測與實際翹曲值非常接近，顯示出高準確度。</a:t>
            </a:r>
          </a:p>
          <a:p>
            <a:endParaRPr lang="zh-TW" altLang="en-US" sz="1000" dirty="0"/>
          </a:p>
          <a:p>
            <a:r>
              <a:rPr lang="zh-TW" altLang="en-US" sz="1000" dirty="0" smtClean="0"/>
              <a:t>殘餘</a:t>
            </a:r>
            <a:r>
              <a:rPr lang="zh-TW" altLang="en-US" sz="1000" dirty="0"/>
              <a:t>焓值預測</a:t>
            </a:r>
            <a:r>
              <a:rPr lang="zh-TW" altLang="en-US" sz="1000" dirty="0" smtClean="0"/>
              <a:t>模型：</a:t>
            </a:r>
            <a:endParaRPr lang="en-US" altLang="zh-TW" sz="1000" dirty="0" smtClean="0"/>
          </a:p>
          <a:p>
            <a:endParaRPr lang="zh-TW" altLang="en-US" sz="1000" dirty="0"/>
          </a:p>
          <a:p>
            <a:r>
              <a:rPr lang="zh-TW" altLang="en-US" sz="1000" dirty="0"/>
              <a:t>  </a:t>
            </a:r>
            <a:r>
              <a:rPr lang="en-US" altLang="zh-TW" sz="1000" dirty="0" smtClean="0"/>
              <a:t>· </a:t>
            </a:r>
            <a:r>
              <a:rPr lang="zh-TW" altLang="en-US" sz="1000" dirty="0" smtClean="0"/>
              <a:t>精度：</a:t>
            </a:r>
            <a:r>
              <a:rPr lang="zh-TW" altLang="en-US" sz="1000" dirty="0"/>
              <a:t>隨機森林回歸和梯度提升回歸的預測準確度為</a:t>
            </a:r>
            <a:r>
              <a:rPr lang="en-US" altLang="zh-TW" sz="1000" dirty="0"/>
              <a:t>95%</a:t>
            </a:r>
            <a:r>
              <a:rPr lang="zh-TW" altLang="en-US" sz="1000" dirty="0"/>
              <a:t>，而</a:t>
            </a:r>
            <a:r>
              <a:rPr lang="en-US" altLang="zh-TW" sz="1000" dirty="0"/>
              <a:t>KNN</a:t>
            </a:r>
            <a:r>
              <a:rPr lang="zh-TW" altLang="en-US" sz="1000" dirty="0"/>
              <a:t>在加入傳感器數據後準確度達</a:t>
            </a:r>
            <a:r>
              <a:rPr lang="en-US" altLang="zh-TW" sz="1000" dirty="0"/>
              <a:t>96%</a:t>
            </a:r>
            <a:r>
              <a:rPr lang="zh-TW" altLang="en-US" sz="1000" dirty="0"/>
              <a:t>。支持向量回歸則無法做出合理的預測。</a:t>
            </a:r>
          </a:p>
          <a:p>
            <a:r>
              <a:rPr lang="zh-TW" altLang="en-US" sz="1000" dirty="0"/>
              <a:t>  </a:t>
            </a:r>
            <a:r>
              <a:rPr lang="en-US" altLang="zh-TW" sz="1000" dirty="0" smtClean="0"/>
              <a:t>· </a:t>
            </a:r>
            <a:r>
              <a:rPr lang="zh-TW" altLang="en-US" sz="1000" dirty="0" smtClean="0"/>
              <a:t>重要特徵：</a:t>
            </a:r>
            <a:r>
              <a:rPr lang="zh-TW" altLang="en-US" sz="1000" dirty="0"/>
              <a:t>循環時間仍是最重要的特徵，並且增加傳感器數據特徵可以改善預測準確度。</a:t>
            </a:r>
          </a:p>
          <a:p>
            <a:endParaRPr lang="en-US" altLang="zh-TW" sz="1000" dirty="0" smtClean="0"/>
          </a:p>
          <a:p>
            <a:r>
              <a:rPr lang="zh-TW" altLang="en-US" sz="1000" dirty="0" smtClean="0"/>
              <a:t>製程</a:t>
            </a:r>
            <a:r>
              <a:rPr lang="zh-TW" altLang="en-US" sz="1000" dirty="0"/>
              <a:t>優</a:t>
            </a:r>
            <a:r>
              <a:rPr lang="zh-TW" altLang="en-US" sz="1000" dirty="0" smtClean="0"/>
              <a:t>化：</a:t>
            </a:r>
            <a:endParaRPr lang="en-US" altLang="zh-TW" sz="1000" dirty="0" smtClean="0"/>
          </a:p>
          <a:p>
            <a:endParaRPr lang="zh-TW" altLang="en-US" sz="1000" dirty="0"/>
          </a:p>
          <a:p>
            <a:r>
              <a:rPr lang="zh-TW" altLang="en-US" sz="1000" dirty="0"/>
              <a:t>  </a:t>
            </a:r>
            <a:r>
              <a:rPr lang="en-US" altLang="zh-TW" sz="1000" dirty="0" smtClean="0"/>
              <a:t>· </a:t>
            </a:r>
            <a:r>
              <a:rPr lang="zh-TW" altLang="en-US" sz="1000" dirty="0"/>
              <a:t>使用隨機搜索、貝葉斯優化和梯度提升樹三種優化模型進行製程參數的優化。所有模型均選擇較長的循環時間作為最佳方案，因為長循環時間有助於減少翹曲度。</a:t>
            </a:r>
          </a:p>
          <a:p>
            <a:r>
              <a:rPr lang="zh-TW" altLang="en-US" sz="1000" dirty="0"/>
              <a:t>  </a:t>
            </a:r>
            <a:r>
              <a:rPr lang="en-US" altLang="zh-TW" sz="1000" dirty="0" smtClean="0"/>
              <a:t>· </a:t>
            </a:r>
            <a:r>
              <a:rPr lang="zh-TW" altLang="en-US" sz="1000" dirty="0" smtClean="0"/>
              <a:t>優</a:t>
            </a:r>
            <a:r>
              <a:rPr lang="zh-TW" altLang="en-US" sz="1000" dirty="0"/>
              <a:t>化</a:t>
            </a:r>
            <a:r>
              <a:rPr lang="zh-TW" altLang="en-US" sz="1000" dirty="0" smtClean="0"/>
              <a:t>結果：</a:t>
            </a:r>
            <a:r>
              <a:rPr lang="zh-TW" altLang="en-US" sz="1000" dirty="0"/>
              <a:t>基於成本</a:t>
            </a:r>
            <a:r>
              <a:rPr lang="zh-TW" altLang="en-US" sz="1000" dirty="0" smtClean="0"/>
              <a:t>函數</a:t>
            </a:r>
            <a:r>
              <a:rPr lang="en-US" altLang="zh-TW" sz="1000" dirty="0" smtClean="0"/>
              <a:t>(1)</a:t>
            </a:r>
            <a:r>
              <a:rPr lang="zh-TW" altLang="en-US" sz="1000" dirty="0" smtClean="0"/>
              <a:t>，</a:t>
            </a:r>
            <a:r>
              <a:rPr lang="zh-TW" altLang="en-US" sz="1000" dirty="0"/>
              <a:t>所有優化模型的循環時間較長，但預測的翹曲度和殘餘焓值均在合理範圍內。貝葉斯優化模型在循環時間與成本函數最小化方面表現最佳。</a:t>
            </a:r>
          </a:p>
          <a:p>
            <a:r>
              <a:rPr lang="zh-TW" altLang="en-US" sz="1000" dirty="0"/>
              <a:t>  </a:t>
            </a:r>
            <a:r>
              <a:rPr lang="en-US" altLang="zh-TW" sz="1000" dirty="0" smtClean="0"/>
              <a:t>· </a:t>
            </a:r>
            <a:r>
              <a:rPr lang="zh-TW" altLang="en-US" sz="1000" dirty="0"/>
              <a:t>基於成本</a:t>
            </a:r>
            <a:r>
              <a:rPr lang="zh-TW" altLang="en-US" sz="1000" dirty="0" smtClean="0"/>
              <a:t>函數</a:t>
            </a:r>
            <a:r>
              <a:rPr lang="en-US" altLang="zh-TW" sz="1000" dirty="0" smtClean="0"/>
              <a:t>(2)</a:t>
            </a:r>
            <a:r>
              <a:rPr lang="zh-TW" altLang="en-US" sz="1000" dirty="0" smtClean="0"/>
              <a:t>，</a:t>
            </a:r>
            <a:r>
              <a:rPr lang="zh-TW" altLang="en-US" sz="1000" dirty="0"/>
              <a:t>貝葉斯優化模型也顯示出最佳的結果，並且在循環時間上減少了</a:t>
            </a:r>
            <a:r>
              <a:rPr lang="en-US" altLang="zh-TW" sz="1000" dirty="0"/>
              <a:t>52.4%</a:t>
            </a:r>
            <a:r>
              <a:rPr lang="zh-TW" altLang="en-US" sz="1000" dirty="0"/>
              <a:t>的預測時間，這有助於提升生產效率。</a:t>
            </a:r>
          </a:p>
          <a:p>
            <a:endParaRPr lang="en-US" altLang="zh-TW" sz="1000" dirty="0" smtClean="0"/>
          </a:p>
          <a:p>
            <a:r>
              <a:rPr lang="zh-TW" altLang="en-US" sz="1000" dirty="0" smtClean="0"/>
              <a:t>總結</a:t>
            </a:r>
            <a:endParaRPr lang="en-US" altLang="zh-TW" sz="1000" dirty="0" smtClean="0"/>
          </a:p>
          <a:p>
            <a:endParaRPr lang="zh-TW" altLang="en-US" sz="1000" dirty="0"/>
          </a:p>
          <a:p>
            <a:r>
              <a:rPr lang="en-US" altLang="zh-TW" sz="1000" dirty="0" smtClean="0"/>
              <a:t>· </a:t>
            </a:r>
            <a:r>
              <a:rPr lang="zh-TW" altLang="en-US" sz="1000" dirty="0" smtClean="0"/>
              <a:t>機器學習</a:t>
            </a:r>
            <a:r>
              <a:rPr lang="zh-TW" altLang="en-US" sz="1000" dirty="0"/>
              <a:t>應用的</a:t>
            </a:r>
            <a:r>
              <a:rPr lang="zh-TW" altLang="en-US" sz="1000" dirty="0" smtClean="0"/>
              <a:t>有效性：</a:t>
            </a:r>
            <a:r>
              <a:rPr lang="zh-TW" altLang="en-US" sz="1000" dirty="0"/>
              <a:t>機器學習模型能夠有效預測翹曲度和殘餘焓值，並在此基礎上優化製程參數。</a:t>
            </a:r>
          </a:p>
          <a:p>
            <a:r>
              <a:rPr lang="en-US" altLang="zh-TW" sz="1000" dirty="0" smtClean="0"/>
              <a:t>· </a:t>
            </a:r>
            <a:r>
              <a:rPr lang="zh-TW" altLang="en-US" sz="1000" dirty="0" smtClean="0"/>
              <a:t>挑戰：</a:t>
            </a:r>
            <a:r>
              <a:rPr lang="zh-TW" altLang="en-US" sz="1000" dirty="0"/>
              <a:t>目前模型可能會面臨過擬合的問題，尤其是數據集較小時。未來可以通過擴充數據集或進行超參數調整來改善模型表現。</a:t>
            </a:r>
          </a:p>
          <a:p>
            <a:r>
              <a:rPr lang="en-US" altLang="zh-TW" sz="1000" dirty="0" smtClean="0"/>
              <a:t>· </a:t>
            </a:r>
            <a:r>
              <a:rPr lang="zh-TW" altLang="en-US" sz="1000" dirty="0" smtClean="0"/>
              <a:t>未來展望：</a:t>
            </a:r>
            <a:r>
              <a:rPr lang="zh-TW" altLang="en-US" sz="1000" dirty="0"/>
              <a:t>隨著更多數據和更精細的參數調整，機器學習有望進一步提升封裝製程的品質預測與優化。</a:t>
            </a:r>
          </a:p>
        </p:txBody>
      </p:sp>
      <p:sp>
        <p:nvSpPr>
          <p:cNvPr id="4" name="矩形 3"/>
          <p:cNvSpPr/>
          <p:nvPr/>
        </p:nvSpPr>
        <p:spPr>
          <a:xfrm>
            <a:off x="212673" y="3051414"/>
            <a:ext cx="5256000" cy="1692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40928508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636" y="302359"/>
            <a:ext cx="12108612" cy="6401753"/>
          </a:xfrm>
          <a:prstGeom prst="rect">
            <a:avLst/>
          </a:prstGeom>
        </p:spPr>
        <p:txBody>
          <a:bodyPr wrap="square">
            <a:spAutoFit/>
          </a:bodyPr>
          <a:lstStyle/>
          <a:p>
            <a:r>
              <a:rPr lang="en-US" altLang="zh-TW" sz="1000" dirty="0" smtClean="0"/>
              <a:t>D</a:t>
            </a:r>
            <a:r>
              <a:rPr lang="en-US" altLang="zh-TW" sz="1000" dirty="0"/>
              <a:t>. </a:t>
            </a:r>
            <a:r>
              <a:rPr lang="zh-TW" altLang="en-US" sz="1000" dirty="0"/>
              <a:t>機器學習</a:t>
            </a:r>
            <a:r>
              <a:rPr lang="zh-TW" altLang="en-US" sz="1000" dirty="0" smtClean="0"/>
              <a:t>模型</a:t>
            </a:r>
            <a:r>
              <a:rPr lang="en-US" altLang="zh-TW" sz="1000" dirty="0" smtClean="0"/>
              <a:t>(Machine </a:t>
            </a:r>
            <a:r>
              <a:rPr lang="en-US" altLang="zh-TW" sz="1000" dirty="0"/>
              <a:t>Learning </a:t>
            </a:r>
            <a:r>
              <a:rPr lang="en-US" altLang="zh-TW" sz="1000" dirty="0" smtClean="0"/>
              <a:t>Models)</a:t>
            </a:r>
            <a:endParaRPr lang="en-US" altLang="zh-TW" sz="1000" dirty="0"/>
          </a:p>
          <a:p>
            <a:endParaRPr lang="en-US" altLang="zh-TW" sz="1000" dirty="0"/>
          </a:p>
          <a:p>
            <a:r>
              <a:rPr lang="zh-TW" altLang="en-US" sz="1000" dirty="0"/>
              <a:t>在這一部分中，主要介紹了用於</a:t>
            </a:r>
            <a:r>
              <a:rPr lang="zh-TW" altLang="en-US" sz="1000" dirty="0" smtClean="0"/>
              <a:t>預測翹曲</a:t>
            </a:r>
            <a:r>
              <a:rPr lang="en-US" altLang="zh-TW" sz="1000" dirty="0" smtClean="0"/>
              <a:t>(warpage)</a:t>
            </a:r>
            <a:r>
              <a:rPr lang="zh-TW" altLang="en-US" sz="1000" dirty="0" smtClean="0"/>
              <a:t>和殘餘焓</a:t>
            </a:r>
            <a:r>
              <a:rPr lang="en-US" altLang="zh-TW" sz="1000" dirty="0" smtClean="0"/>
              <a:t>(residual enthalpy)</a:t>
            </a:r>
            <a:r>
              <a:rPr lang="zh-TW" altLang="en-US" sz="1000" dirty="0" smtClean="0"/>
              <a:t>的</a:t>
            </a:r>
            <a:r>
              <a:rPr lang="zh-TW" altLang="en-US" sz="1000" dirty="0"/>
              <a:t>各種機器學習模型的訓練與測試。所使用的模型</a:t>
            </a:r>
            <a:r>
              <a:rPr lang="zh-TW" altLang="en-US" sz="1000" dirty="0" smtClean="0"/>
              <a:t>來自</a:t>
            </a:r>
            <a:r>
              <a:rPr lang="en-US" altLang="zh-TW" sz="1000" dirty="0" smtClean="0"/>
              <a:t>scikit·learn</a:t>
            </a:r>
            <a:r>
              <a:rPr lang="zh-TW" altLang="en-US" sz="1000" dirty="0" smtClean="0"/>
              <a:t>庫</a:t>
            </a:r>
            <a:r>
              <a:rPr lang="zh-TW" altLang="en-US" sz="1000" dirty="0"/>
              <a:t>，包括以下幾種回歸算法</a:t>
            </a:r>
            <a:r>
              <a:rPr lang="zh-TW" altLang="en-US" sz="1000" dirty="0" smtClean="0"/>
              <a:t>：</a:t>
            </a:r>
            <a:endParaRPr lang="en-US" altLang="zh-TW" sz="1000" dirty="0" smtClean="0"/>
          </a:p>
          <a:p>
            <a:endParaRPr lang="zh-TW" altLang="en-US" sz="1000" dirty="0"/>
          </a:p>
          <a:p>
            <a:r>
              <a:rPr lang="en-US" altLang="zh-TW" sz="1000" dirty="0" smtClean="0"/>
              <a:t>· </a:t>
            </a:r>
            <a:r>
              <a:rPr lang="zh-TW" altLang="en-US" sz="1000" dirty="0"/>
              <a:t>隨機森林</a:t>
            </a:r>
            <a:r>
              <a:rPr lang="zh-TW" altLang="en-US" sz="1000" dirty="0" smtClean="0"/>
              <a:t>回歸</a:t>
            </a:r>
            <a:r>
              <a:rPr lang="en-US" altLang="zh-TW" sz="1000" dirty="0" smtClean="0"/>
              <a:t>(Random </a:t>
            </a:r>
            <a:r>
              <a:rPr lang="en-US" altLang="zh-TW" sz="1000" dirty="0"/>
              <a:t>Forest </a:t>
            </a:r>
            <a:r>
              <a:rPr lang="en-US" altLang="zh-TW" sz="1000" dirty="0" smtClean="0"/>
              <a:t>Regression)</a:t>
            </a:r>
            <a:endParaRPr lang="zh-TW" altLang="en-US" sz="1000" dirty="0"/>
          </a:p>
          <a:p>
            <a:r>
              <a:rPr lang="en-US" altLang="zh-TW" sz="1000" dirty="0" smtClean="0"/>
              <a:t>· </a:t>
            </a:r>
            <a:r>
              <a:rPr lang="zh-TW" altLang="en-US" sz="1000" dirty="0"/>
              <a:t>支持向量</a:t>
            </a:r>
            <a:r>
              <a:rPr lang="zh-TW" altLang="en-US" sz="1000" dirty="0" smtClean="0"/>
              <a:t>回歸</a:t>
            </a:r>
            <a:r>
              <a:rPr lang="en-US" altLang="zh-TW" sz="1000" dirty="0" smtClean="0"/>
              <a:t>(Support </a:t>
            </a:r>
            <a:r>
              <a:rPr lang="en-US" altLang="zh-TW" sz="1000" dirty="0"/>
              <a:t>Vector Regression, </a:t>
            </a:r>
            <a:r>
              <a:rPr lang="en-US" altLang="zh-TW" sz="1000" dirty="0" smtClean="0"/>
              <a:t>SVR)</a:t>
            </a:r>
            <a:endParaRPr lang="zh-TW" altLang="en-US" sz="1000" dirty="0"/>
          </a:p>
          <a:p>
            <a:r>
              <a:rPr lang="en-US" altLang="zh-TW" sz="1000" dirty="0" smtClean="0"/>
              <a:t>· </a:t>
            </a:r>
            <a:r>
              <a:rPr lang="zh-TW" altLang="en-US" sz="1000" dirty="0"/>
              <a:t>梯度提升</a:t>
            </a:r>
            <a:r>
              <a:rPr lang="zh-TW" altLang="en-US" sz="1000" dirty="0" smtClean="0"/>
              <a:t>回歸</a:t>
            </a:r>
            <a:r>
              <a:rPr lang="en-US" altLang="zh-TW" sz="1000" dirty="0" smtClean="0"/>
              <a:t>(Gradient </a:t>
            </a:r>
            <a:r>
              <a:rPr lang="en-US" altLang="zh-TW" sz="1000" dirty="0"/>
              <a:t>Boosting </a:t>
            </a:r>
            <a:r>
              <a:rPr lang="en-US" altLang="zh-TW" sz="1000" dirty="0" smtClean="0"/>
              <a:t>Regression)</a:t>
            </a:r>
            <a:endParaRPr lang="zh-TW" altLang="en-US" sz="1000" dirty="0"/>
          </a:p>
          <a:p>
            <a:r>
              <a:rPr lang="en-US" altLang="zh-TW" sz="1000" dirty="0" smtClean="0"/>
              <a:t>· </a:t>
            </a:r>
            <a:r>
              <a:rPr lang="en-US" altLang="zh-TW" sz="1000" dirty="0"/>
              <a:t>K</a:t>
            </a:r>
            <a:r>
              <a:rPr lang="zh-TW" altLang="en-US" sz="1000" dirty="0"/>
              <a:t>最近鄰</a:t>
            </a:r>
            <a:r>
              <a:rPr lang="zh-TW" altLang="en-US" sz="1000" dirty="0" smtClean="0"/>
              <a:t>回歸</a:t>
            </a:r>
            <a:r>
              <a:rPr lang="en-US" altLang="zh-TW" sz="1000" dirty="0" smtClean="0"/>
              <a:t>(K·Nearest </a:t>
            </a:r>
            <a:r>
              <a:rPr lang="en-US" altLang="zh-TW" sz="1000" dirty="0"/>
              <a:t>Neighbors, </a:t>
            </a:r>
            <a:r>
              <a:rPr lang="en-US" altLang="zh-TW" sz="1000" dirty="0" smtClean="0"/>
              <a:t>KNN)</a:t>
            </a:r>
            <a:endParaRPr lang="zh-TW" altLang="en-US" sz="1000" dirty="0"/>
          </a:p>
          <a:p>
            <a:endParaRPr lang="zh-TW" altLang="en-US" sz="1000" dirty="0"/>
          </a:p>
          <a:p>
            <a:r>
              <a:rPr lang="zh-TW" altLang="en-US" sz="1000" dirty="0"/>
              <a:t>這些模型使用標準的超參數進行訓練與測試，沒有進行超參數優化。</a:t>
            </a:r>
          </a:p>
          <a:p>
            <a:endParaRPr lang="zh-TW" altLang="en-US" sz="1000" dirty="0"/>
          </a:p>
          <a:p>
            <a:r>
              <a:rPr lang="zh-TW" altLang="en-US" sz="1000" dirty="0"/>
              <a:t>接著，根據預測準確度選出最佳的質量預測模型，用於後續</a:t>
            </a:r>
            <a:r>
              <a:rPr lang="zh-TW" altLang="en-US" sz="1000" dirty="0" smtClean="0"/>
              <a:t>的工藝</a:t>
            </a:r>
            <a:r>
              <a:rPr lang="zh-TW" altLang="en-US" sz="1000" dirty="0"/>
              <a:t>參數優化</a:t>
            </a:r>
            <a:r>
              <a:rPr lang="zh-TW" altLang="en-US" sz="1000" dirty="0" smtClean="0"/>
              <a:t>模型。</a:t>
            </a:r>
            <a:r>
              <a:rPr lang="zh-TW" altLang="en-US" sz="1000" dirty="0"/>
              <a:t>這些優化模型包括</a:t>
            </a:r>
            <a:r>
              <a:rPr lang="zh-TW" altLang="en-US" sz="1000" dirty="0" smtClean="0"/>
              <a:t>：</a:t>
            </a:r>
            <a:endParaRPr lang="en-US" altLang="zh-TW" sz="1000" dirty="0" smtClean="0"/>
          </a:p>
          <a:p>
            <a:endParaRPr lang="zh-TW" altLang="en-US" sz="1000" dirty="0"/>
          </a:p>
          <a:p>
            <a:r>
              <a:rPr lang="en-US" altLang="zh-TW" sz="1000" dirty="0" smtClean="0"/>
              <a:t>· </a:t>
            </a:r>
            <a:r>
              <a:rPr lang="zh-TW" altLang="en-US" sz="1000" dirty="0"/>
              <a:t>隨機</a:t>
            </a:r>
            <a:r>
              <a:rPr lang="zh-TW" altLang="en-US" sz="1000" dirty="0" smtClean="0"/>
              <a:t>搜尋</a:t>
            </a:r>
            <a:r>
              <a:rPr lang="en-US" altLang="zh-TW" sz="1000" dirty="0" smtClean="0"/>
              <a:t>(Random </a:t>
            </a:r>
            <a:r>
              <a:rPr lang="en-US" altLang="zh-TW" sz="1000" dirty="0"/>
              <a:t>Search, </a:t>
            </a:r>
            <a:r>
              <a:rPr lang="en-US" altLang="zh-TW" sz="1000" dirty="0" smtClean="0"/>
              <a:t>RS)</a:t>
            </a:r>
            <a:endParaRPr lang="zh-TW" altLang="en-US" sz="1000" dirty="0"/>
          </a:p>
          <a:p>
            <a:r>
              <a:rPr lang="en-US" altLang="zh-TW" sz="1000" dirty="0" smtClean="0"/>
              <a:t>· </a:t>
            </a:r>
            <a:r>
              <a:rPr lang="zh-TW" altLang="en-US" sz="1000" dirty="0"/>
              <a:t>梯度提升</a:t>
            </a:r>
            <a:r>
              <a:rPr lang="zh-TW" altLang="en-US" sz="1000" dirty="0" smtClean="0"/>
              <a:t>樹</a:t>
            </a:r>
            <a:r>
              <a:rPr lang="en-US" altLang="zh-TW" sz="1000" dirty="0" smtClean="0"/>
              <a:t>(Gradient </a:t>
            </a:r>
            <a:r>
              <a:rPr lang="en-US" altLang="zh-TW" sz="1000" dirty="0"/>
              <a:t>Boosted Tree, </a:t>
            </a:r>
            <a:r>
              <a:rPr lang="en-US" altLang="zh-TW" sz="1000" dirty="0" smtClean="0"/>
              <a:t>GBT)</a:t>
            </a:r>
            <a:endParaRPr lang="zh-TW" altLang="en-US" sz="1000" dirty="0"/>
          </a:p>
          <a:p>
            <a:r>
              <a:rPr lang="en-US" altLang="zh-TW" sz="1000" dirty="0" smtClean="0"/>
              <a:t>· </a:t>
            </a:r>
            <a:r>
              <a:rPr lang="zh-TW" altLang="en-US" sz="1000" dirty="0"/>
              <a:t>貝葉斯優</a:t>
            </a:r>
            <a:r>
              <a:rPr lang="zh-TW" altLang="en-US" sz="1000" dirty="0" smtClean="0"/>
              <a:t>化</a:t>
            </a:r>
            <a:r>
              <a:rPr lang="en-US" altLang="zh-TW" sz="1000" dirty="0" smtClean="0"/>
              <a:t>(Bayesian </a:t>
            </a:r>
            <a:r>
              <a:rPr lang="en-US" altLang="zh-TW" sz="1000" dirty="0"/>
              <a:t>Optimization, </a:t>
            </a:r>
            <a:r>
              <a:rPr lang="en-US" altLang="zh-TW" sz="1000" dirty="0" smtClean="0"/>
              <a:t>BO)</a:t>
            </a:r>
            <a:endParaRPr lang="zh-TW" altLang="en-US" sz="1000" dirty="0"/>
          </a:p>
          <a:p>
            <a:endParaRPr lang="zh-TW" altLang="en-US" sz="1000" dirty="0"/>
          </a:p>
          <a:p>
            <a:r>
              <a:rPr lang="zh-TW" altLang="en-US" sz="1000" dirty="0"/>
              <a:t>優化目標主要是</a:t>
            </a:r>
            <a:r>
              <a:rPr lang="zh-TW" altLang="en-US" sz="1000" dirty="0" smtClean="0"/>
              <a:t>針對翹曲和殘餘焓這兩</a:t>
            </a:r>
            <a:r>
              <a:rPr lang="zh-TW" altLang="en-US" sz="1000" dirty="0"/>
              <a:t>個質量指標進行優化，而所選擇的工藝參數則是需要被優化的變數。</a:t>
            </a:r>
          </a:p>
          <a:p>
            <a:endParaRPr lang="zh-TW" altLang="en-US" sz="1000" dirty="0"/>
          </a:p>
          <a:p>
            <a:r>
              <a:rPr lang="zh-TW" altLang="en-US" sz="1000" dirty="0" smtClean="0"/>
              <a:t>優</a:t>
            </a:r>
            <a:r>
              <a:rPr lang="zh-TW" altLang="en-US" sz="1000" dirty="0"/>
              <a:t>化</a:t>
            </a:r>
            <a:r>
              <a:rPr lang="zh-TW" altLang="en-US" sz="1000" dirty="0" smtClean="0"/>
              <a:t>模型的</a:t>
            </a:r>
            <a:r>
              <a:rPr lang="zh-TW" altLang="en-US" sz="1000" dirty="0"/>
              <a:t>設計目的是要最大化或最小化一個目標變量。如果考慮多個變量，它們需要在成本函數中進行組合，並通過最小化來優化這個成本函數。定義成本函數非常關鍵，因為它直接影響到優化模型的成功與否。</a:t>
            </a:r>
          </a:p>
          <a:p>
            <a:endParaRPr lang="zh-TW" altLang="en-US" sz="1000" dirty="0"/>
          </a:p>
          <a:p>
            <a:r>
              <a:rPr lang="zh-TW" altLang="en-US" sz="1000" dirty="0"/>
              <a:t>在這項研究中，實現並測試了兩個不同的成本函數</a:t>
            </a:r>
            <a:r>
              <a:rPr lang="zh-TW" altLang="en-US" sz="1000" dirty="0" smtClean="0"/>
              <a:t>：</a:t>
            </a:r>
            <a:endParaRPr lang="en-US" altLang="zh-TW" sz="1000" dirty="0" smtClean="0"/>
          </a:p>
          <a:p>
            <a:endParaRPr lang="zh-TW" altLang="en-US" sz="1000" dirty="0"/>
          </a:p>
          <a:p>
            <a:pPr marL="228600" indent="-228600">
              <a:buAutoNum type="arabicPeriod"/>
            </a:pPr>
            <a:r>
              <a:rPr lang="zh-TW" altLang="en-US" sz="1000" dirty="0" smtClean="0"/>
              <a:t>成本函數</a:t>
            </a:r>
            <a:r>
              <a:rPr lang="en-US" altLang="zh-TW" sz="1000" dirty="0" smtClean="0"/>
              <a:t>(1)</a:t>
            </a:r>
            <a:r>
              <a:rPr lang="zh-TW" altLang="en-US" sz="1000" dirty="0" smtClean="0"/>
              <a:t>：以翹曲和殘餘焓為</a:t>
            </a:r>
            <a:r>
              <a:rPr lang="zh-TW" altLang="en-US" sz="1000" dirty="0"/>
              <a:t>目標變量</a:t>
            </a:r>
            <a:r>
              <a:rPr lang="zh-TW" altLang="en-US" sz="1000" dirty="0" smtClean="0"/>
              <a:t>。</a:t>
            </a:r>
            <a:endParaRPr lang="en-US" altLang="zh-TW" sz="1000" dirty="0" smtClean="0"/>
          </a:p>
          <a:p>
            <a:pPr marL="228600" indent="-228600">
              <a:buAutoNum type="arabicPeriod"/>
            </a:pPr>
            <a:endParaRPr lang="zh-TW" altLang="en-US" sz="1000" dirty="0"/>
          </a:p>
          <a:p>
            <a:r>
              <a:rPr lang="zh-TW" altLang="en-US" sz="1000" dirty="0"/>
              <a:t>   </a:t>
            </a:r>
            <a:r>
              <a:rPr lang="en-US" altLang="zh-TW" sz="1000" dirty="0" smtClean="0"/>
              <a:t>· </a:t>
            </a:r>
            <a:r>
              <a:rPr lang="zh-TW" altLang="en-US" sz="1000" dirty="0"/>
              <a:t>翹曲</a:t>
            </a:r>
            <a:r>
              <a:rPr lang="zh-TW" altLang="en-US" sz="1000" dirty="0" smtClean="0"/>
              <a:t>值</a:t>
            </a:r>
            <a:r>
              <a:rPr lang="en-US" altLang="zh-TW" sz="1000" dirty="0" smtClean="0"/>
              <a:t>(wsc)</a:t>
            </a:r>
            <a:r>
              <a:rPr lang="zh-TW" altLang="en-US" sz="1000" dirty="0" smtClean="0"/>
              <a:t>被</a:t>
            </a:r>
            <a:r>
              <a:rPr lang="zh-TW" altLang="en-US" sz="1000" dirty="0"/>
              <a:t>規範在</a:t>
            </a:r>
            <a:r>
              <a:rPr lang="en-US" altLang="zh-TW" sz="1000" dirty="0"/>
              <a:t>0</a:t>
            </a:r>
            <a:r>
              <a:rPr lang="zh-TW" altLang="en-US" sz="1000" dirty="0"/>
              <a:t>至</a:t>
            </a:r>
            <a:r>
              <a:rPr lang="en-US" altLang="zh-TW" sz="1000" dirty="0"/>
              <a:t>1300 μm</a:t>
            </a:r>
            <a:r>
              <a:rPr lang="zh-TW" altLang="en-US" sz="1000" dirty="0"/>
              <a:t>之間，目標是</a:t>
            </a:r>
            <a:r>
              <a:rPr lang="en-US" altLang="zh-TW" sz="1000" dirty="0"/>
              <a:t>0 </a:t>
            </a:r>
            <a:r>
              <a:rPr lang="en-US" altLang="zh-TW" sz="1000" dirty="0" smtClean="0"/>
              <a:t>μm(</a:t>
            </a:r>
            <a:r>
              <a:rPr lang="zh-TW" altLang="en-US" sz="1000" dirty="0" smtClean="0"/>
              <a:t>即</a:t>
            </a:r>
            <a:r>
              <a:rPr lang="zh-TW" altLang="en-US" sz="1000" dirty="0"/>
              <a:t>無翹</a:t>
            </a:r>
            <a:r>
              <a:rPr lang="zh-TW" altLang="en-US" sz="1000" dirty="0" smtClean="0"/>
              <a:t>曲</a:t>
            </a:r>
            <a:r>
              <a:rPr lang="en-US" altLang="zh-TW" sz="1000" dirty="0" smtClean="0"/>
              <a:t>)</a:t>
            </a:r>
            <a:r>
              <a:rPr lang="zh-TW" altLang="en-US" sz="1000" dirty="0" smtClean="0"/>
              <a:t>。</a:t>
            </a:r>
            <a:endParaRPr lang="zh-TW" altLang="en-US" sz="1000" dirty="0"/>
          </a:p>
          <a:p>
            <a:r>
              <a:rPr lang="zh-TW" altLang="en-US" sz="1000" dirty="0"/>
              <a:t>   </a:t>
            </a:r>
            <a:r>
              <a:rPr lang="en-US" altLang="zh-TW" sz="1000" dirty="0" smtClean="0"/>
              <a:t>· </a:t>
            </a:r>
            <a:r>
              <a:rPr lang="zh-TW" altLang="en-US" sz="1000" dirty="0"/>
              <a:t>殘餘</a:t>
            </a:r>
            <a:r>
              <a:rPr lang="zh-TW" altLang="en-US" sz="1000" dirty="0" smtClean="0"/>
              <a:t>焓</a:t>
            </a:r>
            <a:r>
              <a:rPr lang="en-US" altLang="zh-TW" sz="1000" dirty="0" smtClean="0"/>
              <a:t>(hsc)</a:t>
            </a:r>
            <a:r>
              <a:rPr lang="zh-TW" altLang="en-US" sz="1000" dirty="0" smtClean="0"/>
              <a:t>則</a:t>
            </a:r>
            <a:r>
              <a:rPr lang="zh-TW" altLang="en-US" sz="1000" dirty="0"/>
              <a:t>以</a:t>
            </a:r>
            <a:r>
              <a:rPr lang="en-US" altLang="zh-TW" sz="1000" dirty="0"/>
              <a:t>0 </a:t>
            </a:r>
            <a:r>
              <a:rPr lang="en-US" altLang="zh-TW" sz="1000" dirty="0" smtClean="0"/>
              <a:t>J/g(</a:t>
            </a:r>
            <a:r>
              <a:rPr lang="zh-TW" altLang="en-US" sz="1000" dirty="0" smtClean="0"/>
              <a:t>完全固化</a:t>
            </a:r>
            <a:r>
              <a:rPr lang="en-US" altLang="zh-TW" sz="1000" dirty="0" smtClean="0"/>
              <a:t>)</a:t>
            </a:r>
            <a:r>
              <a:rPr lang="zh-TW" altLang="en-US" sz="1000" dirty="0" smtClean="0"/>
              <a:t>為</a:t>
            </a:r>
            <a:r>
              <a:rPr lang="zh-TW" altLang="en-US" sz="1000" dirty="0"/>
              <a:t>目標，並規範在</a:t>
            </a:r>
            <a:r>
              <a:rPr lang="en-US" altLang="zh-TW" sz="1000" dirty="0"/>
              <a:t>8 J/g</a:t>
            </a:r>
            <a:r>
              <a:rPr lang="zh-TW" altLang="en-US" sz="1000" dirty="0"/>
              <a:t>到</a:t>
            </a:r>
            <a:r>
              <a:rPr lang="en-US" altLang="zh-TW" sz="1000" dirty="0"/>
              <a:t>0 J/g</a:t>
            </a:r>
            <a:r>
              <a:rPr lang="zh-TW" altLang="en-US" sz="1000" dirty="0"/>
              <a:t>之間。</a:t>
            </a:r>
          </a:p>
          <a:p>
            <a:r>
              <a:rPr lang="zh-TW" altLang="en-US" sz="1000" dirty="0"/>
              <a:t>   </a:t>
            </a:r>
            <a:r>
              <a:rPr lang="en-US" altLang="zh-TW" sz="1000" dirty="0" smtClean="0"/>
              <a:t>· </a:t>
            </a:r>
            <a:r>
              <a:rPr lang="zh-TW" altLang="en-US" sz="1000" dirty="0"/>
              <a:t>這兩個目標量的權</a:t>
            </a:r>
            <a:r>
              <a:rPr lang="zh-TW" altLang="en-US" sz="1000" dirty="0" smtClean="0"/>
              <a:t>重</a:t>
            </a:r>
            <a:r>
              <a:rPr lang="en-US" altLang="zh-TW" sz="1000" dirty="0" smtClean="0"/>
              <a:t>(ww </a:t>
            </a:r>
            <a:r>
              <a:rPr lang="zh-TW" altLang="en-US" sz="1000" dirty="0"/>
              <a:t>和 </a:t>
            </a:r>
            <a:r>
              <a:rPr lang="en-US" altLang="zh-TW" sz="1000" dirty="0" smtClean="0"/>
              <a:t>wh)</a:t>
            </a:r>
            <a:r>
              <a:rPr lang="zh-TW" altLang="en-US" sz="1000" dirty="0" smtClean="0"/>
              <a:t>都</a:t>
            </a:r>
            <a:r>
              <a:rPr lang="zh-TW" altLang="en-US" sz="1000" dirty="0"/>
              <a:t>設為</a:t>
            </a:r>
            <a:r>
              <a:rPr lang="en-US" altLang="zh-TW" sz="1000" dirty="0"/>
              <a:t>1</a:t>
            </a:r>
            <a:r>
              <a:rPr lang="zh-TW" altLang="en-US" sz="1000" dirty="0"/>
              <a:t>，即兩者同等重要</a:t>
            </a:r>
            <a:r>
              <a:rPr lang="zh-TW" altLang="en-US" sz="1000" dirty="0" smtClean="0"/>
              <a:t>。</a:t>
            </a:r>
            <a:endParaRPr lang="en-US" altLang="zh-TW" sz="1000" dirty="0" smtClean="0"/>
          </a:p>
          <a:p>
            <a:endParaRPr lang="en-US" altLang="zh-TW" sz="1000" dirty="0"/>
          </a:p>
          <a:p>
            <a:r>
              <a:rPr lang="en-US" altLang="zh-TW" sz="1000" dirty="0"/>
              <a:t>2. </a:t>
            </a:r>
            <a:r>
              <a:rPr lang="zh-TW" altLang="en-US" sz="1000" dirty="0" smtClean="0"/>
              <a:t>成本函數</a:t>
            </a:r>
            <a:r>
              <a:rPr lang="en-US" altLang="zh-TW" sz="1000" dirty="0" smtClean="0"/>
              <a:t>(2)</a:t>
            </a:r>
            <a:r>
              <a:rPr lang="zh-TW" altLang="en-US" sz="1000" dirty="0" smtClean="0"/>
              <a:t>：</a:t>
            </a:r>
            <a:r>
              <a:rPr lang="zh-TW" altLang="en-US" sz="1000" dirty="0"/>
              <a:t>除了翹曲和殘餘焓，還包括</a:t>
            </a:r>
            <a:r>
              <a:rPr lang="zh-TW" altLang="en-US" sz="1000" dirty="0" smtClean="0"/>
              <a:t>了週期時間</a:t>
            </a:r>
            <a:r>
              <a:rPr lang="en-US" altLang="zh-TW" sz="1000" dirty="0" smtClean="0"/>
              <a:t>(tsc)</a:t>
            </a:r>
            <a:r>
              <a:rPr lang="zh-TW" altLang="en-US" sz="1000" dirty="0" smtClean="0"/>
              <a:t>。</a:t>
            </a:r>
            <a:r>
              <a:rPr lang="zh-TW" altLang="en-US" sz="1000" dirty="0"/>
              <a:t>週期時間會受到固化過程的限制，規範在</a:t>
            </a:r>
            <a:r>
              <a:rPr lang="en-US" altLang="zh-TW" sz="1000" dirty="0"/>
              <a:t>60</a:t>
            </a:r>
            <a:r>
              <a:rPr lang="zh-TW" altLang="en-US" sz="1000" dirty="0"/>
              <a:t>秒至</a:t>
            </a:r>
            <a:r>
              <a:rPr lang="en-US" altLang="zh-TW" sz="1000" dirty="0"/>
              <a:t>300</a:t>
            </a:r>
            <a:r>
              <a:rPr lang="zh-TW" altLang="en-US" sz="1000" dirty="0"/>
              <a:t>秒之間</a:t>
            </a:r>
            <a:r>
              <a:rPr lang="zh-TW" altLang="en-US" sz="1000" dirty="0" smtClean="0"/>
              <a:t>。</a:t>
            </a:r>
            <a:endParaRPr lang="en-US" altLang="zh-TW" sz="1000" dirty="0" smtClean="0"/>
          </a:p>
          <a:p>
            <a:endParaRPr lang="zh-TW" altLang="en-US" sz="1000" dirty="0"/>
          </a:p>
          <a:p>
            <a:r>
              <a:rPr lang="zh-TW" altLang="en-US" sz="1000" dirty="0"/>
              <a:t>   </a:t>
            </a:r>
            <a:r>
              <a:rPr lang="en-US" altLang="zh-TW" sz="1000" dirty="0" smtClean="0"/>
              <a:t>· </a:t>
            </a:r>
            <a:r>
              <a:rPr lang="zh-TW" altLang="en-US" sz="1000" dirty="0"/>
              <a:t>週期時間的權</a:t>
            </a:r>
            <a:r>
              <a:rPr lang="zh-TW" altLang="en-US" sz="1000" dirty="0" smtClean="0"/>
              <a:t>重</a:t>
            </a:r>
            <a:r>
              <a:rPr lang="en-US" altLang="zh-TW" sz="1000" dirty="0" smtClean="0"/>
              <a:t>(wt)</a:t>
            </a:r>
            <a:r>
              <a:rPr lang="zh-TW" altLang="en-US" sz="1000" dirty="0" smtClean="0"/>
              <a:t>也</a:t>
            </a:r>
            <a:r>
              <a:rPr lang="zh-TW" altLang="en-US" sz="1000" dirty="0"/>
              <a:t>設為</a:t>
            </a:r>
            <a:r>
              <a:rPr lang="en-US" altLang="zh-TW" sz="1000" dirty="0"/>
              <a:t>1</a:t>
            </a:r>
            <a:r>
              <a:rPr lang="zh-TW" altLang="en-US" sz="1000" dirty="0" smtClean="0"/>
              <a:t>。</a:t>
            </a:r>
            <a:endParaRPr lang="en-US" altLang="zh-TW" sz="1000" dirty="0" smtClean="0"/>
          </a:p>
          <a:p>
            <a:endParaRPr lang="en-US" altLang="zh-TW" sz="1000" dirty="0"/>
          </a:p>
          <a:p>
            <a:r>
              <a:rPr lang="en-US" altLang="zh-TW" sz="1000" dirty="0"/>
              <a:t>E. </a:t>
            </a:r>
            <a:r>
              <a:rPr lang="zh-TW" altLang="en-US" sz="1000" dirty="0"/>
              <a:t>模型</a:t>
            </a:r>
            <a:r>
              <a:rPr lang="zh-TW" altLang="en-US" sz="1000" dirty="0" smtClean="0"/>
              <a:t>評估</a:t>
            </a:r>
            <a:r>
              <a:rPr lang="en-US" altLang="zh-TW" sz="1000" dirty="0" smtClean="0"/>
              <a:t>(Model Evaluation)</a:t>
            </a:r>
            <a:endParaRPr lang="en-US" altLang="zh-TW" sz="1000" dirty="0"/>
          </a:p>
          <a:p>
            <a:endParaRPr lang="en-US" altLang="zh-TW" sz="1000" dirty="0"/>
          </a:p>
          <a:p>
            <a:r>
              <a:rPr lang="zh-TW" altLang="en-US" sz="1000" dirty="0"/>
              <a:t>在進行模型評估時，主要通過以下方式來比較預測模型的表現</a:t>
            </a:r>
            <a:r>
              <a:rPr lang="zh-TW" altLang="en-US" sz="1000" dirty="0" smtClean="0"/>
              <a:t>：</a:t>
            </a:r>
            <a:endParaRPr lang="en-US" altLang="zh-TW" sz="1000" dirty="0" smtClean="0"/>
          </a:p>
          <a:p>
            <a:endParaRPr lang="zh-TW" altLang="en-US" sz="1000" dirty="0"/>
          </a:p>
          <a:p>
            <a:r>
              <a:rPr lang="en-US" altLang="zh-TW" sz="1000" dirty="0"/>
              <a:t>1. </a:t>
            </a:r>
            <a:r>
              <a:rPr lang="zh-TW" altLang="en-US" sz="1000" dirty="0"/>
              <a:t>準確度：使用</a:t>
            </a:r>
            <a:r>
              <a:rPr lang="en-US" altLang="zh-TW" sz="1000" dirty="0"/>
              <a:t>R²</a:t>
            </a:r>
            <a:r>
              <a:rPr lang="zh-TW" altLang="en-US" sz="1000" dirty="0"/>
              <a:t>值和平均絕對</a:t>
            </a:r>
            <a:r>
              <a:rPr lang="zh-TW" altLang="en-US" sz="1000" dirty="0" smtClean="0"/>
              <a:t>誤差</a:t>
            </a:r>
            <a:r>
              <a:rPr lang="en-US" altLang="zh-TW" sz="1000" dirty="0" smtClean="0"/>
              <a:t>(MAE)</a:t>
            </a:r>
            <a:r>
              <a:rPr lang="zh-TW" altLang="en-US" sz="1000" dirty="0" smtClean="0"/>
              <a:t>來</a:t>
            </a:r>
            <a:r>
              <a:rPr lang="zh-TW" altLang="en-US" sz="1000" dirty="0"/>
              <a:t>評估每個模型的預測準確度。</a:t>
            </a:r>
          </a:p>
          <a:p>
            <a:r>
              <a:rPr lang="en-US" altLang="zh-TW" sz="1000" dirty="0"/>
              <a:t>2. </a:t>
            </a:r>
            <a:r>
              <a:rPr lang="zh-TW" altLang="en-US" sz="1000" dirty="0"/>
              <a:t>特徵重要性：計算並識別最具預測能力的特徵。</a:t>
            </a:r>
          </a:p>
          <a:p>
            <a:endParaRPr lang="zh-TW" altLang="en-US" sz="1000" dirty="0"/>
          </a:p>
          <a:p>
            <a:r>
              <a:rPr lang="zh-TW" altLang="en-US" sz="1000" dirty="0"/>
              <a:t>此外，對於優化模型，則比較預測出的工藝參數和相應的成本函數值，並且繪製出訓練過程的歷史圖，來評估每個優化模型的效果</a:t>
            </a:r>
            <a:r>
              <a:rPr lang="zh-TW" altLang="en-US" sz="1000" dirty="0" smtClean="0"/>
              <a:t>。</a:t>
            </a:r>
            <a:endParaRPr lang="zh-TW" altLang="en-US" sz="1000" dirty="0"/>
          </a:p>
        </p:txBody>
      </p:sp>
      <p:sp>
        <p:nvSpPr>
          <p:cNvPr id="5" name="矩形 4"/>
          <p:cNvSpPr/>
          <p:nvPr/>
        </p:nvSpPr>
        <p:spPr>
          <a:xfrm>
            <a:off x="505971" y="2007618"/>
            <a:ext cx="2340000" cy="180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26409" y="5665218"/>
            <a:ext cx="4176000" cy="648000"/>
          </a:xfrm>
          <a:prstGeom prst="rect">
            <a:avLst/>
          </a:prstGeom>
          <a:solidFill>
            <a:schemeClr val="accent4">
              <a:lumMod val="40000"/>
              <a:lumOff val="6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6079865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804" y="631549"/>
            <a:ext cx="6724996" cy="5940088"/>
          </a:xfrm>
          <a:prstGeom prst="rect">
            <a:avLst/>
          </a:prstGeom>
        </p:spPr>
        <p:txBody>
          <a:bodyPr wrap="square">
            <a:spAutoFit/>
          </a:bodyPr>
          <a:lstStyle/>
          <a:p>
            <a:r>
              <a:rPr lang="zh-TW" altLang="en-US" sz="1000" dirty="0" smtClean="0"/>
              <a:t>研究</a:t>
            </a:r>
            <a:r>
              <a:rPr lang="zh-TW" altLang="en-US" sz="1000" dirty="0"/>
              <a:t>結果與</a:t>
            </a:r>
            <a:r>
              <a:rPr lang="zh-TW" altLang="en-US" sz="1000" dirty="0" smtClean="0"/>
              <a:t>討論</a:t>
            </a:r>
            <a:r>
              <a:rPr lang="en-US" altLang="zh-TW" sz="1000" dirty="0" smtClean="0"/>
              <a:t>(Results </a:t>
            </a:r>
            <a:r>
              <a:rPr lang="en-US" altLang="zh-TW" sz="1000" dirty="0"/>
              <a:t>and </a:t>
            </a:r>
            <a:r>
              <a:rPr lang="en-US" altLang="zh-TW" sz="1000" dirty="0" smtClean="0"/>
              <a:t>Discussion)</a:t>
            </a:r>
            <a:endParaRPr lang="en-US" altLang="zh-TW" sz="1000" dirty="0"/>
          </a:p>
          <a:p>
            <a:endParaRPr lang="en-US" altLang="zh-TW" sz="1000" dirty="0"/>
          </a:p>
          <a:p>
            <a:r>
              <a:rPr lang="zh-TW" altLang="en-US" sz="1000" dirty="0"/>
              <a:t>本部分介紹了基於所獲得的數據集，</a:t>
            </a:r>
            <a:r>
              <a:rPr lang="zh-TW" altLang="en-US" sz="1000" dirty="0" smtClean="0"/>
              <a:t>對翹曲和殘餘焓進行</a:t>
            </a:r>
            <a:r>
              <a:rPr lang="zh-TW" altLang="en-US" sz="1000" dirty="0"/>
              <a:t>預測的機器學習模型的訓練與測試。不同的預測模型進行了比較，並且最具潛力的預測模型被用於進一步的優化模型，這些優化模型又分別在兩種不同的成本函數下進行了測試。</a:t>
            </a:r>
          </a:p>
          <a:p>
            <a:endParaRPr lang="zh-TW" altLang="en-US" sz="1000" dirty="0"/>
          </a:p>
          <a:p>
            <a:r>
              <a:rPr lang="en-US" altLang="zh-TW" sz="1000" dirty="0" smtClean="0"/>
              <a:t>A</a:t>
            </a:r>
            <a:r>
              <a:rPr lang="en-US" altLang="zh-TW" sz="1000" dirty="0"/>
              <a:t>. </a:t>
            </a:r>
            <a:r>
              <a:rPr lang="zh-TW" altLang="en-US" sz="1000" dirty="0"/>
              <a:t>翹曲預測</a:t>
            </a:r>
            <a:r>
              <a:rPr lang="zh-TW" altLang="en-US" sz="1000" dirty="0" smtClean="0"/>
              <a:t>模型</a:t>
            </a:r>
            <a:r>
              <a:rPr lang="en-US" altLang="zh-TW" sz="1000" dirty="0" smtClean="0"/>
              <a:t>(Warpage </a:t>
            </a:r>
            <a:r>
              <a:rPr lang="en-US" altLang="zh-TW" sz="1000" dirty="0"/>
              <a:t>Prediction </a:t>
            </a:r>
            <a:r>
              <a:rPr lang="en-US" altLang="zh-TW" sz="1000" dirty="0" smtClean="0"/>
              <a:t>Model)</a:t>
            </a:r>
            <a:endParaRPr lang="en-US" altLang="zh-TW" sz="1000" dirty="0"/>
          </a:p>
          <a:p>
            <a:endParaRPr lang="en-US" altLang="zh-TW" sz="1000" dirty="0"/>
          </a:p>
          <a:p>
            <a:r>
              <a:rPr lang="en-US" altLang="zh-TW" sz="1000" dirty="0"/>
              <a:t>1. </a:t>
            </a:r>
            <a:r>
              <a:rPr lang="zh-TW" altLang="en-US" sz="1000" dirty="0" smtClean="0"/>
              <a:t>模型結果：</a:t>
            </a:r>
            <a:endParaRPr lang="zh-TW" altLang="en-US" sz="1000" dirty="0"/>
          </a:p>
          <a:p>
            <a:r>
              <a:rPr lang="zh-TW" altLang="en-US" sz="1000" dirty="0"/>
              <a:t>   </a:t>
            </a:r>
            <a:r>
              <a:rPr lang="en-US" altLang="zh-TW" sz="1000" dirty="0" smtClean="0"/>
              <a:t>· </a:t>
            </a:r>
            <a:r>
              <a:rPr lang="zh-TW" altLang="en-US" sz="1000" dirty="0"/>
              <a:t>初始預測僅使用機器</a:t>
            </a:r>
            <a:r>
              <a:rPr lang="zh-TW" altLang="en-US" sz="1000" dirty="0" smtClean="0"/>
              <a:t>參數</a:t>
            </a:r>
            <a:r>
              <a:rPr lang="en-US" altLang="zh-TW" sz="1000" dirty="0" smtClean="0"/>
              <a:t>(MP)</a:t>
            </a:r>
            <a:r>
              <a:rPr lang="zh-TW" altLang="en-US" sz="1000" dirty="0" smtClean="0"/>
              <a:t>，</a:t>
            </a:r>
            <a:r>
              <a:rPr lang="zh-TW" altLang="en-US" sz="1000" dirty="0"/>
              <a:t>然後加入從傳感器時間序列中提取的</a:t>
            </a:r>
            <a:r>
              <a:rPr lang="zh-TW" altLang="en-US" sz="1000" dirty="0" smtClean="0"/>
              <a:t>特徵</a:t>
            </a:r>
            <a:r>
              <a:rPr lang="en-US" altLang="zh-TW" sz="1000" dirty="0" smtClean="0"/>
              <a:t>(tsfeatures)</a:t>
            </a:r>
            <a:r>
              <a:rPr lang="zh-TW" altLang="en-US" sz="1000" dirty="0" smtClean="0"/>
              <a:t>。</a:t>
            </a:r>
          </a:p>
          <a:p>
            <a:r>
              <a:rPr lang="zh-TW" altLang="en-US" sz="1000" dirty="0" smtClean="0"/>
              <a:t>   </a:t>
            </a:r>
            <a:r>
              <a:rPr lang="en-US" altLang="zh-TW" sz="1000" dirty="0" smtClean="0"/>
              <a:t>· </a:t>
            </a:r>
            <a:r>
              <a:rPr lang="zh-TW" altLang="en-US" sz="1000" dirty="0"/>
              <a:t>使用隨機森林回歸和梯度提升回歸時，僅使用機器參數預測的準確度為</a:t>
            </a:r>
            <a:r>
              <a:rPr lang="en-US" altLang="zh-TW" sz="1000" dirty="0"/>
              <a:t>86%</a:t>
            </a:r>
            <a:r>
              <a:rPr lang="zh-TW" altLang="en-US" sz="1000" dirty="0"/>
              <a:t>，平均絕對</a:t>
            </a:r>
            <a:r>
              <a:rPr lang="zh-TW" altLang="en-US" sz="1000" dirty="0" smtClean="0"/>
              <a:t>誤差</a:t>
            </a:r>
            <a:r>
              <a:rPr lang="en-US" altLang="zh-TW" sz="1000" dirty="0" smtClean="0"/>
              <a:t>(MAE)</a:t>
            </a:r>
            <a:r>
              <a:rPr lang="zh-TW" altLang="en-US" sz="1000" dirty="0" smtClean="0"/>
              <a:t>為</a:t>
            </a:r>
            <a:r>
              <a:rPr lang="en-US" altLang="zh-TW" sz="1000" dirty="0"/>
              <a:t>36 μm</a:t>
            </a:r>
            <a:r>
              <a:rPr lang="zh-TW" altLang="en-US" sz="1000" dirty="0"/>
              <a:t>。</a:t>
            </a:r>
          </a:p>
          <a:p>
            <a:r>
              <a:rPr lang="zh-TW" altLang="en-US" sz="1000" dirty="0"/>
              <a:t>   </a:t>
            </a:r>
            <a:r>
              <a:rPr lang="en-US" altLang="zh-TW" sz="1000" dirty="0" smtClean="0"/>
              <a:t>· </a:t>
            </a:r>
            <a:r>
              <a:rPr lang="en-US" altLang="zh-TW" sz="1000" dirty="0"/>
              <a:t>K</a:t>
            </a:r>
            <a:r>
              <a:rPr lang="zh-TW" altLang="en-US" sz="1000" dirty="0"/>
              <a:t>最近鄰回歸模型的準確度為</a:t>
            </a:r>
            <a:r>
              <a:rPr lang="en-US" altLang="zh-TW" sz="1000" dirty="0"/>
              <a:t>87%</a:t>
            </a:r>
            <a:r>
              <a:rPr lang="zh-TW" altLang="en-US" sz="1000" dirty="0"/>
              <a:t>，但</a:t>
            </a:r>
            <a:r>
              <a:rPr lang="en-US" altLang="zh-TW" sz="1000" dirty="0"/>
              <a:t>MAE</a:t>
            </a:r>
            <a:r>
              <a:rPr lang="zh-TW" altLang="en-US" sz="1000" dirty="0"/>
              <a:t>較大。支持向量回歸的準確度</a:t>
            </a:r>
            <a:r>
              <a:rPr lang="zh-TW" altLang="en-US" sz="1000" dirty="0" smtClean="0"/>
              <a:t>最低</a:t>
            </a:r>
            <a:r>
              <a:rPr lang="en-US" altLang="zh-TW" sz="1000" dirty="0" smtClean="0"/>
              <a:t>(48%)</a:t>
            </a:r>
            <a:r>
              <a:rPr lang="zh-TW" altLang="en-US" sz="1000" dirty="0" smtClean="0"/>
              <a:t>，</a:t>
            </a:r>
            <a:r>
              <a:rPr lang="en-US" altLang="zh-TW" sz="1000" dirty="0"/>
              <a:t>MAE</a:t>
            </a:r>
            <a:r>
              <a:rPr lang="zh-TW" altLang="en-US" sz="1000" dirty="0"/>
              <a:t>為</a:t>
            </a:r>
            <a:r>
              <a:rPr lang="en-US" altLang="zh-TW" sz="1000" dirty="0"/>
              <a:t>88 μm</a:t>
            </a:r>
            <a:r>
              <a:rPr lang="zh-TW" altLang="en-US" sz="1000" dirty="0"/>
              <a:t>。</a:t>
            </a:r>
          </a:p>
          <a:p>
            <a:endParaRPr lang="zh-TW" altLang="en-US" sz="1000" dirty="0"/>
          </a:p>
          <a:p>
            <a:r>
              <a:rPr lang="en-US" altLang="zh-TW" sz="1000" dirty="0"/>
              <a:t>2. </a:t>
            </a:r>
            <a:r>
              <a:rPr lang="zh-TW" altLang="en-US" sz="1000" dirty="0" smtClean="0"/>
              <a:t>模型</a:t>
            </a:r>
            <a:r>
              <a:rPr lang="zh-TW" altLang="en-US" sz="1000" dirty="0"/>
              <a:t>改進與</a:t>
            </a:r>
            <a:r>
              <a:rPr lang="zh-TW" altLang="en-US" sz="1000" dirty="0" smtClean="0"/>
              <a:t>評估：</a:t>
            </a:r>
            <a:endParaRPr lang="zh-TW" altLang="en-US" sz="1000" dirty="0"/>
          </a:p>
          <a:p>
            <a:r>
              <a:rPr lang="zh-TW" altLang="en-US" sz="1000" dirty="0"/>
              <a:t>   </a:t>
            </a:r>
            <a:r>
              <a:rPr lang="en-US" altLang="zh-TW" sz="1000" dirty="0" smtClean="0"/>
              <a:t>· </a:t>
            </a:r>
            <a:r>
              <a:rPr lang="zh-TW" altLang="en-US" sz="1000" dirty="0"/>
              <a:t>隨著傳感器數據的引入，模型準確度有了顯著提高。</a:t>
            </a:r>
          </a:p>
          <a:p>
            <a:r>
              <a:rPr lang="zh-TW" altLang="en-US" sz="1000" dirty="0"/>
              <a:t>   </a:t>
            </a:r>
            <a:r>
              <a:rPr lang="en-US" altLang="zh-TW" sz="1000" dirty="0" smtClean="0"/>
              <a:t>· </a:t>
            </a:r>
            <a:r>
              <a:rPr lang="zh-TW" altLang="en-US" sz="1000" dirty="0"/>
              <a:t>隨機森林回歸和梯度提升回歸分別達到了</a:t>
            </a:r>
            <a:r>
              <a:rPr lang="en-US" altLang="zh-TW" sz="1000" dirty="0"/>
              <a:t>90%</a:t>
            </a:r>
            <a:r>
              <a:rPr lang="zh-TW" altLang="en-US" sz="1000" dirty="0"/>
              <a:t>和</a:t>
            </a:r>
            <a:r>
              <a:rPr lang="en-US" altLang="zh-TW" sz="1000" dirty="0"/>
              <a:t>91%</a:t>
            </a:r>
            <a:r>
              <a:rPr lang="zh-TW" altLang="en-US" sz="1000" dirty="0"/>
              <a:t>的準確度。</a:t>
            </a:r>
          </a:p>
          <a:p>
            <a:r>
              <a:rPr lang="zh-TW" altLang="en-US" sz="1000" dirty="0"/>
              <a:t>   </a:t>
            </a:r>
            <a:r>
              <a:rPr lang="en-US" altLang="zh-TW" sz="1000" dirty="0" smtClean="0"/>
              <a:t>· </a:t>
            </a:r>
            <a:r>
              <a:rPr lang="zh-TW" altLang="en-US" sz="1000" dirty="0"/>
              <a:t>支持向量回歸的準確度提升了</a:t>
            </a:r>
            <a:r>
              <a:rPr lang="en-US" altLang="zh-TW" sz="1000" dirty="0"/>
              <a:t>24%</a:t>
            </a:r>
            <a:r>
              <a:rPr lang="zh-TW" altLang="en-US" sz="1000" dirty="0"/>
              <a:t>，達到了</a:t>
            </a:r>
            <a:r>
              <a:rPr lang="en-US" altLang="zh-TW" sz="1000" dirty="0"/>
              <a:t>72%</a:t>
            </a:r>
            <a:r>
              <a:rPr lang="zh-TW" altLang="en-US" sz="1000" dirty="0"/>
              <a:t>。</a:t>
            </a:r>
          </a:p>
          <a:p>
            <a:endParaRPr lang="zh-TW" altLang="en-US" sz="1000" dirty="0"/>
          </a:p>
          <a:p>
            <a:r>
              <a:rPr lang="en-US" altLang="zh-TW" sz="1000" dirty="0"/>
              <a:t>3. </a:t>
            </a:r>
            <a:r>
              <a:rPr lang="zh-TW" altLang="en-US" sz="1000" dirty="0" smtClean="0"/>
              <a:t>特徵重要性：</a:t>
            </a:r>
            <a:endParaRPr lang="zh-TW" altLang="en-US" sz="1000" dirty="0"/>
          </a:p>
          <a:p>
            <a:r>
              <a:rPr lang="zh-TW" altLang="en-US" sz="1000" dirty="0"/>
              <a:t>   </a:t>
            </a:r>
            <a:r>
              <a:rPr lang="en-US" altLang="zh-TW" sz="1000" dirty="0" smtClean="0"/>
              <a:t>· </a:t>
            </a:r>
            <a:r>
              <a:rPr lang="zh-TW" altLang="en-US" sz="1000" dirty="0"/>
              <a:t>最重要的特徵</a:t>
            </a:r>
            <a:r>
              <a:rPr lang="zh-TW" altLang="en-US" sz="1000" dirty="0" smtClean="0"/>
              <a:t>為週期時間，</a:t>
            </a:r>
            <a:r>
              <a:rPr lang="zh-TW" altLang="en-US" sz="1000" dirty="0"/>
              <a:t>尤其是在隨機森林回歸、梯度提升回歸和</a:t>
            </a:r>
            <a:r>
              <a:rPr lang="en-US" altLang="zh-TW" sz="1000" dirty="0"/>
              <a:t>K</a:t>
            </a:r>
            <a:r>
              <a:rPr lang="zh-TW" altLang="en-US" sz="1000" dirty="0"/>
              <a:t>最近鄰回歸模型中。</a:t>
            </a:r>
          </a:p>
          <a:p>
            <a:r>
              <a:rPr lang="zh-TW" altLang="en-US" sz="1000" dirty="0"/>
              <a:t>   </a:t>
            </a:r>
            <a:r>
              <a:rPr lang="en-US" altLang="zh-TW" sz="1000" dirty="0" smtClean="0"/>
              <a:t>· </a:t>
            </a:r>
            <a:r>
              <a:rPr lang="zh-TW" altLang="en-US" sz="1000" dirty="0"/>
              <a:t>支持向量回歸模型則顯示出多個特徵同等重要，然而其預測結果較差，顯示其未能正確識別數據中的顯著關聯。</a:t>
            </a:r>
          </a:p>
          <a:p>
            <a:endParaRPr lang="zh-TW" altLang="en-US" sz="1000" dirty="0"/>
          </a:p>
          <a:p>
            <a:r>
              <a:rPr lang="en-US" altLang="zh-TW" sz="1000" dirty="0"/>
              <a:t>4. </a:t>
            </a:r>
            <a:r>
              <a:rPr lang="zh-TW" altLang="en-US" sz="1000" dirty="0" smtClean="0"/>
              <a:t>結論：</a:t>
            </a:r>
            <a:endParaRPr lang="zh-TW" altLang="en-US" sz="1000" dirty="0"/>
          </a:p>
          <a:p>
            <a:r>
              <a:rPr lang="zh-TW" altLang="en-US" sz="1000" dirty="0"/>
              <a:t>   </a:t>
            </a:r>
            <a:r>
              <a:rPr lang="en-US" altLang="zh-TW" sz="1000" dirty="0" smtClean="0"/>
              <a:t>· </a:t>
            </a:r>
            <a:r>
              <a:rPr lang="zh-TW" altLang="en-US" sz="1000" dirty="0"/>
              <a:t>預測準確度滿足需求，對於翹曲的預測準確度較高，並且可以通過增加數據集或進行超參數優化來進一步改善</a:t>
            </a:r>
            <a:r>
              <a:rPr lang="zh-TW" altLang="en-US" sz="1000" dirty="0" smtClean="0"/>
              <a:t>。</a:t>
            </a:r>
          </a:p>
          <a:p>
            <a:endParaRPr lang="zh-TW" altLang="en-US" sz="1000" dirty="0" smtClean="0"/>
          </a:p>
          <a:p>
            <a:r>
              <a:rPr lang="en-US" altLang="zh-TW" sz="1000" dirty="0" smtClean="0"/>
              <a:t>B. </a:t>
            </a:r>
            <a:r>
              <a:rPr lang="zh-TW" altLang="en-US" sz="1000" dirty="0" smtClean="0"/>
              <a:t>殘餘焓預測模型</a:t>
            </a:r>
            <a:r>
              <a:rPr lang="en-US" altLang="zh-TW" sz="1000" dirty="0" smtClean="0"/>
              <a:t>(Enthalpy Prediction Model)</a:t>
            </a:r>
          </a:p>
          <a:p>
            <a:endParaRPr lang="en-US" altLang="zh-TW" sz="1000" dirty="0" smtClean="0"/>
          </a:p>
          <a:p>
            <a:r>
              <a:rPr lang="en-US" altLang="zh-TW" sz="1000" dirty="0" smtClean="0"/>
              <a:t>1. </a:t>
            </a:r>
            <a:r>
              <a:rPr lang="zh-TW" altLang="en-US" sz="1000" dirty="0" smtClean="0"/>
              <a:t>模型結果：</a:t>
            </a:r>
          </a:p>
          <a:p>
            <a:r>
              <a:rPr lang="zh-TW" altLang="en-US" sz="1000" dirty="0" smtClean="0"/>
              <a:t>   </a:t>
            </a:r>
            <a:r>
              <a:rPr lang="en-US" altLang="zh-TW" sz="1000" dirty="0" smtClean="0"/>
              <a:t>· </a:t>
            </a:r>
            <a:r>
              <a:rPr lang="zh-TW" altLang="en-US" sz="1000" dirty="0" smtClean="0"/>
              <a:t>使用隨機森林回歸和梯度提升回歸，僅依靠機器參數進行預測時，準確度為</a:t>
            </a:r>
            <a:r>
              <a:rPr lang="en-US" altLang="zh-TW" sz="1000" dirty="0" smtClean="0"/>
              <a:t>95%</a:t>
            </a:r>
            <a:r>
              <a:rPr lang="zh-TW" altLang="en-US" sz="1000" dirty="0" smtClean="0"/>
              <a:t>，</a:t>
            </a:r>
            <a:r>
              <a:rPr lang="en-US" altLang="zh-TW" sz="1000" dirty="0" smtClean="0"/>
              <a:t>MAE</a:t>
            </a:r>
            <a:r>
              <a:rPr lang="zh-TW" altLang="en-US" sz="1000" dirty="0" smtClean="0"/>
              <a:t>為</a:t>
            </a:r>
            <a:r>
              <a:rPr lang="en-US" altLang="zh-TW" sz="1000" dirty="0" smtClean="0"/>
              <a:t>0.15 J/g</a:t>
            </a:r>
            <a:r>
              <a:rPr lang="zh-TW" altLang="en-US" sz="1000" dirty="0" smtClean="0"/>
              <a:t>。</a:t>
            </a:r>
          </a:p>
          <a:p>
            <a:r>
              <a:rPr lang="zh-TW" altLang="en-US" sz="1000" dirty="0" smtClean="0"/>
              <a:t>   </a:t>
            </a:r>
            <a:r>
              <a:rPr lang="en-US" altLang="zh-TW" sz="1000" dirty="0" smtClean="0"/>
              <a:t>· </a:t>
            </a:r>
            <a:r>
              <a:rPr lang="zh-TW" altLang="en-US" sz="1000" dirty="0" smtClean="0"/>
              <a:t>使用</a:t>
            </a:r>
            <a:r>
              <a:rPr lang="en-US" altLang="zh-TW" sz="1000" dirty="0" smtClean="0"/>
              <a:t>K</a:t>
            </a:r>
            <a:r>
              <a:rPr lang="zh-TW" altLang="en-US" sz="1000" dirty="0" smtClean="0"/>
              <a:t>最近鄰回歸時，加入傳感器時間序列特徵後，準確度提升至</a:t>
            </a:r>
            <a:r>
              <a:rPr lang="en-US" altLang="zh-TW" sz="1000" dirty="0" smtClean="0"/>
              <a:t>96%</a:t>
            </a:r>
            <a:r>
              <a:rPr lang="zh-TW" altLang="en-US" sz="1000" dirty="0" smtClean="0"/>
              <a:t>。</a:t>
            </a:r>
          </a:p>
          <a:p>
            <a:r>
              <a:rPr lang="zh-TW" altLang="en-US" sz="1000" dirty="0" smtClean="0"/>
              <a:t>   </a:t>
            </a:r>
            <a:r>
              <a:rPr lang="en-US" altLang="zh-TW" sz="1000" dirty="0" smtClean="0"/>
              <a:t>· </a:t>
            </a:r>
            <a:r>
              <a:rPr lang="zh-TW" altLang="en-US" sz="1000" dirty="0" smtClean="0"/>
              <a:t>支持向量回歸無法提供合理的預測結果，顯示出其對殘餘焓預測的失敗。</a:t>
            </a:r>
          </a:p>
          <a:p>
            <a:endParaRPr lang="zh-TW" altLang="en-US" sz="1000" dirty="0" smtClean="0"/>
          </a:p>
          <a:p>
            <a:r>
              <a:rPr lang="en-US" altLang="zh-TW" sz="1000" dirty="0" smtClean="0"/>
              <a:t>2. </a:t>
            </a:r>
            <a:r>
              <a:rPr lang="zh-TW" altLang="en-US" sz="1000" dirty="0" smtClean="0"/>
              <a:t>特徵重要性：</a:t>
            </a:r>
          </a:p>
          <a:p>
            <a:r>
              <a:rPr lang="zh-TW" altLang="en-US" sz="1000" dirty="0" smtClean="0"/>
              <a:t>   </a:t>
            </a:r>
            <a:r>
              <a:rPr lang="en-US" altLang="zh-TW" sz="1000" dirty="0" smtClean="0"/>
              <a:t>· </a:t>
            </a:r>
            <a:r>
              <a:rPr lang="zh-TW" altLang="en-US" sz="1000" dirty="0" smtClean="0"/>
              <a:t>與翹曲預測類似，週期時間是最重要的特徵。</a:t>
            </a:r>
          </a:p>
          <a:p>
            <a:r>
              <a:rPr lang="zh-TW" altLang="en-US" sz="1000" dirty="0" smtClean="0"/>
              <a:t>   </a:t>
            </a:r>
            <a:r>
              <a:rPr lang="en-US" altLang="zh-TW" sz="1000" dirty="0" smtClean="0"/>
              <a:t>· K</a:t>
            </a:r>
            <a:r>
              <a:rPr lang="zh-TW" altLang="en-US" sz="1000" dirty="0" smtClean="0"/>
              <a:t>最近鄰回歸模型中，特徵</a:t>
            </a:r>
            <a:r>
              <a:rPr lang="en-US" altLang="zh-TW" sz="1000" dirty="0" smtClean="0"/>
              <a:t>DEA_2_ts_cp</a:t>
            </a:r>
            <a:r>
              <a:rPr lang="zh-TW" altLang="en-US" sz="1000" dirty="0" smtClean="0"/>
              <a:t>也有一定重要性，但其權重為週期時間的</a:t>
            </a:r>
            <a:r>
              <a:rPr lang="en-US" altLang="zh-TW" sz="1000" dirty="0" smtClean="0"/>
              <a:t>20</a:t>
            </a:r>
            <a:r>
              <a:rPr lang="zh-TW" altLang="en-US" sz="1000" dirty="0" smtClean="0"/>
              <a:t>倍更小。</a:t>
            </a:r>
          </a:p>
          <a:p>
            <a:endParaRPr lang="zh-TW" altLang="en-US" sz="1000" dirty="0" smtClean="0"/>
          </a:p>
          <a:p>
            <a:r>
              <a:rPr lang="en-US" altLang="zh-TW" sz="1000" dirty="0" smtClean="0"/>
              <a:t>3. </a:t>
            </a:r>
            <a:r>
              <a:rPr lang="zh-TW" altLang="en-US" sz="1000" dirty="0" smtClean="0"/>
              <a:t>結論：</a:t>
            </a:r>
          </a:p>
          <a:p>
            <a:r>
              <a:rPr lang="zh-TW" altLang="en-US" sz="1000" dirty="0" smtClean="0"/>
              <a:t>   </a:t>
            </a:r>
            <a:r>
              <a:rPr lang="en-US" altLang="zh-TW" sz="1000" dirty="0" smtClean="0"/>
              <a:t>· </a:t>
            </a:r>
            <a:r>
              <a:rPr lang="zh-TW" altLang="en-US" sz="1000" dirty="0" smtClean="0"/>
              <a:t>殘餘焓的預測準確度達到了</a:t>
            </a:r>
            <a:r>
              <a:rPr lang="en-US" altLang="zh-TW" sz="1000" dirty="0" smtClean="0"/>
              <a:t>85%</a:t>
            </a:r>
            <a:r>
              <a:rPr lang="zh-TW" altLang="en-US" sz="1000" dirty="0" smtClean="0"/>
              <a:t>以上，結果是令人滿意的，且隨著時間序列特徵的加入，預測準確度有所提高。</a:t>
            </a:r>
          </a:p>
        </p:txBody>
      </p:sp>
      <p:sp>
        <p:nvSpPr>
          <p:cNvPr id="3" name="矩形 2"/>
          <p:cNvSpPr/>
          <p:nvPr/>
        </p:nvSpPr>
        <p:spPr>
          <a:xfrm>
            <a:off x="6879800" y="631549"/>
            <a:ext cx="4832833" cy="5016758"/>
          </a:xfrm>
          <a:prstGeom prst="rect">
            <a:avLst/>
          </a:prstGeom>
        </p:spPr>
        <p:txBody>
          <a:bodyPr wrap="square">
            <a:spAutoFit/>
          </a:bodyPr>
          <a:lstStyle/>
          <a:p>
            <a:r>
              <a:rPr lang="en-US" altLang="zh-TW" sz="1000" dirty="0" smtClean="0"/>
              <a:t>C</a:t>
            </a:r>
            <a:r>
              <a:rPr lang="en-US" altLang="zh-TW" sz="1000" dirty="0"/>
              <a:t>. </a:t>
            </a:r>
            <a:r>
              <a:rPr lang="zh-TW" altLang="en-US" sz="1000" dirty="0"/>
              <a:t>優化</a:t>
            </a:r>
            <a:r>
              <a:rPr lang="zh-TW" altLang="en-US" sz="1000" dirty="0" smtClean="0"/>
              <a:t>方法</a:t>
            </a:r>
            <a:r>
              <a:rPr lang="en-US" altLang="zh-TW" sz="1000" dirty="0" smtClean="0"/>
              <a:t>(Optimization Approach)</a:t>
            </a:r>
            <a:endParaRPr lang="en-US" altLang="zh-TW" sz="1000" dirty="0"/>
          </a:p>
          <a:p>
            <a:endParaRPr lang="en-US" altLang="zh-TW" sz="1000" dirty="0"/>
          </a:p>
          <a:p>
            <a:r>
              <a:rPr lang="en-US" altLang="zh-TW" sz="1000" dirty="0"/>
              <a:t>1. </a:t>
            </a:r>
            <a:r>
              <a:rPr lang="zh-TW" altLang="en-US" sz="1000" dirty="0" smtClean="0"/>
              <a:t>優</a:t>
            </a:r>
            <a:r>
              <a:rPr lang="zh-TW" altLang="en-US" sz="1000" dirty="0"/>
              <a:t>化模型</a:t>
            </a:r>
            <a:r>
              <a:rPr lang="zh-TW" altLang="en-US" sz="1000" dirty="0" smtClean="0"/>
              <a:t>比較：</a:t>
            </a:r>
            <a:endParaRPr lang="zh-TW" altLang="en-US" sz="1000" dirty="0"/>
          </a:p>
          <a:p>
            <a:r>
              <a:rPr lang="zh-TW" altLang="en-US" sz="1000" dirty="0"/>
              <a:t>   </a:t>
            </a:r>
            <a:r>
              <a:rPr lang="en-US" altLang="zh-TW" sz="1000" dirty="0" smtClean="0"/>
              <a:t>· </a:t>
            </a:r>
            <a:r>
              <a:rPr lang="zh-TW" altLang="en-US" sz="1000" dirty="0"/>
              <a:t>首先使用成本</a:t>
            </a:r>
            <a:r>
              <a:rPr lang="zh-TW" altLang="en-US" sz="1000" dirty="0" smtClean="0"/>
              <a:t>函數</a:t>
            </a:r>
            <a:r>
              <a:rPr lang="en-US" altLang="zh-TW" sz="1000" dirty="0" smtClean="0"/>
              <a:t>(1)</a:t>
            </a:r>
            <a:r>
              <a:rPr lang="zh-TW" altLang="en-US" sz="1000" dirty="0" smtClean="0"/>
              <a:t>對</a:t>
            </a:r>
            <a:r>
              <a:rPr lang="zh-TW" altLang="en-US" sz="1000" dirty="0"/>
              <a:t>模型進行優化，隨機森林回歸被選擇用於翹曲和殘餘焓的預測，並基於機器參數進行訓練。</a:t>
            </a:r>
          </a:p>
          <a:p>
            <a:r>
              <a:rPr lang="zh-TW" altLang="en-US" sz="1000" dirty="0"/>
              <a:t>   </a:t>
            </a:r>
            <a:r>
              <a:rPr lang="en-US" altLang="zh-TW" sz="1000" dirty="0" smtClean="0"/>
              <a:t>· </a:t>
            </a:r>
            <a:r>
              <a:rPr lang="zh-TW" altLang="en-US" sz="1000" dirty="0"/>
              <a:t>優化結果顯示</a:t>
            </a:r>
            <a:r>
              <a:rPr lang="zh-TW" altLang="en-US" sz="1000" dirty="0" smtClean="0"/>
              <a:t>，週期時間和溫度是</a:t>
            </a:r>
            <a:r>
              <a:rPr lang="zh-TW" altLang="en-US" sz="1000" dirty="0"/>
              <a:t>影響翹曲和殘餘焓的兩個關鍵因素，</a:t>
            </a:r>
            <a:r>
              <a:rPr lang="zh-TW" altLang="en-US" sz="1000" dirty="0" smtClean="0"/>
              <a:t>而模</a:t>
            </a:r>
            <a:r>
              <a:rPr lang="zh-TW" altLang="en-US" sz="1000" dirty="0"/>
              <a:t>腔</a:t>
            </a:r>
            <a:r>
              <a:rPr lang="zh-TW" altLang="en-US" sz="1000" dirty="0" smtClean="0"/>
              <a:t>壓力和注射速度對</a:t>
            </a:r>
            <a:r>
              <a:rPr lang="zh-TW" altLang="en-US" sz="1000" dirty="0"/>
              <a:t>這些品質指標的影響較小。</a:t>
            </a:r>
          </a:p>
          <a:p>
            <a:endParaRPr lang="zh-TW" altLang="en-US" sz="1000" dirty="0"/>
          </a:p>
          <a:p>
            <a:r>
              <a:rPr lang="en-US" altLang="zh-TW" sz="1000" dirty="0"/>
              <a:t>2. </a:t>
            </a:r>
            <a:r>
              <a:rPr lang="zh-TW" altLang="en-US" sz="1000" dirty="0" smtClean="0"/>
              <a:t>優</a:t>
            </a:r>
            <a:r>
              <a:rPr lang="zh-TW" altLang="en-US" sz="1000" dirty="0"/>
              <a:t>化</a:t>
            </a:r>
            <a:r>
              <a:rPr lang="zh-TW" altLang="en-US" sz="1000" dirty="0" smtClean="0"/>
              <a:t>結果：</a:t>
            </a:r>
            <a:endParaRPr lang="zh-TW" altLang="en-US" sz="1000" dirty="0"/>
          </a:p>
          <a:p>
            <a:r>
              <a:rPr lang="zh-TW" altLang="en-US" sz="1000" dirty="0"/>
              <a:t>   </a:t>
            </a:r>
            <a:r>
              <a:rPr lang="en-US" altLang="zh-TW" sz="1000" dirty="0" smtClean="0"/>
              <a:t>· </a:t>
            </a:r>
            <a:r>
              <a:rPr lang="zh-TW" altLang="en-US" sz="1000" dirty="0"/>
              <a:t>三種優化</a:t>
            </a:r>
            <a:r>
              <a:rPr lang="zh-TW" altLang="en-US" sz="1000" dirty="0" smtClean="0"/>
              <a:t>模型</a:t>
            </a:r>
            <a:r>
              <a:rPr lang="en-US" altLang="zh-TW" sz="1000" dirty="0" smtClean="0"/>
              <a:t>(</a:t>
            </a:r>
            <a:r>
              <a:rPr lang="zh-TW" altLang="en-US" sz="1000" dirty="0" smtClean="0"/>
              <a:t>隨機</a:t>
            </a:r>
            <a:r>
              <a:rPr lang="zh-TW" altLang="en-US" sz="1000" dirty="0"/>
              <a:t>搜尋、貝葉斯優化和梯度提升</a:t>
            </a:r>
            <a:r>
              <a:rPr lang="zh-TW" altLang="en-US" sz="1000" dirty="0" smtClean="0"/>
              <a:t>樹</a:t>
            </a:r>
            <a:r>
              <a:rPr lang="en-US" altLang="zh-TW" sz="1000" dirty="0" smtClean="0"/>
              <a:t>)</a:t>
            </a:r>
            <a:r>
              <a:rPr lang="zh-TW" altLang="en-US" sz="1000" dirty="0" smtClean="0"/>
              <a:t>對</a:t>
            </a:r>
            <a:r>
              <a:rPr lang="zh-TW" altLang="en-US" sz="1000" dirty="0"/>
              <a:t>預測參數的影響相似，所有模型都預測了較長的週期時間，這與成本</a:t>
            </a:r>
            <a:r>
              <a:rPr lang="zh-TW" altLang="en-US" sz="1000" dirty="0" smtClean="0"/>
              <a:t>函數</a:t>
            </a:r>
            <a:r>
              <a:rPr lang="en-US" altLang="zh-TW" sz="1000" dirty="0" smtClean="0"/>
              <a:t>(1)</a:t>
            </a:r>
            <a:r>
              <a:rPr lang="zh-TW" altLang="en-US" sz="1000" dirty="0" smtClean="0"/>
              <a:t>中</a:t>
            </a:r>
            <a:r>
              <a:rPr lang="zh-TW" altLang="en-US" sz="1000" dirty="0"/>
              <a:t>未考慮週期時間的情況一致。</a:t>
            </a:r>
          </a:p>
          <a:p>
            <a:r>
              <a:rPr lang="zh-TW" altLang="en-US" sz="1000" dirty="0"/>
              <a:t>   </a:t>
            </a:r>
            <a:r>
              <a:rPr lang="en-US" altLang="zh-TW" sz="1000" dirty="0" smtClean="0"/>
              <a:t>· </a:t>
            </a:r>
            <a:r>
              <a:rPr lang="zh-TW" altLang="en-US" sz="1000" dirty="0"/>
              <a:t>在所有模型中，梯度提升樹達到了最低的成本函數值，並預測翹曲為</a:t>
            </a:r>
            <a:r>
              <a:rPr lang="en-US" altLang="zh-TW" sz="1000" dirty="0"/>
              <a:t>121 μm</a:t>
            </a:r>
            <a:r>
              <a:rPr lang="zh-TW" altLang="en-US" sz="1000" dirty="0"/>
              <a:t>，殘餘焓為</a:t>
            </a:r>
            <a:r>
              <a:rPr lang="en-US" altLang="zh-TW" sz="1000" dirty="0"/>
              <a:t>0.0 J/g</a:t>
            </a:r>
            <a:r>
              <a:rPr lang="zh-TW" altLang="en-US" sz="1000" dirty="0"/>
              <a:t>。</a:t>
            </a:r>
          </a:p>
          <a:p>
            <a:endParaRPr lang="zh-TW" altLang="en-US" sz="1000" dirty="0"/>
          </a:p>
          <a:p>
            <a:r>
              <a:rPr lang="en-US" altLang="zh-TW" sz="1000" dirty="0"/>
              <a:t>3. </a:t>
            </a:r>
            <a:r>
              <a:rPr lang="zh-TW" altLang="en-US" sz="1000" dirty="0" smtClean="0"/>
              <a:t>成本函數</a:t>
            </a:r>
            <a:r>
              <a:rPr lang="en-US" altLang="zh-TW" sz="1000" dirty="0" smtClean="0"/>
              <a:t>(2)</a:t>
            </a:r>
            <a:r>
              <a:rPr lang="zh-TW" altLang="en-US" sz="1000" dirty="0" smtClean="0"/>
              <a:t>優化：</a:t>
            </a:r>
            <a:endParaRPr lang="zh-TW" altLang="en-US" sz="1000" dirty="0"/>
          </a:p>
          <a:p>
            <a:r>
              <a:rPr lang="zh-TW" altLang="en-US" sz="1000" dirty="0"/>
              <a:t>   </a:t>
            </a:r>
            <a:r>
              <a:rPr lang="en-US" altLang="zh-TW" sz="1000" dirty="0" smtClean="0"/>
              <a:t>· </a:t>
            </a:r>
            <a:r>
              <a:rPr lang="zh-TW" altLang="en-US" sz="1000" dirty="0"/>
              <a:t>當成本</a:t>
            </a:r>
            <a:r>
              <a:rPr lang="zh-TW" altLang="en-US" sz="1000" dirty="0" smtClean="0"/>
              <a:t>函數</a:t>
            </a:r>
            <a:r>
              <a:rPr lang="en-US" altLang="zh-TW" sz="1000" dirty="0" smtClean="0"/>
              <a:t>(2)</a:t>
            </a:r>
            <a:r>
              <a:rPr lang="zh-TW" altLang="en-US" sz="1000" dirty="0" smtClean="0"/>
              <a:t>被</a:t>
            </a:r>
            <a:r>
              <a:rPr lang="zh-TW" altLang="en-US" sz="1000" dirty="0"/>
              <a:t>用於優化時，所有模型的行為類似，但貝葉斯優化模型達到了最低的成本函數值，並預測週期時間為</a:t>
            </a:r>
            <a:r>
              <a:rPr lang="en-US" altLang="zh-TW" sz="1000" dirty="0"/>
              <a:t>396</a:t>
            </a:r>
            <a:r>
              <a:rPr lang="zh-TW" altLang="en-US" sz="1000" dirty="0"/>
              <a:t>秒，比成本</a:t>
            </a:r>
            <a:r>
              <a:rPr lang="zh-TW" altLang="en-US" sz="1000" dirty="0" smtClean="0"/>
              <a:t>函數</a:t>
            </a:r>
            <a:r>
              <a:rPr lang="en-US" altLang="zh-TW" sz="1000" dirty="0" smtClean="0"/>
              <a:t>(1)</a:t>
            </a:r>
            <a:r>
              <a:rPr lang="zh-TW" altLang="en-US" sz="1000" dirty="0" smtClean="0"/>
              <a:t>中的</a:t>
            </a:r>
            <a:r>
              <a:rPr lang="en-US" altLang="zh-TW" sz="1000" dirty="0"/>
              <a:t>832</a:t>
            </a:r>
            <a:r>
              <a:rPr lang="zh-TW" altLang="en-US" sz="1000" dirty="0"/>
              <a:t>秒減少了</a:t>
            </a:r>
            <a:r>
              <a:rPr lang="en-US" altLang="zh-TW" sz="1000" dirty="0"/>
              <a:t>52.4%</a:t>
            </a:r>
            <a:r>
              <a:rPr lang="zh-TW" altLang="en-US" sz="1000" dirty="0"/>
              <a:t>。</a:t>
            </a:r>
          </a:p>
          <a:p>
            <a:r>
              <a:rPr lang="zh-TW" altLang="en-US" sz="1000" dirty="0"/>
              <a:t>   </a:t>
            </a:r>
            <a:r>
              <a:rPr lang="en-US" altLang="zh-TW" sz="1000" dirty="0" smtClean="0"/>
              <a:t>· </a:t>
            </a:r>
            <a:r>
              <a:rPr lang="zh-TW" altLang="en-US" sz="1000" dirty="0"/>
              <a:t>這些優化結果顯示出，加入週期時間後，翹曲的預測</a:t>
            </a:r>
            <a:r>
              <a:rPr lang="zh-TW" altLang="en-US" sz="1000" dirty="0" smtClean="0"/>
              <a:t>值</a:t>
            </a:r>
            <a:r>
              <a:rPr lang="en-US" altLang="zh-TW" sz="1000" dirty="0" smtClean="0"/>
              <a:t>(180 μm)</a:t>
            </a:r>
            <a:r>
              <a:rPr lang="zh-TW" altLang="en-US" sz="1000" dirty="0" smtClean="0"/>
              <a:t>有所</a:t>
            </a:r>
            <a:r>
              <a:rPr lang="zh-TW" altLang="en-US" sz="1000" dirty="0"/>
              <a:t>上升，但殘餘焓仍保持在</a:t>
            </a:r>
            <a:r>
              <a:rPr lang="en-US" altLang="zh-TW" sz="1000" dirty="0"/>
              <a:t>0.0 J/g</a:t>
            </a:r>
            <a:r>
              <a:rPr lang="zh-TW" altLang="en-US" sz="1000" dirty="0"/>
              <a:t>。</a:t>
            </a:r>
          </a:p>
          <a:p>
            <a:endParaRPr lang="zh-TW" altLang="en-US" sz="1000" dirty="0"/>
          </a:p>
          <a:p>
            <a:r>
              <a:rPr lang="en-US" altLang="zh-TW" sz="1000" dirty="0"/>
              <a:t>4. </a:t>
            </a:r>
            <a:r>
              <a:rPr lang="zh-TW" altLang="en-US" sz="1000" dirty="0" smtClean="0"/>
              <a:t>結論：</a:t>
            </a:r>
            <a:endParaRPr lang="zh-TW" altLang="en-US" sz="1000" dirty="0"/>
          </a:p>
          <a:p>
            <a:r>
              <a:rPr lang="zh-TW" altLang="en-US" sz="1000" dirty="0"/>
              <a:t>   </a:t>
            </a:r>
            <a:r>
              <a:rPr lang="en-US" altLang="zh-TW" sz="1000" dirty="0" smtClean="0"/>
              <a:t>· </a:t>
            </a:r>
            <a:r>
              <a:rPr lang="zh-TW" altLang="en-US" sz="1000" dirty="0" smtClean="0"/>
              <a:t>貝</a:t>
            </a:r>
            <a:r>
              <a:rPr lang="zh-TW" altLang="en-US" sz="1000" dirty="0"/>
              <a:t>葉斯優</a:t>
            </a:r>
            <a:r>
              <a:rPr lang="zh-TW" altLang="en-US" sz="1000" dirty="0" smtClean="0"/>
              <a:t>化是</a:t>
            </a:r>
            <a:r>
              <a:rPr lang="zh-TW" altLang="en-US" sz="1000" dirty="0"/>
              <a:t>對成本</a:t>
            </a:r>
            <a:r>
              <a:rPr lang="zh-TW" altLang="en-US" sz="1000" dirty="0" smtClean="0"/>
              <a:t>函數</a:t>
            </a:r>
            <a:r>
              <a:rPr lang="en-US" altLang="zh-TW" sz="1000" dirty="0" smtClean="0"/>
              <a:t>(2)</a:t>
            </a:r>
            <a:r>
              <a:rPr lang="zh-TW" altLang="en-US" sz="1000" dirty="0" smtClean="0"/>
              <a:t>進行</a:t>
            </a:r>
            <a:r>
              <a:rPr lang="zh-TW" altLang="en-US" sz="1000" dirty="0"/>
              <a:t>優化的最有前途的模型，尤其是在迭代次數達到</a:t>
            </a:r>
            <a:r>
              <a:rPr lang="en-US" altLang="zh-TW" sz="1000" dirty="0"/>
              <a:t>25</a:t>
            </a:r>
            <a:r>
              <a:rPr lang="zh-TW" altLang="en-US" sz="1000" dirty="0"/>
              <a:t>次時。</a:t>
            </a:r>
          </a:p>
          <a:p>
            <a:endParaRPr lang="zh-TW" altLang="en-US" sz="1000" dirty="0"/>
          </a:p>
          <a:p>
            <a:r>
              <a:rPr lang="zh-TW" altLang="en-US" sz="1000" dirty="0" smtClean="0"/>
              <a:t>結論</a:t>
            </a:r>
            <a:r>
              <a:rPr lang="zh-TW" altLang="en-US" sz="1000" dirty="0"/>
              <a:t>：</a:t>
            </a:r>
          </a:p>
          <a:p>
            <a:endParaRPr lang="zh-TW" altLang="en-US" sz="1000" dirty="0"/>
          </a:p>
          <a:p>
            <a:r>
              <a:rPr lang="en-US" altLang="zh-TW" sz="1000" dirty="0" smtClean="0"/>
              <a:t>· </a:t>
            </a:r>
            <a:r>
              <a:rPr lang="zh-TW" altLang="en-US" sz="1000" dirty="0"/>
              <a:t>本研究通過機器學習方法對翹曲和殘餘焓進行預測，並基於這些預測進行工藝參數優化。</a:t>
            </a:r>
          </a:p>
          <a:p>
            <a:r>
              <a:rPr lang="en-US" altLang="zh-TW" sz="1000" dirty="0" smtClean="0"/>
              <a:t>· </a:t>
            </a:r>
            <a:r>
              <a:rPr lang="zh-TW" altLang="en-US" sz="1000" dirty="0"/>
              <a:t>使用的</a:t>
            </a:r>
            <a:r>
              <a:rPr lang="zh-TW" altLang="en-US" sz="1000" dirty="0" smtClean="0"/>
              <a:t>模型</a:t>
            </a:r>
            <a:r>
              <a:rPr lang="en-US" altLang="zh-TW" sz="1000" dirty="0" smtClean="0"/>
              <a:t>(</a:t>
            </a:r>
            <a:r>
              <a:rPr lang="zh-TW" altLang="en-US" sz="1000" dirty="0" smtClean="0"/>
              <a:t>隨機</a:t>
            </a:r>
            <a:r>
              <a:rPr lang="zh-TW" altLang="en-US" sz="1000" dirty="0"/>
              <a:t>森林回歸、梯度提升回歸和貝葉斯優</a:t>
            </a:r>
            <a:r>
              <a:rPr lang="zh-TW" altLang="en-US" sz="1000" dirty="0" smtClean="0"/>
              <a:t>化</a:t>
            </a:r>
            <a:r>
              <a:rPr lang="en-US" altLang="zh-TW" sz="1000" dirty="0" smtClean="0"/>
              <a:t>)</a:t>
            </a:r>
            <a:r>
              <a:rPr lang="zh-TW" altLang="en-US" sz="1000" dirty="0" smtClean="0"/>
              <a:t>表現</a:t>
            </a:r>
            <a:r>
              <a:rPr lang="zh-TW" altLang="en-US" sz="1000" dirty="0"/>
              <a:t>良好，尤其是在預測準確度上，並且可以有效地優化工藝參數以提高產品質量。</a:t>
            </a:r>
          </a:p>
        </p:txBody>
      </p:sp>
    </p:spTree>
    <p:extLst>
      <p:ext uri="{BB962C8B-B14F-4D97-AF65-F5344CB8AC3E}">
        <p14:creationId xmlns:p14="http://schemas.microsoft.com/office/powerpoint/2010/main" val="16886344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49382" y="1718301"/>
            <a:ext cx="6954148" cy="310341"/>
          </a:xfrm>
          <a:prstGeom prst="rect">
            <a:avLst/>
          </a:prstGeom>
          <a:noFill/>
        </p:spPr>
        <p:txBody>
          <a:bodyPr wrap="none" rtlCol="0">
            <a:spAutoFit/>
          </a:bodyPr>
          <a:lstStyle/>
          <a:p>
            <a:pPr>
              <a:lnSpc>
                <a:spcPts val="1700"/>
              </a:lnSpc>
            </a:pPr>
            <a:r>
              <a:rPr lang="en-US" altLang="zh-TW" sz="1050" dirty="0" smtClean="0"/>
              <a:t>[3]</a:t>
            </a:r>
            <a:r>
              <a:rPr lang="zh-TW" altLang="en-US" sz="1050" dirty="0" smtClean="0"/>
              <a:t> </a:t>
            </a:r>
            <a:r>
              <a:rPr lang="en-US" altLang="zh-TW" sz="1050" dirty="0"/>
              <a:t>https://ase.aseglobal.com/ch/blog/technology/ai-in-action-reshaping-semiconductor-manufacturing/</a:t>
            </a:r>
            <a:endParaRPr lang="zh-TW" altLang="en-US" sz="1050" dirty="0">
              <a:solidFill>
                <a:schemeClr val="accent5">
                  <a:lumMod val="75000"/>
                </a:schemeClr>
              </a:solidFill>
            </a:endParaRPr>
          </a:p>
        </p:txBody>
      </p:sp>
    </p:spTree>
    <p:extLst>
      <p:ext uri="{BB962C8B-B14F-4D97-AF65-F5344CB8AC3E}">
        <p14:creationId xmlns:p14="http://schemas.microsoft.com/office/powerpoint/2010/main" val="326573834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Y">
      <a:majorFont>
        <a:latin typeface="Microsoft YaHei"/>
        <a:ea typeface="微軟正黑體"/>
        <a:cs typeface=""/>
      </a:majorFont>
      <a:minorFont>
        <a:latin typeface="Microsoft YaHe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Security C</Template>
  <TotalTime>19552</TotalTime>
  <Words>12929</Words>
  <Application>Microsoft Office PowerPoint</Application>
  <PresentationFormat>寬螢幕</PresentationFormat>
  <Paragraphs>2950</Paragraphs>
  <Slides>94</Slides>
  <Notes>16</Notes>
  <HiddenSlides>1</HiddenSlides>
  <MMClips>0</MMClips>
  <ScaleCrop>false</ScaleCrop>
  <HeadingPairs>
    <vt:vector size="6" baseType="variant">
      <vt:variant>
        <vt:lpstr>使用字型</vt:lpstr>
      </vt:variant>
      <vt:variant>
        <vt:i4>11</vt:i4>
      </vt:variant>
      <vt:variant>
        <vt:lpstr>佈景主題</vt:lpstr>
      </vt:variant>
      <vt:variant>
        <vt:i4>2</vt:i4>
      </vt:variant>
      <vt:variant>
        <vt:lpstr>投影片標題</vt:lpstr>
      </vt:variant>
      <vt:variant>
        <vt:i4>94</vt:i4>
      </vt:variant>
    </vt:vector>
  </HeadingPairs>
  <TitlesOfParts>
    <vt:vector size="107" baseType="lpstr">
      <vt:lpstr>Microsoft YaHei</vt:lpstr>
      <vt:lpstr>微軟正黑體</vt:lpstr>
      <vt:lpstr>微軟正黑體 Light</vt:lpstr>
      <vt:lpstr>新細明體</vt:lpstr>
      <vt:lpstr>標楷體</vt:lpstr>
      <vt:lpstr>Arial</vt:lpstr>
      <vt:lpstr>Calibri</vt:lpstr>
      <vt:lpstr>Cambria Math</vt:lpstr>
      <vt:lpstr>Microsoft New Tai Lue</vt:lpstr>
      <vt:lpstr>Times New Roman</vt:lpstr>
      <vt:lpstr>Wingdings</vt:lpstr>
      <vt:lpstr>Office 佈景主題</vt:lpstr>
      <vt:lpstr>1_Office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Page3 - 問題準備</vt:lpstr>
      <vt:lpstr>Page3 - 問題準備</vt:lpstr>
      <vt:lpstr>Page4 - 問題準備</vt:lpstr>
      <vt:lpstr>Page5 - 問題準備</vt:lpstr>
      <vt:lpstr>Page5 - 問題準備</vt:lpstr>
      <vt:lpstr>Page6 - 問題準備</vt:lpstr>
      <vt:lpstr>Page7 - 問題準備</vt:lpstr>
      <vt:lpstr>Page8 - 問題準備</vt:lpstr>
      <vt:lpstr>Page10 - 問題準備</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陳筠霈</dc:creator>
  <cp:keywords>Security C</cp:keywords>
  <dc:description>Security C</dc:description>
  <cp:lastModifiedBy>陳筠霈</cp:lastModifiedBy>
  <cp:revision>223</cp:revision>
  <dcterms:created xsi:type="dcterms:W3CDTF">2024-10-01T02:08:46Z</dcterms:created>
  <dcterms:modified xsi:type="dcterms:W3CDTF">2025-04-02T08:43:41Z</dcterms:modified>
</cp:coreProperties>
</file>